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60" r:id="rId8"/>
    <p:sldId id="261" r:id="rId9"/>
    <p:sldId id="276" r:id="rId10"/>
    <p:sldId id="278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720263" cy="64801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6" y="1026"/>
      </p:cViewPr>
      <p:guideLst>
        <p:guide orient="horz" pos="2041"/>
        <p:guide pos="3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5000" y="240588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0124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1540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81616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21500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1540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81616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905840" y="4131000"/>
            <a:ext cx="6922080" cy="500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70124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215000" y="240588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70124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51540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81616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21500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51540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581616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905840" y="4131000"/>
            <a:ext cx="6922080" cy="500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70124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215000" y="240588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70124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51540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81616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121500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51540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581616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905840" y="4131000"/>
            <a:ext cx="6922080" cy="500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0124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215000" y="240588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70124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51540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816160" y="69120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121500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51540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5816160" y="2405880"/>
            <a:ext cx="219060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905840" y="4131000"/>
            <a:ext cx="6922080" cy="500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328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1240" y="240588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500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1240" y="691200"/>
            <a:ext cx="331992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5000" y="2405880"/>
            <a:ext cx="6803640" cy="1565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08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6000" y="257760"/>
            <a:ext cx="874764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503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86000" y="1515600"/>
            <a:ext cx="8747640" cy="375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6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65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29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32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9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4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64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8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8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8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8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86000" y="5902560"/>
            <a:ext cx="2264400" cy="44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24240" y="5902560"/>
            <a:ext cx="3080880" cy="44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69240" y="5902560"/>
            <a:ext cx="2264400" cy="44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B793673-A1A6-4F32-B313-2B1FD98DEDF5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CD4FF"/>
            </a:gs>
            <a:gs pos="100000">
              <a:srgbClr val="5BB9FF"/>
            </a:gs>
          </a:gsLst>
          <a:path path="circle">
            <a:fillToRect l="50000" t="10000" r="50000" b="9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0" y="4824000"/>
            <a:ext cx="9719640" cy="1655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 hidden="1"/>
          <p:cNvSpPr/>
          <p:nvPr/>
        </p:nvSpPr>
        <p:spPr>
          <a:xfrm>
            <a:off x="0" y="360"/>
            <a:ext cx="9719640" cy="4823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 hidden="1"/>
          <p:cNvSpPr/>
          <p:nvPr/>
        </p:nvSpPr>
        <p:spPr>
          <a:xfrm>
            <a:off x="0" y="3560760"/>
            <a:ext cx="9719640" cy="2159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 hidden="1"/>
          <p:cNvSpPr/>
          <p:nvPr/>
        </p:nvSpPr>
        <p:spPr>
          <a:xfrm>
            <a:off x="0" y="1512000"/>
            <a:ext cx="9719640" cy="48236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0" y="3653280"/>
            <a:ext cx="9719640" cy="2826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0" y="0"/>
            <a:ext cx="9719640" cy="3653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0" y="2505960"/>
            <a:ext cx="9719640" cy="2159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0" y="1512000"/>
            <a:ext cx="9719640" cy="48236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PlaceHolder 9"/>
          <p:cNvSpPr>
            <a:spLocks noGrp="1"/>
          </p:cNvSpPr>
          <p:nvPr>
            <p:ph type="dt"/>
          </p:nvPr>
        </p:nvSpPr>
        <p:spPr>
          <a:xfrm>
            <a:off x="6561000" y="5832000"/>
            <a:ext cx="2672640" cy="344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F466AAE-80F7-4193-8C1D-9F31C714859F}" type="datetime">
              <a:rPr lang="es-ES" sz="1100" b="1" strike="noStrike" spc="-1">
                <a:solidFill>
                  <a:srgbClr val="808080"/>
                </a:solidFill>
                <a:latin typeface="Trebuchet MS"/>
              </a:rPr>
              <a:t>03/05/2020</a:t>
            </a:fld>
            <a:endParaRPr lang="es-ES" sz="1100" b="0" strike="noStrike" spc="-1">
              <a:latin typeface="Times New Roman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ftr"/>
          </p:nvPr>
        </p:nvSpPr>
        <p:spPr>
          <a:xfrm>
            <a:off x="486000" y="5832000"/>
            <a:ext cx="3563640" cy="344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51" name="PlaceHolder 11"/>
          <p:cNvSpPr>
            <a:spLocks noGrp="1"/>
          </p:cNvSpPr>
          <p:nvPr>
            <p:ph type="sldNum"/>
          </p:nvPr>
        </p:nvSpPr>
        <p:spPr>
          <a:xfrm>
            <a:off x="4049640" y="5832000"/>
            <a:ext cx="1943640" cy="344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0824ACB2-AC15-47F1-A94B-4EB114514607}" type="slidenum">
              <a:rPr lang="es-ES" sz="1200" b="1" strike="noStrike" spc="-1">
                <a:solidFill>
                  <a:srgbClr val="808080"/>
                </a:solidFill>
                <a:latin typeface="Trebuchet MS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2" name="PlaceHolder 12"/>
          <p:cNvSpPr>
            <a:spLocks noGrp="1"/>
          </p:cNvSpPr>
          <p:nvPr>
            <p:ph type="title"/>
          </p:nvPr>
        </p:nvSpPr>
        <p:spPr>
          <a:xfrm>
            <a:off x="869040" y="2959560"/>
            <a:ext cx="7626960" cy="1694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40080" indent="-4568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s-ES" sz="5400" b="1" strike="noStrike" spc="-1">
                <a:solidFill>
                  <a:srgbClr val="404040"/>
                </a:solidFill>
                <a:latin typeface="Trebuchet MS"/>
              </a:rPr>
              <a:t>Haga clic para modificar el estilo de título del patrón</a:t>
            </a:r>
            <a:endParaRPr lang="es-E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" name="PlaceHolder 13"/>
          <p:cNvSpPr>
            <a:spLocks noGrp="1"/>
          </p:cNvSpPr>
          <p:nvPr>
            <p:ph type="body"/>
          </p:nvPr>
        </p:nvSpPr>
        <p:spPr>
          <a:xfrm>
            <a:off x="486000" y="1515960"/>
            <a:ext cx="8747640" cy="375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3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80" b="0" strike="noStrike" spc="-1">
                <a:solidFill>
                  <a:srgbClr val="404040"/>
                </a:solidFill>
                <a:latin typeface="Trebuchet MS"/>
              </a:rPr>
              <a:t>Pulse para editar el formato de texto del esquema</a:t>
            </a:r>
          </a:p>
          <a:p>
            <a:pPr marL="864000" lvl="1" indent="-324000">
              <a:spcBef>
                <a:spcPts val="10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700" b="0" strike="noStrike" spc="-1">
                <a:solidFill>
                  <a:srgbClr val="404040"/>
                </a:solidFill>
                <a:latin typeface="Trebuchet MS"/>
              </a:rPr>
              <a:t>Segundo nivel del esquema</a:t>
            </a:r>
          </a:p>
          <a:p>
            <a:pPr marL="1296000" lvl="2" indent="-288000"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510" b="0" strike="noStrike" spc="-1">
                <a:solidFill>
                  <a:srgbClr val="404040"/>
                </a:solidFill>
                <a:latin typeface="Trebuchet MS"/>
              </a:rPr>
              <a:t>Tercer nivel del esquema</a:t>
            </a:r>
          </a:p>
          <a:p>
            <a:pPr marL="1728000" lvl="3" indent="-216000">
              <a:spcBef>
                <a:spcPts val="53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20" b="0" strike="noStrike" spc="-1">
                <a:solidFill>
                  <a:srgbClr val="404040"/>
                </a:solidFill>
                <a:latin typeface="Trebuchet MS"/>
              </a:rPr>
              <a:t>Cuarto nivel del esquema</a:t>
            </a:r>
          </a:p>
          <a:p>
            <a:pPr marL="2160000" lvl="4" indent="-216000">
              <a:spcBef>
                <a:spcPts val="26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90" b="0" strike="noStrike" spc="-1">
                <a:solidFill>
                  <a:srgbClr val="404040"/>
                </a:solidFill>
                <a:latin typeface="Trebuchet MS"/>
              </a:rPr>
              <a:t>Quinto nivel del esquema</a:t>
            </a:r>
          </a:p>
          <a:p>
            <a:pPr marL="2592000" lvl="5" indent="-216000">
              <a:spcBef>
                <a:spcPts val="26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90" b="0" strike="noStrike" spc="-1">
                <a:solidFill>
                  <a:srgbClr val="404040"/>
                </a:solidFill>
                <a:latin typeface="Trebuchet MS"/>
              </a:rPr>
              <a:t>Sexto nivel del esquema</a:t>
            </a:r>
          </a:p>
          <a:p>
            <a:pPr marL="3024000" lvl="6" indent="-216000">
              <a:spcBef>
                <a:spcPts val="26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90" b="0" strike="noStrike" spc="-1">
                <a:solidFill>
                  <a:srgbClr val="404040"/>
                </a:solidFill>
                <a:latin typeface="Trebuchet MS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CD4FF"/>
            </a:gs>
            <a:gs pos="100000">
              <a:srgbClr val="5BB9FF"/>
            </a:gs>
          </a:gsLst>
          <a:path path="circle">
            <a:fillToRect l="50000" t="10000" r="50000" b="9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4824000"/>
            <a:ext cx="9719640" cy="1655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360"/>
            <a:ext cx="9719640" cy="4823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0" y="3560760"/>
            <a:ext cx="9719640" cy="2159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0" y="1512000"/>
            <a:ext cx="9719640" cy="48236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5"/>
          <p:cNvSpPr>
            <a:spLocks noGrp="1"/>
          </p:cNvSpPr>
          <p:nvPr>
            <p:ph type="dt"/>
          </p:nvPr>
        </p:nvSpPr>
        <p:spPr>
          <a:xfrm>
            <a:off x="6561000" y="5832000"/>
            <a:ext cx="2672640" cy="344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800BBD-4781-4FE3-9DB8-E9DBA428951D}" type="datetime">
              <a:rPr lang="es-ES" sz="1100" b="1" strike="noStrike" spc="-1">
                <a:solidFill>
                  <a:srgbClr val="808080"/>
                </a:solidFill>
                <a:latin typeface="Trebuchet MS"/>
              </a:rPr>
              <a:t>03/05/2020</a:t>
            </a:fld>
            <a:endParaRPr lang="es-ES" sz="1100" b="0" strike="noStrike" spc="-1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ftr"/>
          </p:nvPr>
        </p:nvSpPr>
        <p:spPr>
          <a:xfrm>
            <a:off x="486000" y="5832000"/>
            <a:ext cx="3563640" cy="344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sldNum"/>
          </p:nvPr>
        </p:nvSpPr>
        <p:spPr>
          <a:xfrm>
            <a:off x="4049640" y="5832000"/>
            <a:ext cx="1943640" cy="344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6BB25725-05D1-43F0-8712-9CD8E809AD8F}" type="slidenum">
              <a:rPr lang="es-ES" sz="1200" b="1" strike="noStrike" spc="-1">
                <a:solidFill>
                  <a:srgbClr val="808080"/>
                </a:solidFill>
                <a:latin typeface="Trebuchet MS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s-ES" sz="4600" b="1" strike="noStrike" spc="-1">
                <a:solidFill>
                  <a:srgbClr val="404040"/>
                </a:solidFill>
                <a:latin typeface="Trebuchet MS"/>
              </a:rPr>
              <a:t>Haga clic para modificar el estilo de título del patrón</a:t>
            </a:r>
            <a:endParaRPr lang="es-ES" sz="4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</a:p>
          <a:p>
            <a:pPr marL="864000" lvl="1" indent="-32400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</a:rPr>
              <a:t>Segundo nivel</a:t>
            </a:r>
          </a:p>
          <a:p>
            <a:pPr marL="1296000" lvl="2" indent="-28800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</a:rPr>
              <a:t>Tercer nivel</a:t>
            </a: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404040"/>
                </a:solidFill>
                <a:latin typeface="Trebuchet MS"/>
              </a:rPr>
              <a:t>Cuarto nivel</a:t>
            </a:r>
          </a:p>
          <a:p>
            <a:pPr marL="2160000" lvl="4" indent="-216000">
              <a:lnSpc>
                <a:spcPct val="100000"/>
              </a:lnSpc>
              <a:spcBef>
                <a:spcPts val="281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CD4FF"/>
            </a:gs>
            <a:gs pos="100000">
              <a:srgbClr val="5BB9FF"/>
            </a:gs>
          </a:gsLst>
          <a:path path="circle">
            <a:fillToRect l="50000" t="10000" r="50000" b="9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4824000"/>
            <a:ext cx="9719640" cy="1655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360"/>
            <a:ext cx="9719640" cy="4823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0" y="3560760"/>
            <a:ext cx="9719640" cy="215964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0" y="1512000"/>
            <a:ext cx="9719640" cy="48236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PlaceHolder 5"/>
          <p:cNvSpPr>
            <a:spLocks noGrp="1"/>
          </p:cNvSpPr>
          <p:nvPr>
            <p:ph type="dt"/>
          </p:nvPr>
        </p:nvSpPr>
        <p:spPr>
          <a:xfrm>
            <a:off x="6561000" y="5832000"/>
            <a:ext cx="2672640" cy="344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5B0094F-6820-4B48-A121-8CBC1369B24D}" type="datetime">
              <a:rPr lang="es-ES" sz="1100" b="1" strike="noStrike" spc="-1">
                <a:solidFill>
                  <a:srgbClr val="808080"/>
                </a:solidFill>
                <a:latin typeface="Trebuchet MS"/>
              </a:rPr>
              <a:t>03/05/2020</a:t>
            </a:fld>
            <a:endParaRPr lang="es-ES" sz="1100" b="0" strike="noStrike" spc="-1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ftr"/>
          </p:nvPr>
        </p:nvSpPr>
        <p:spPr>
          <a:xfrm>
            <a:off x="486000" y="5832000"/>
            <a:ext cx="3563640" cy="344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sldNum"/>
          </p:nvPr>
        </p:nvSpPr>
        <p:spPr>
          <a:xfrm>
            <a:off x="4049640" y="5832000"/>
            <a:ext cx="1943640" cy="344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678DF0D1-8FFB-4C97-A2B5-B959C95F1C63}" type="slidenum">
              <a:rPr lang="es-ES" sz="1200" b="1" strike="noStrike" spc="-1">
                <a:solidFill>
                  <a:srgbClr val="808080"/>
                </a:solidFill>
                <a:latin typeface="Trebuchet MS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title"/>
          </p:nvPr>
        </p:nvSpPr>
        <p:spPr>
          <a:xfrm>
            <a:off x="1905840" y="4131000"/>
            <a:ext cx="6922080" cy="10796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s-ES" sz="4600" b="1" strike="noStrike" spc="-1">
                <a:solidFill>
                  <a:srgbClr val="404040"/>
                </a:solidFill>
                <a:latin typeface="Trebuchet MS"/>
              </a:rPr>
              <a:t>Haga clic para modificar el estilo de título del patrón</a:t>
            </a:r>
            <a:endParaRPr lang="es-ES" sz="4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body"/>
          </p:nvPr>
        </p:nvSpPr>
        <p:spPr>
          <a:xfrm>
            <a:off x="1215000" y="691200"/>
            <a:ext cx="6803640" cy="3282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</a:p>
          <a:p>
            <a:pPr marL="864000" lvl="1" indent="-324000">
              <a:lnSpc>
                <a:spcPct val="100000"/>
              </a:lnSpc>
              <a:spcBef>
                <a:spcPts val="4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404040"/>
                </a:solidFill>
                <a:latin typeface="Trebuchet MS"/>
              </a:rPr>
              <a:t>Segundo nivel</a:t>
            </a:r>
          </a:p>
          <a:p>
            <a:pPr marL="1296000" lvl="2" indent="-28800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</a:rPr>
              <a:t>Tercer nivel</a:t>
            </a: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404040"/>
                </a:solidFill>
                <a:latin typeface="Trebuchet MS"/>
              </a:rPr>
              <a:t>Cuarto nivel</a:t>
            </a:r>
          </a:p>
          <a:p>
            <a:pPr marL="2160000" lvl="4" indent="-216000">
              <a:lnSpc>
                <a:spcPct val="100000"/>
              </a:lnSpc>
              <a:spcBef>
                <a:spcPts val="281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880014" y="3793089"/>
            <a:ext cx="3903480" cy="1705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strike="noStrike" spc="-1" dirty="0">
                <a:solidFill>
                  <a:srgbClr val="212745"/>
                </a:solidFill>
                <a:latin typeface="Trebuchet MS"/>
              </a:rPr>
              <a:t>Ahmed El </a:t>
            </a:r>
            <a:r>
              <a:rPr lang="es-ES" sz="2200" b="0" strike="noStrike" spc="-1" dirty="0" err="1">
                <a:solidFill>
                  <a:srgbClr val="212745"/>
                </a:solidFill>
                <a:latin typeface="Trebuchet MS"/>
              </a:rPr>
              <a:t>Moukhtari</a:t>
            </a:r>
            <a:r>
              <a:rPr lang="es-ES" sz="2200" b="0" strike="noStrike" spc="-1" dirty="0">
                <a:solidFill>
                  <a:srgbClr val="212745"/>
                </a:solidFill>
                <a:latin typeface="Trebuchet MS"/>
              </a:rPr>
              <a:t> </a:t>
            </a:r>
            <a:r>
              <a:rPr lang="es-ES" sz="2200" b="0" strike="noStrike" spc="-1" dirty="0" err="1">
                <a:solidFill>
                  <a:srgbClr val="212745"/>
                </a:solidFill>
                <a:latin typeface="Trebuchet MS"/>
              </a:rPr>
              <a:t>Koubaa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strike="noStrike" spc="-1" dirty="0">
                <a:solidFill>
                  <a:srgbClr val="212745"/>
                </a:solidFill>
                <a:latin typeface="Trebuchet MS"/>
              </a:rPr>
              <a:t>Damián Marín Fernández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strike="noStrike" spc="-1" dirty="0">
                <a:solidFill>
                  <a:srgbClr val="212745"/>
                </a:solidFill>
                <a:latin typeface="Trebuchet MS"/>
              </a:rPr>
              <a:t>Jesús Martín Zorrilla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strike="noStrike" spc="-1" dirty="0">
                <a:solidFill>
                  <a:srgbClr val="212745"/>
                </a:solidFill>
                <a:latin typeface="Trebuchet MS"/>
              </a:rPr>
              <a:t>Eduardo Segura </a:t>
            </a:r>
            <a:r>
              <a:rPr lang="es-ES" sz="2200" b="0" strike="noStrike" spc="-1" dirty="0" err="1">
                <a:solidFill>
                  <a:srgbClr val="212745"/>
                </a:solidFill>
                <a:latin typeface="Trebuchet MS"/>
              </a:rPr>
              <a:t>Richart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55675" y="791815"/>
            <a:ext cx="8152158" cy="243299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5400" b="1" strike="noStrike" spc="-1" dirty="0">
                <a:solidFill>
                  <a:srgbClr val="404040"/>
                </a:solidFill>
                <a:latin typeface="Trebuchet MS"/>
              </a:rPr>
              <a:t>PRÁCTICA 3: ALGORITMOS </a:t>
            </a:r>
            <a:r>
              <a:rPr lang="es-ES" sz="5400" b="1" strike="noStrike" spc="-1" dirty="0" smtClean="0">
                <a:solidFill>
                  <a:srgbClr val="404040"/>
                </a:solidFill>
                <a:latin typeface="Trebuchet MS"/>
              </a:rPr>
              <a:t>VORACES (</a:t>
            </a:r>
            <a:r>
              <a:rPr lang="es-ES" sz="5400" b="1" strike="noStrike" spc="-1" dirty="0">
                <a:solidFill>
                  <a:srgbClr val="404040"/>
                </a:solidFill>
                <a:latin typeface="Trebuchet MS"/>
              </a:rPr>
              <a:t>GREEDY)</a:t>
            </a:r>
            <a:endParaRPr lang="es-ES" sz="5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-163113" y="5197828"/>
            <a:ext cx="9881733" cy="107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404040"/>
                </a:solidFill>
                <a:latin typeface="Trebuchet MS"/>
              </a:rPr>
              <a:t>2</a:t>
            </a:r>
            <a:r>
              <a:rPr lang="es-ES" sz="3600" b="1" strike="noStrike" spc="-1" dirty="0" smtClean="0">
                <a:solidFill>
                  <a:srgbClr val="404040"/>
                </a:solidFill>
                <a:latin typeface="Trebuchet MS"/>
              </a:rPr>
              <a:t>. </a:t>
            </a:r>
            <a:r>
              <a:rPr lang="es-ES" sz="3600" b="1" strike="noStrike" spc="-1" dirty="0" smtClean="0">
                <a:solidFill>
                  <a:srgbClr val="404040"/>
                </a:solidFill>
                <a:latin typeface="Trebuchet MS"/>
              </a:rPr>
              <a:t>Viajante de Comercio estrategia propia: </a:t>
            </a:r>
            <a:endParaRPr lang="es-ES" sz="3600" b="1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algn="r">
              <a:lnSpc>
                <a:spcPct val="100000"/>
              </a:lnSpc>
            </a:pPr>
            <a:r>
              <a:rPr lang="es-ES" sz="3600" b="1" strike="noStrike" spc="-1" dirty="0" smtClean="0">
                <a:solidFill>
                  <a:srgbClr val="404040"/>
                </a:solidFill>
                <a:latin typeface="Trebuchet MS"/>
              </a:rPr>
              <a:t>Descripción del algoritmo </a:t>
            </a:r>
            <a:endParaRPr lang="es-E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17266" y="44565"/>
            <a:ext cx="82809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Criterio del vecino más cercano</a:t>
            </a:r>
            <a:r>
              <a:rPr lang="es-ES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</a:t>
            </a:r>
          </a:p>
          <a:p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Dada una ciudad inicial </a:t>
            </a:r>
            <a:r>
              <a:rPr lang="es-E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cI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se busca la ciudad más lejana </a:t>
            </a:r>
            <a:r>
              <a:rPr lang="es-E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cF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en cada iteración se avanza a 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la ciudad cuya distancia a </a:t>
            </a:r>
            <a:r>
              <a:rPr lang="es-E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cI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sumada a su distancia a </a:t>
            </a:r>
            <a:r>
              <a:rPr lang="es-E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cF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sea la menor. Este algoritmo se inspira en el algoritmo A* para pathfinding de IA</a:t>
            </a:r>
            <a:endParaRPr lang="es-ES" sz="2200" b="1" u="sng" dirty="0" smtClean="0">
              <a:latin typeface="Trebuchet MS" pitchFamily="34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8507" t="8537" r="5433" b="8539"/>
          <a:stretch/>
        </p:blipFill>
        <p:spPr>
          <a:xfrm>
            <a:off x="2411859" y="2375991"/>
            <a:ext cx="4752529" cy="266429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4718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-818797" y="5145120"/>
            <a:ext cx="10534477" cy="107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ES" sz="3600" b="1" strike="noStrike" spc="-1" dirty="0" smtClean="0">
                <a:solidFill>
                  <a:srgbClr val="404040"/>
                </a:solidFill>
                <a:latin typeface="Trebuchet MS"/>
              </a:rPr>
              <a:t>2. </a:t>
            </a:r>
            <a:r>
              <a:rPr lang="es-ES" sz="3600" b="1" spc="-1" dirty="0">
                <a:solidFill>
                  <a:srgbClr val="404040"/>
                </a:solidFill>
                <a:latin typeface="Trebuchet MS"/>
              </a:rPr>
              <a:t>Viajante de Comercio estrategia </a:t>
            </a:r>
            <a:r>
              <a:rPr lang="es-ES" sz="3600" b="1" spc="-1" dirty="0" smtClean="0">
                <a:solidFill>
                  <a:srgbClr val="404040"/>
                </a:solidFill>
                <a:latin typeface="Trebuchet MS"/>
              </a:rPr>
              <a:t>propia: </a:t>
            </a:r>
            <a:r>
              <a:rPr lang="es-ES" sz="3600" b="1" strike="noStrike" spc="-1" dirty="0" smtClean="0">
                <a:solidFill>
                  <a:srgbClr val="404040"/>
                </a:solidFill>
                <a:latin typeface="Trebuchet MS"/>
              </a:rPr>
              <a:t>Eficiencia teórica</a:t>
            </a:r>
            <a:endParaRPr lang="es-ES" sz="3600" b="0" strike="noStrike" spc="-1" dirty="0" smtClean="0">
              <a:solidFill>
                <a:srgbClr val="000000"/>
              </a:solidFill>
              <a:latin typeface="Trebuchet MS"/>
            </a:endParaRPr>
          </a:p>
          <a:p>
            <a:pPr algn="r">
              <a:lnSpc>
                <a:spcPct val="100000"/>
              </a:lnSpc>
            </a:pPr>
            <a:r>
              <a:rPr lang="es-ES" sz="4000" b="1" strike="noStrike" spc="-1" dirty="0" smtClean="0">
                <a:solidFill>
                  <a:srgbClr val="404040"/>
                </a:solidFill>
                <a:latin typeface="Trebuchet MS"/>
              </a:rPr>
              <a:t> </a:t>
            </a:r>
            <a:endParaRPr lang="es-ES" sz="40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855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763" y="5548252"/>
            <a:ext cx="8794288" cy="1088087"/>
          </a:xfrm>
        </p:spPr>
        <p:txBody>
          <a:bodyPr/>
          <a:lstStyle/>
          <a:p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2. </a:t>
            </a:r>
            <a:r>
              <a:rPr lang="es-ES" sz="3200" b="1" spc="-1" dirty="0" smtClean="0">
                <a:solidFill>
                  <a:srgbClr val="404040"/>
                </a:solidFill>
                <a:latin typeface="Trebuchet MS"/>
              </a:rPr>
              <a:t>Viajante de Comercio estrategia propia:</a:t>
            </a:r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 </a:t>
            </a:r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Eficiencia empírica</a:t>
            </a:r>
            <a:r>
              <a:rPr lang="es-ES" sz="3200" b="0" strike="noStrike" spc="-1" dirty="0" smtClean="0">
                <a:solidFill>
                  <a:srgbClr val="000000"/>
                </a:solidFill>
                <a:latin typeface="Trebuchet MS"/>
              </a:rPr>
              <a:t/>
            </a:r>
            <a:br>
              <a:rPr lang="es-ES" sz="3200" b="0" strike="noStrike" spc="-1" dirty="0" smtClean="0">
                <a:solidFill>
                  <a:srgbClr val="000000"/>
                </a:solidFill>
                <a:latin typeface="Trebuchet MS"/>
              </a:rPr>
            </a:br>
            <a:endParaRPr lang="es-ES" sz="3200" dirty="0">
              <a:latin typeface="Trebuchet MS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86138"/>
              </p:ext>
            </p:extLst>
          </p:nvPr>
        </p:nvGraphicFramePr>
        <p:xfrm>
          <a:off x="251619" y="728538"/>
          <a:ext cx="2901435" cy="453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427">
                  <a:extLst>
                    <a:ext uri="{9D8B030D-6E8A-4147-A177-3AD203B41FA5}">
                      <a16:colId xmlns:a16="http://schemas.microsoft.com/office/drawing/2014/main" val="638715599"/>
                    </a:ext>
                  </a:extLst>
                </a:gridCol>
                <a:gridCol w="977457">
                  <a:extLst>
                    <a:ext uri="{9D8B030D-6E8A-4147-A177-3AD203B41FA5}">
                      <a16:colId xmlns:a16="http://schemas.microsoft.com/office/drawing/2014/main" val="1307971906"/>
                    </a:ext>
                  </a:extLst>
                </a:gridCol>
                <a:gridCol w="1247551">
                  <a:extLst>
                    <a:ext uri="{9D8B030D-6E8A-4147-A177-3AD203B41FA5}">
                      <a16:colId xmlns:a16="http://schemas.microsoft.com/office/drawing/2014/main" val="3297240272"/>
                    </a:ext>
                  </a:extLst>
                </a:gridCol>
              </a:tblGrid>
              <a:tr h="4463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lang="es-ES" sz="1200" baseline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</a:t>
                      </a:r>
                      <a:r>
                        <a:rPr lang="es-ES" sz="12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baseline="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</a:t>
                      </a:r>
                      <a:endParaRPr lang="es-ES" sz="1200" baseline="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</a:t>
                      </a:r>
                      <a:r>
                        <a:rPr lang="es-ES" sz="12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778763865"/>
                  </a:ext>
                </a:extLst>
              </a:tr>
              <a:tr h="2718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500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0.0022628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+mj-lt"/>
                        </a:rPr>
                        <a:t>0.0010828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771971033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8000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0.560301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0.230045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1980986939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15500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2.12466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0.860803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3090836986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23000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4.61507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1.93805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681040088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30500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8.48417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3.34006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4043429601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38000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12.6273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5.25399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691826663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45500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20.4889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7.6582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211714090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53000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28.9671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10.1153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425044537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60500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37.5709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14.047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1610671450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68000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47.9777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17.8327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145077207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75500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57.5057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22.8542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936643355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83000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68.1205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27.2306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857433236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90500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82.6114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30.7036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3280117367"/>
                  </a:ext>
                </a:extLst>
              </a:tr>
              <a:tr h="2937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98000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+mj-lt"/>
                        </a:rPr>
                        <a:t>96.4003</a:t>
                      </a:r>
                      <a:endParaRPr lang="es-E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+mj-lt"/>
                        </a:rPr>
                        <a:t>36.7367</a:t>
                      </a:r>
                      <a:endParaRPr lang="es-E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9" marR="65879" marT="0" marB="0"/>
                </a:tc>
                <a:extLst>
                  <a:ext uri="{0D108BD9-81ED-4DB2-BD59-A6C34878D82A}">
                    <a16:rowId xmlns:a16="http://schemas.microsoft.com/office/drawing/2014/main" val="757631199"/>
                  </a:ext>
                </a:extLst>
              </a:tr>
            </a:tbl>
          </a:graphicData>
        </a:graphic>
      </p:graphicFrame>
      <p:pic>
        <p:nvPicPr>
          <p:cNvPr id="7" name="Picture 17" descr="C:\Users\Ahmed El Moukhtari\AppData\Local\Microsoft\Windows\INetCache\Content.Word\comparacion_tsp_v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47963" y="728537"/>
            <a:ext cx="5955131" cy="438375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45520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15" y="5256311"/>
            <a:ext cx="6922080" cy="1079640"/>
          </a:xfrm>
        </p:spPr>
        <p:txBody>
          <a:bodyPr/>
          <a:lstStyle/>
          <a:p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2. </a:t>
            </a:r>
            <a:r>
              <a:rPr lang="es-ES" sz="3200" b="1" spc="-1" dirty="0" smtClean="0">
                <a:solidFill>
                  <a:srgbClr val="404040"/>
                </a:solidFill>
                <a:latin typeface="Trebuchet MS"/>
              </a:rPr>
              <a:t>Viajante de Comercio estrategia propia </a:t>
            </a:r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: </a:t>
            </a:r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Eficiencia híbrida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948363" y="647799"/>
            <a:ext cx="255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f(x)=ax^2 +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bx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+ c</a:t>
            </a:r>
          </a:p>
        </p:txBody>
      </p:sp>
      <p:pic>
        <p:nvPicPr>
          <p:cNvPr id="5" name="Imagen 4" descr="C:\Users\Ahmed El Moukhtari\AppData\Local\Microsoft\Windows\INetCache\Content.Word\comparacion_hibrida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627" y="431775"/>
            <a:ext cx="6552728" cy="453650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0469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691" y="5281186"/>
            <a:ext cx="9865096" cy="1269327"/>
          </a:xfrm>
        </p:spPr>
        <p:txBody>
          <a:bodyPr/>
          <a:lstStyle/>
          <a:p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2. </a:t>
            </a:r>
            <a:r>
              <a:rPr lang="es-ES" sz="3200" b="1" spc="-1" dirty="0" smtClean="0">
                <a:solidFill>
                  <a:srgbClr val="404040"/>
                </a:solidFill>
                <a:latin typeface="Trebuchet MS"/>
              </a:rPr>
              <a:t>Viajante de Comercio estrategia propia</a:t>
            </a:r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: </a:t>
            </a:r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Comparación soluciones óptimas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48615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67743" y="878240"/>
            <a:ext cx="698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2000" b="1" dirty="0" smtClean="0">
                <a:latin typeface="Trebuchet MS" panose="020B0603020202020204" pitchFamily="34" charset="0"/>
              </a:rPr>
              <a:t>Ulysses-16.tsp</a:t>
            </a:r>
            <a:endParaRPr lang="es-ES" sz="2000" dirty="0" smtClean="0">
              <a:latin typeface="Trebuchet MS" panose="020B0603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Camino </a:t>
            </a:r>
            <a:r>
              <a:rPr lang="es-ES" sz="2000" dirty="0">
                <a:latin typeface="Trebuchet MS" panose="020B0603020202020204" pitchFamily="34" charset="0"/>
              </a:rPr>
              <a:t>total óptimo:  74.1087</a:t>
            </a:r>
            <a:endParaRPr lang="es-ES" sz="1600" dirty="0">
              <a:latin typeface="Trebuchet MS" panose="020B0603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rebuchet MS" panose="020B0603020202020204" pitchFamily="34" charset="0"/>
              </a:rPr>
              <a:t>Camino total nuestro: 92.2465</a:t>
            </a:r>
            <a:endParaRPr lang="es-ES" sz="1600" dirty="0">
              <a:latin typeface="Trebuchet MS" panose="020B0603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rebuchet MS" panose="020B0603020202020204" pitchFamily="34" charset="0"/>
              </a:rPr>
              <a:t>Nuestro algoritmo se aproxima en un 80.34% al ideal</a:t>
            </a:r>
            <a:endParaRPr lang="es-ES" sz="1600" dirty="0">
              <a:latin typeface="Trebuchet MS" panose="020B0603020202020204" pitchFamily="34" charset="0"/>
            </a:endParaRPr>
          </a:p>
          <a:p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376598" y="3127742"/>
            <a:ext cx="698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2000" b="1" dirty="0" smtClean="0">
                <a:latin typeface="Trebuchet MS" panose="020B0603020202020204" pitchFamily="34" charset="0"/>
              </a:rPr>
              <a:t>Ulysses-22.tsp</a:t>
            </a:r>
            <a:endParaRPr lang="es-ES" sz="2000" b="1" dirty="0">
              <a:latin typeface="Trebuchet MS" panose="020B0603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rebuchet MS" panose="020B0603020202020204" pitchFamily="34" charset="0"/>
              </a:rPr>
              <a:t>Camino total óptimo:  75.6651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rebuchet MS" panose="020B0603020202020204" pitchFamily="34" charset="0"/>
              </a:rPr>
              <a:t>Camino total nuestro: 119.276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rebuchet MS" panose="020B0603020202020204" pitchFamily="34" charset="0"/>
              </a:rPr>
              <a:t>Nuestro algoritmo se aproxima en un 63.45% al ideal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9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691" y="5216926"/>
            <a:ext cx="9865096" cy="1269327"/>
          </a:xfrm>
        </p:spPr>
        <p:txBody>
          <a:bodyPr/>
          <a:lstStyle/>
          <a:p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2. </a:t>
            </a:r>
            <a:r>
              <a:rPr lang="es-ES" sz="3200" b="1" spc="-1" dirty="0" smtClean="0">
                <a:solidFill>
                  <a:srgbClr val="404040"/>
                </a:solidFill>
                <a:latin typeface="Trebuchet MS"/>
              </a:rPr>
              <a:t>Viajante de Comercio estrategia propia</a:t>
            </a:r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: </a:t>
            </a:r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Comparación soluciones óptimas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48615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419475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6791325"/>
            <a:ext cx="97202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15715" y="1120583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2000" b="1" dirty="0" smtClean="0">
                <a:latin typeface="Trebuchet MS" panose="020B0603020202020204" pitchFamily="34" charset="0"/>
              </a:rPr>
              <a:t>Att-48.tsp</a:t>
            </a:r>
            <a:endParaRPr lang="es-ES" sz="2000" b="1" dirty="0">
              <a:latin typeface="Trebuchet MS" panose="020B0603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Camino </a:t>
            </a:r>
            <a:r>
              <a:rPr lang="es-ES" sz="2000" dirty="0">
                <a:latin typeface="Trebuchet MS" panose="020B0603020202020204" pitchFamily="34" charset="0"/>
              </a:rPr>
              <a:t>total óptimo:  33523.7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Camino </a:t>
            </a:r>
            <a:r>
              <a:rPr lang="es-ES" sz="2000" dirty="0">
                <a:latin typeface="Trebuchet MS" panose="020B0603020202020204" pitchFamily="34" charset="0"/>
              </a:rPr>
              <a:t>total nuestro: 74124.3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Nuestro </a:t>
            </a:r>
            <a:r>
              <a:rPr lang="es-ES" sz="2000" dirty="0">
                <a:latin typeface="Trebuchet MS" panose="020B0603020202020204" pitchFamily="34" charset="0"/>
              </a:rPr>
              <a:t>algoritmo se aproxima en un 45.23% al ideal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547763" y="3079232"/>
            <a:ext cx="64758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s-ES" sz="2000" b="1" dirty="0" smtClean="0">
                <a:latin typeface="Trebuchet MS" panose="020B0603020202020204" pitchFamily="34" charset="0"/>
              </a:rPr>
              <a:t>A-280.tsp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Camino </a:t>
            </a:r>
            <a:r>
              <a:rPr lang="es-ES" sz="2000" dirty="0">
                <a:latin typeface="Trebuchet MS" panose="020B0603020202020204" pitchFamily="34" charset="0"/>
              </a:rPr>
              <a:t>total óptimo:  2586.77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Camino </a:t>
            </a:r>
            <a:r>
              <a:rPr lang="es-ES" sz="2000" dirty="0">
                <a:latin typeface="Trebuchet MS" panose="020B0603020202020204" pitchFamily="34" charset="0"/>
              </a:rPr>
              <a:t>total nuestro: 2800.73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Nuestro </a:t>
            </a:r>
            <a:r>
              <a:rPr lang="es-ES" sz="2000" dirty="0">
                <a:latin typeface="Trebuchet MS" panose="020B0603020202020204" pitchFamily="34" charset="0"/>
              </a:rPr>
              <a:t>algoritmo se aproxima en un 92.36% al ideal</a:t>
            </a:r>
          </a:p>
        </p:txBody>
      </p:sp>
    </p:spTree>
    <p:extLst>
      <p:ext uri="{BB962C8B-B14F-4D97-AF65-F5344CB8AC3E}">
        <p14:creationId xmlns:p14="http://schemas.microsoft.com/office/powerpoint/2010/main" val="416525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180520" y="4941000"/>
            <a:ext cx="6922080" cy="107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000" b="1" strike="noStrike" spc="-1">
                <a:solidFill>
                  <a:srgbClr val="404040"/>
                </a:solidFill>
                <a:latin typeface="Trebuchet MS"/>
                <a:ea typeface="Microsoft YaHei"/>
              </a:rPr>
              <a:t>6. </a:t>
            </a:r>
            <a:r>
              <a:rPr lang="es-ES" sz="4000" b="1" strike="noStrike" spc="-1">
                <a:solidFill>
                  <a:srgbClr val="404040"/>
                </a:solidFill>
                <a:latin typeface="Trebuchet MS"/>
              </a:rPr>
              <a:t>CONTENEDORES EN UN BARCO MERCANTE</a:t>
            </a:r>
            <a:endParaRPr lang="es-E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50160" y="586080"/>
            <a:ext cx="8313840" cy="3364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1" strike="noStrike" spc="-1" dirty="0">
                <a:solidFill>
                  <a:srgbClr val="404040"/>
                </a:solidFill>
                <a:latin typeface="Trebuchet MS" pitchFamily="34" charset="0"/>
              </a:rPr>
              <a:t>Apartado a)</a:t>
            </a:r>
          </a:p>
          <a:p>
            <a:pPr algn="just">
              <a:spcBef>
                <a:spcPts val="1338"/>
              </a:spcBef>
            </a:pP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La función de </a:t>
            </a:r>
            <a:r>
              <a:rPr lang="es-ES" sz="2200" b="0" strike="noStrike" spc="-1" dirty="0">
                <a:solidFill>
                  <a:srgbClr val="404040"/>
                </a:solidFill>
                <a:uFillTx/>
                <a:latin typeface="Trebuchet MS" pitchFamily="34" charset="0"/>
              </a:rPr>
              <a:t>selección</a:t>
            </a: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 devuelve el contenedor de menor peso, un bucle que compara todos los contenedores y devuelve el menor.</a:t>
            </a:r>
          </a:p>
          <a:p>
            <a:pPr algn="just">
              <a:spcBef>
                <a:spcPts val="1338"/>
              </a:spcBef>
            </a:pP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La función </a:t>
            </a:r>
            <a:r>
              <a:rPr lang="es-ES" sz="2200" b="0" i="1" strike="noStrike" spc="-1" dirty="0" err="1">
                <a:solidFill>
                  <a:srgbClr val="404040"/>
                </a:solidFill>
                <a:latin typeface="Trebuchet MS" pitchFamily="34" charset="0"/>
              </a:rPr>
              <a:t>crearBuque</a:t>
            </a: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 devuelve un vector con las cargas, un bucle que rellena el vector mientras que el peso no supere a k.</a:t>
            </a:r>
          </a:p>
          <a:p>
            <a:pPr algn="just">
              <a:spcBef>
                <a:spcPts val="1338"/>
              </a:spcBef>
            </a:pP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La función genera vector genera un vector del 1 al 100.</a:t>
            </a:r>
          </a:p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639880" y="5145120"/>
            <a:ext cx="6922080" cy="107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000" b="1" strike="noStrike" spc="-1">
                <a:solidFill>
                  <a:srgbClr val="404040"/>
                </a:solidFill>
                <a:latin typeface="Trebuchet MS"/>
              </a:rPr>
              <a:t>6. CONTENEDORES EN UN BARCO MERCANTE</a:t>
            </a:r>
            <a:endParaRPr lang="es-E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612000" y="816120"/>
            <a:ext cx="8313840" cy="3364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1" strike="noStrike" spc="-1" dirty="0">
                <a:solidFill>
                  <a:srgbClr val="404040"/>
                </a:solidFill>
                <a:latin typeface="Trebuchet MS" pitchFamily="34" charset="0"/>
              </a:rPr>
              <a:t>Apartado b)</a:t>
            </a:r>
          </a:p>
          <a:p>
            <a:pPr algn="just">
              <a:spcBef>
                <a:spcPts val="1338"/>
              </a:spcBef>
            </a:pP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La función de </a:t>
            </a:r>
            <a:r>
              <a:rPr lang="es-ES" sz="2200" b="0" strike="noStrike" spc="-1" dirty="0">
                <a:solidFill>
                  <a:srgbClr val="404040"/>
                </a:solidFill>
                <a:uFillTx/>
                <a:latin typeface="Trebuchet MS" pitchFamily="34" charset="0"/>
              </a:rPr>
              <a:t>selección</a:t>
            </a: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 </a:t>
            </a: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  <a:ea typeface="Microsoft YaHei"/>
              </a:rPr>
              <a:t>devuelve el contenedor de peso máximo, un bucle que compara todos los contenedores y devuelve el máximo.</a:t>
            </a:r>
            <a:endParaRPr lang="es-ES" sz="2200" b="0" strike="noStrike" spc="-1" dirty="0">
              <a:solidFill>
                <a:srgbClr val="404040"/>
              </a:solidFill>
              <a:latin typeface="Trebuchet MS" pitchFamily="34" charset="0"/>
            </a:endParaRPr>
          </a:p>
          <a:p>
            <a:pPr algn="just">
              <a:spcBef>
                <a:spcPts val="1338"/>
              </a:spcBef>
            </a:pP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La función </a:t>
            </a:r>
            <a:r>
              <a:rPr lang="es-ES" sz="2200" b="0" strike="noStrike" spc="-1" dirty="0" err="1">
                <a:solidFill>
                  <a:srgbClr val="404040"/>
                </a:solidFill>
                <a:latin typeface="Trebuchet MS" pitchFamily="34" charset="0"/>
              </a:rPr>
              <a:t>crearBuque</a:t>
            </a: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 devuelve un vector con las cargas, un bucle que rellena el vector mientras que el peso no supere a k.</a:t>
            </a:r>
          </a:p>
          <a:p>
            <a:pPr algn="just">
              <a:spcBef>
                <a:spcPts val="1338"/>
              </a:spcBef>
            </a:pPr>
            <a:r>
              <a:rPr lang="es-ES" sz="2200" b="0" strike="noStrike" spc="-1" dirty="0">
                <a:solidFill>
                  <a:srgbClr val="404040"/>
                </a:solidFill>
                <a:latin typeface="Trebuchet MS" pitchFamily="34" charset="0"/>
              </a:rPr>
              <a:t>La función genera vector genera un vector del 1 al 100.</a:t>
            </a:r>
          </a:p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12000" y="215751"/>
            <a:ext cx="7821000" cy="146731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" algn="just">
              <a:lnSpc>
                <a:spcPct val="100000"/>
              </a:lnSpc>
              <a:spcBef>
                <a:spcPts val="1417"/>
              </a:spcBef>
            </a:pPr>
            <a:r>
              <a:rPr lang="es-ES" sz="2200" b="1" u="sng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Cálculo de la eficiencia teórica:</a:t>
            </a:r>
            <a:endParaRPr lang="es-ES" sz="2200" b="1" strike="noStrike" spc="-1" dirty="0">
              <a:latin typeface="Trebuchet MS" pitchFamily="34" charset="0"/>
            </a:endParaRPr>
          </a:p>
          <a:p>
            <a:pPr algn="just"/>
            <a:r>
              <a:rPr lang="es-ES" sz="2200" b="0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La eficiencia Teórica de este algoritmo es O(n³) ya que son tres bucles(crear vector, buscar el máximo/menor peso y crear vector de salida).</a:t>
            </a:r>
            <a:endParaRPr lang="es-ES" sz="2200" b="0" strike="noStrike" spc="-1" dirty="0">
              <a:latin typeface="Trebuchet MS" pitchFamily="34" charset="0"/>
            </a:endParaRPr>
          </a:p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 dirty="0">
              <a:latin typeface="Arial"/>
            </a:endParaRPr>
          </a:p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 dirty="0">
              <a:latin typeface="Arial"/>
            </a:endParaRPr>
          </a:p>
        </p:txBody>
      </p:sp>
      <p:pic>
        <p:nvPicPr>
          <p:cNvPr id="216" name="215 Imagen"/>
          <p:cNvPicPr/>
          <p:nvPr/>
        </p:nvPicPr>
        <p:blipFill>
          <a:blip r:embed="rId2"/>
          <a:srcRect l="1895" t="15074" r="59377" b="20103"/>
          <a:stretch/>
        </p:blipFill>
        <p:spPr>
          <a:xfrm>
            <a:off x="2951999" y="1683070"/>
            <a:ext cx="3924355" cy="3644930"/>
          </a:xfrm>
          <a:prstGeom prst="rect">
            <a:avLst/>
          </a:prstGeom>
          <a:ln>
            <a:noFill/>
          </a:ln>
        </p:spPr>
      </p:pic>
      <p:sp>
        <p:nvSpPr>
          <p:cNvPr id="217" name="TextShape 2"/>
          <p:cNvSpPr txBox="1"/>
          <p:nvPr/>
        </p:nvSpPr>
        <p:spPr>
          <a:xfrm>
            <a:off x="1547763" y="5400327"/>
            <a:ext cx="7953120" cy="9436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3200" b="1" strike="noStrike" spc="-1" dirty="0">
                <a:solidFill>
                  <a:srgbClr val="404040"/>
                </a:solidFill>
                <a:latin typeface="Trebuchet MS"/>
                <a:ea typeface="Microsoft YaHei"/>
              </a:rPr>
              <a:t>6. </a:t>
            </a:r>
            <a:r>
              <a:rPr lang="es-ES" sz="3200" b="1" strike="noStrike" spc="-1" dirty="0">
                <a:solidFill>
                  <a:srgbClr val="404040"/>
                </a:solidFill>
                <a:latin typeface="Trebuchet MS"/>
              </a:rPr>
              <a:t>CONTENEDORES EN UN BARCO MERCANTE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217 Imagen"/>
          <p:cNvPicPr/>
          <p:nvPr/>
        </p:nvPicPr>
        <p:blipFill>
          <a:blip r:embed="rId2"/>
          <a:stretch/>
        </p:blipFill>
        <p:spPr>
          <a:xfrm>
            <a:off x="4197600" y="1919880"/>
            <a:ext cx="4288680" cy="3211200"/>
          </a:xfrm>
          <a:prstGeom prst="rect">
            <a:avLst/>
          </a:prstGeom>
          <a:ln>
            <a:noFill/>
          </a:ln>
        </p:spPr>
      </p:pic>
      <p:sp>
        <p:nvSpPr>
          <p:cNvPr id="219" name="TextShape 1"/>
          <p:cNvSpPr txBox="1"/>
          <p:nvPr/>
        </p:nvSpPr>
        <p:spPr>
          <a:xfrm>
            <a:off x="2128320" y="524268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000" b="1" strike="noStrike" spc="-1">
                <a:solidFill>
                  <a:srgbClr val="404040"/>
                </a:solidFill>
                <a:latin typeface="Trebuchet MS"/>
                <a:ea typeface="Microsoft YaHei"/>
              </a:rPr>
              <a:t>6. </a:t>
            </a:r>
            <a:r>
              <a:rPr lang="es-ES" sz="4000" b="1" strike="noStrike" spc="-1">
                <a:solidFill>
                  <a:srgbClr val="404040"/>
                </a:solidFill>
                <a:latin typeface="Trebuchet MS"/>
              </a:rPr>
              <a:t>CONTENEDORES EN UN BARCO MERCANTE</a:t>
            </a:r>
            <a:endParaRPr lang="es-E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20" name="219 Imagen"/>
          <p:cNvPicPr/>
          <p:nvPr/>
        </p:nvPicPr>
        <p:blipFill>
          <a:blip r:embed="rId3"/>
          <a:srcRect t="10871" r="90872" b="28903"/>
          <a:stretch/>
        </p:blipFill>
        <p:spPr>
          <a:xfrm>
            <a:off x="1108440" y="2038680"/>
            <a:ext cx="1146240" cy="4254840"/>
          </a:xfrm>
          <a:prstGeom prst="rect">
            <a:avLst/>
          </a:prstGeom>
          <a:ln>
            <a:noFill/>
          </a:ln>
        </p:spPr>
      </p:pic>
      <p:sp>
        <p:nvSpPr>
          <p:cNvPr id="221" name="TextShape 2"/>
          <p:cNvSpPr txBox="1"/>
          <p:nvPr/>
        </p:nvSpPr>
        <p:spPr>
          <a:xfrm>
            <a:off x="610284" y="258120"/>
            <a:ext cx="7821000" cy="356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es-ES" sz="2200" b="1" u="sng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Cálculo de la eficiencia </a:t>
            </a:r>
            <a:r>
              <a:rPr lang="es-ES" sz="2200" b="1" u="sng" strike="noStrike" spc="-1" dirty="0" smtClean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empírica:</a:t>
            </a:r>
            <a:endParaRPr lang="es-ES" sz="2200" b="1" strike="noStrike" spc="-1" dirty="0">
              <a:latin typeface="Trebuchet MS" pitchFamily="34" charset="0"/>
            </a:endParaRPr>
          </a:p>
          <a:p>
            <a:r>
              <a:rPr lang="es-ES" sz="2200" b="0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Al ejecutar el algoritmo nos damos cuenta que con forme aumenta el número de elementos del vector aumenta el tiempo de finalización del algoritmo.</a:t>
            </a:r>
            <a:endParaRPr lang="es-ES" sz="2200" b="0" strike="noStrike" spc="-1" dirty="0">
              <a:latin typeface="Trebuchet MS" pitchFamily="34" charset="0"/>
            </a:endParaRPr>
          </a:p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endParaRPr lang="es-ES" sz="2200" b="0" strike="noStrike" spc="-1" dirty="0">
              <a:latin typeface="Arial"/>
            </a:endParaRPr>
          </a:p>
          <a:p>
            <a:pPr marL="45720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</a:pPr>
            <a:r>
              <a:rPr lang="es-ES" sz="2200" b="0" strike="noStrike" spc="-1" dirty="0">
                <a:solidFill>
                  <a:srgbClr val="404040"/>
                </a:solidFill>
                <a:latin typeface="Trebuchet MS"/>
              </a:rPr>
              <a:t>a)</a:t>
            </a:r>
            <a:endParaRPr lang="es-E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905840" y="4131000"/>
            <a:ext cx="6922080" cy="107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600" b="1" strike="noStrike" spc="-1">
                <a:solidFill>
                  <a:srgbClr val="404040"/>
                </a:solidFill>
                <a:latin typeface="Trebuchet MS"/>
              </a:rPr>
              <a:t>ÍNDICE</a:t>
            </a:r>
            <a:endParaRPr lang="es-ES" sz="4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215000" y="691200"/>
            <a:ext cx="6803640" cy="328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</a:rPr>
              <a:t>1. Descripción del problema.</a:t>
            </a:r>
          </a:p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</a:rPr>
              <a:t>2. Viajante de Comercio basado en cercanía.</a:t>
            </a:r>
          </a:p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</a:rPr>
              <a:t>3. Viajante de Comercio basado en inserción.</a:t>
            </a:r>
          </a:p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</a:rPr>
              <a:t>4. Viajante de Comercio: Estrategia propia.</a:t>
            </a:r>
          </a:p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</a:rPr>
              <a:t>5. Comparativa Viajante de Comercio.</a:t>
            </a:r>
          </a:p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</a:rPr>
              <a:t>6. Contenedores en un barco.</a:t>
            </a:r>
          </a:p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404040"/>
                </a:solidFill>
                <a:latin typeface="Trebuchet MS"/>
              </a:rPr>
              <a:t>7. Conclusiones.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28867" y="22763"/>
            <a:ext cx="7821000" cy="112909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es-ES" sz="2200" b="1" u="sng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Cálculo de la eficiencia </a:t>
            </a:r>
            <a:r>
              <a:rPr lang="es-ES" sz="2200" b="1" u="sng" strike="noStrike" spc="-1" dirty="0" smtClean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empírica:</a:t>
            </a:r>
          </a:p>
          <a:p>
            <a:endParaRPr lang="es-ES" sz="2200" b="1" strike="noStrike" spc="-1" dirty="0">
              <a:latin typeface="Trebuchet MS" pitchFamily="34" charset="0"/>
            </a:endParaRPr>
          </a:p>
          <a:p>
            <a:r>
              <a:rPr lang="es-ES" sz="2200" b="1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b)</a:t>
            </a:r>
            <a:endParaRPr lang="es-ES" sz="2200" b="1" strike="noStrike" spc="-1" dirty="0">
              <a:latin typeface="Trebuchet MS" pitchFamily="34" charset="0"/>
            </a:endParaRPr>
          </a:p>
        </p:txBody>
      </p:sp>
      <p:pic>
        <p:nvPicPr>
          <p:cNvPr id="223" name="222 Imagen"/>
          <p:cNvPicPr/>
          <p:nvPr/>
        </p:nvPicPr>
        <p:blipFill>
          <a:blip r:embed="rId2"/>
          <a:srcRect t="11171" r="90081" b="29995"/>
          <a:stretch/>
        </p:blipFill>
        <p:spPr>
          <a:xfrm>
            <a:off x="819102" y="1246955"/>
            <a:ext cx="1388880" cy="4634280"/>
          </a:xfrm>
          <a:prstGeom prst="rect">
            <a:avLst/>
          </a:prstGeom>
          <a:ln>
            <a:noFill/>
          </a:ln>
        </p:spPr>
      </p:pic>
      <p:pic>
        <p:nvPicPr>
          <p:cNvPr id="224" name="223 Imagen"/>
          <p:cNvPicPr/>
          <p:nvPr/>
        </p:nvPicPr>
        <p:blipFill>
          <a:blip r:embed="rId3"/>
          <a:stretch/>
        </p:blipFill>
        <p:spPr>
          <a:xfrm>
            <a:off x="3054240" y="1224000"/>
            <a:ext cx="5378760" cy="4034160"/>
          </a:xfrm>
          <a:prstGeom prst="rect">
            <a:avLst/>
          </a:prstGeom>
          <a:ln>
            <a:noFill/>
          </a:ln>
        </p:spPr>
      </p:pic>
      <p:pic>
        <p:nvPicPr>
          <p:cNvPr id="225" name="224 Imagen"/>
          <p:cNvPicPr/>
          <p:nvPr/>
        </p:nvPicPr>
        <p:blipFill>
          <a:blip r:embed="rId3"/>
          <a:stretch/>
        </p:blipFill>
        <p:spPr>
          <a:xfrm>
            <a:off x="3054240" y="1224000"/>
            <a:ext cx="5378760" cy="4034160"/>
          </a:xfrm>
          <a:prstGeom prst="rect">
            <a:avLst/>
          </a:prstGeom>
          <a:ln>
            <a:noFill/>
          </a:ln>
        </p:spPr>
      </p:pic>
      <p:sp>
        <p:nvSpPr>
          <p:cNvPr id="226" name="TextShape 2"/>
          <p:cNvSpPr txBox="1"/>
          <p:nvPr/>
        </p:nvSpPr>
        <p:spPr>
          <a:xfrm>
            <a:off x="3032708" y="5309915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404040"/>
                </a:solidFill>
                <a:latin typeface="Trebuchet MS"/>
                <a:ea typeface="Microsoft YaHei"/>
              </a:rPr>
              <a:t>6. </a:t>
            </a:r>
            <a:r>
              <a:rPr lang="es-ES" sz="3200" b="1" strike="noStrike" spc="-1" dirty="0">
                <a:solidFill>
                  <a:srgbClr val="404040"/>
                </a:solidFill>
                <a:latin typeface="Trebuchet MS"/>
              </a:rPr>
              <a:t>CONTENEDORES EN UN BARCO MERCANTE</a:t>
            </a:r>
            <a:endParaRPr lang="es-ES" sz="32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19360" y="614880"/>
            <a:ext cx="7821000" cy="356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es-ES" sz="2200" b="1" u="sng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Cálculo de la eficiencia </a:t>
            </a:r>
            <a:r>
              <a:rPr lang="es-ES" sz="2200" b="1" u="sng" strike="noStrike" spc="-1" dirty="0" smtClean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híbrida:</a:t>
            </a:r>
          </a:p>
          <a:p>
            <a:pPr algn="just"/>
            <a:endParaRPr lang="es-ES" sz="2200" b="1" u="sng" strike="noStrike" spc="-1" dirty="0">
              <a:latin typeface="Trebuchet MS" pitchFamily="34" charset="0"/>
            </a:endParaRPr>
          </a:p>
          <a:p>
            <a:r>
              <a:rPr lang="es-ES" sz="2200" b="0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Al ser la eficiencia Teórica: O(n³) → T (n) = a0×n³+ a1×n² + a2×n + a3</a:t>
            </a:r>
            <a:endParaRPr lang="es-ES" sz="2200" b="0" strike="noStrike" spc="-1" dirty="0">
              <a:latin typeface="Trebuchet MS" pitchFamily="34" charset="0"/>
            </a:endParaRPr>
          </a:p>
          <a:p>
            <a:endParaRPr lang="es-ES" sz="2200" b="0" strike="noStrike" spc="-1" dirty="0">
              <a:latin typeface="Trebuchet MS" pitchFamily="34" charset="0"/>
            </a:endParaRPr>
          </a:p>
          <a:p>
            <a:r>
              <a:rPr lang="es-ES" sz="2200" b="0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Tras unas pocas iteraciones, nos sale los resultados del proceso de regresión de la función a ajustar.</a:t>
            </a:r>
            <a:endParaRPr lang="es-ES" sz="2200" b="0" strike="noStrike" spc="-1" dirty="0">
              <a:latin typeface="Trebuchet MS" pitchFamily="34" charset="0"/>
            </a:endParaRPr>
          </a:p>
          <a:p>
            <a:endParaRPr lang="es-ES" sz="2200" b="0" strike="noStrike" spc="-1" dirty="0">
              <a:latin typeface="Trebuchet MS" pitchFamily="34" charset="0"/>
            </a:endParaRPr>
          </a:p>
          <a:p>
            <a:r>
              <a:rPr lang="es-ES" sz="2200" b="0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La gráfica comparando las dos funciones (sin ajustar y la ajustada) es:</a:t>
            </a:r>
            <a:endParaRPr lang="es-ES" sz="2200" b="0" strike="noStrike" spc="-1" dirty="0">
              <a:latin typeface="Trebuchet MS" pitchFamily="34" charset="0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2052000" y="524268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000" b="1" strike="noStrike" spc="-1">
                <a:solidFill>
                  <a:srgbClr val="404040"/>
                </a:solidFill>
                <a:latin typeface="Trebuchet MS"/>
                <a:ea typeface="Microsoft YaHei"/>
              </a:rPr>
              <a:t>6. </a:t>
            </a:r>
            <a:r>
              <a:rPr lang="es-ES" sz="4000" b="1" strike="noStrike" spc="-1">
                <a:solidFill>
                  <a:srgbClr val="404040"/>
                </a:solidFill>
                <a:latin typeface="Trebuchet MS"/>
              </a:rPr>
              <a:t>CONTENEDORES EN UN BARCO MERCANTE</a:t>
            </a:r>
            <a:endParaRPr lang="es-ES" sz="40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228 Imagen"/>
          <p:cNvPicPr/>
          <p:nvPr/>
        </p:nvPicPr>
        <p:blipFill>
          <a:blip r:embed="rId2"/>
          <a:stretch/>
        </p:blipFill>
        <p:spPr>
          <a:xfrm>
            <a:off x="1649520" y="570960"/>
            <a:ext cx="5766840" cy="4325040"/>
          </a:xfrm>
          <a:prstGeom prst="rect">
            <a:avLst/>
          </a:prstGeom>
          <a:ln>
            <a:noFill/>
          </a:ln>
        </p:spPr>
      </p:pic>
      <p:pic>
        <p:nvPicPr>
          <p:cNvPr id="230" name="229 Imagen"/>
          <p:cNvPicPr/>
          <p:nvPr/>
        </p:nvPicPr>
        <p:blipFill>
          <a:blip r:embed="rId2"/>
          <a:stretch/>
        </p:blipFill>
        <p:spPr>
          <a:xfrm>
            <a:off x="1649520" y="570960"/>
            <a:ext cx="5766840" cy="4325040"/>
          </a:xfrm>
          <a:prstGeom prst="rect">
            <a:avLst/>
          </a:prstGeom>
          <a:ln>
            <a:noFill/>
          </a:ln>
        </p:spPr>
      </p:pic>
      <p:sp>
        <p:nvSpPr>
          <p:cNvPr id="231" name="TextShape 1"/>
          <p:cNvSpPr txBox="1"/>
          <p:nvPr/>
        </p:nvSpPr>
        <p:spPr>
          <a:xfrm>
            <a:off x="2052000" y="524268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000" b="1" strike="noStrike" spc="-1">
                <a:solidFill>
                  <a:srgbClr val="404040"/>
                </a:solidFill>
                <a:latin typeface="Trebuchet MS"/>
                <a:ea typeface="Microsoft YaHei"/>
              </a:rPr>
              <a:t>6. </a:t>
            </a:r>
            <a:r>
              <a:rPr lang="es-ES" sz="4000" b="1" strike="noStrike" spc="-1">
                <a:solidFill>
                  <a:srgbClr val="404040"/>
                </a:solidFill>
                <a:latin typeface="Trebuchet MS"/>
              </a:rPr>
              <a:t>CONTENEDORES EN UN BARCO MERCANTE</a:t>
            </a:r>
            <a:endParaRPr lang="es-E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575999" y="432360"/>
            <a:ext cx="611723" cy="39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200" b="0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a)</a:t>
            </a:r>
            <a:endParaRPr lang="es-ES" sz="2200" b="0" strike="noStrike" spc="-1" dirty="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232 Imagen"/>
          <p:cNvPicPr/>
          <p:nvPr/>
        </p:nvPicPr>
        <p:blipFill>
          <a:blip r:embed="rId2"/>
          <a:stretch/>
        </p:blipFill>
        <p:spPr>
          <a:xfrm>
            <a:off x="1584000" y="576360"/>
            <a:ext cx="6094800" cy="4570920"/>
          </a:xfrm>
          <a:prstGeom prst="rect">
            <a:avLst/>
          </a:prstGeom>
          <a:ln>
            <a:noFill/>
          </a:ln>
        </p:spPr>
      </p:pic>
      <p:sp>
        <p:nvSpPr>
          <p:cNvPr id="234" name="TextShape 1"/>
          <p:cNvSpPr txBox="1"/>
          <p:nvPr/>
        </p:nvSpPr>
        <p:spPr>
          <a:xfrm>
            <a:off x="575999" y="432360"/>
            <a:ext cx="539715" cy="39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200" b="0" strike="noStrike" spc="-1" dirty="0">
                <a:solidFill>
                  <a:srgbClr val="404040"/>
                </a:solidFill>
                <a:uFillTx/>
                <a:latin typeface="Trebuchet MS" pitchFamily="34" charset="0"/>
                <a:ea typeface="Microsoft YaHei"/>
              </a:rPr>
              <a:t>b)</a:t>
            </a:r>
            <a:endParaRPr lang="es-ES" sz="2200" b="0" strike="noStrike" spc="-1" dirty="0">
              <a:latin typeface="Trebuchet MS" pitchFamily="34" charset="0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2052360" y="52560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000" b="1" strike="noStrike" spc="-1">
                <a:solidFill>
                  <a:srgbClr val="404040"/>
                </a:solidFill>
                <a:latin typeface="Trebuchet MS"/>
                <a:ea typeface="Microsoft YaHei"/>
              </a:rPr>
              <a:t>6. </a:t>
            </a:r>
            <a:r>
              <a:rPr lang="es-ES" sz="4000" b="1" strike="noStrike" spc="-1">
                <a:solidFill>
                  <a:srgbClr val="404040"/>
                </a:solidFill>
                <a:latin typeface="Trebuchet MS"/>
              </a:rPr>
              <a:t>CONTENEDORES EN UN BARCO MERCANTE</a:t>
            </a:r>
            <a:endParaRPr lang="es-ES" sz="40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-381364" y="4824263"/>
            <a:ext cx="9433048" cy="15121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600" b="1" strike="noStrike" spc="-1" dirty="0">
                <a:solidFill>
                  <a:srgbClr val="404040"/>
                </a:solidFill>
                <a:latin typeface="Trebuchet MS"/>
              </a:rPr>
              <a:t>1.DESCRPCIÓN DEL </a:t>
            </a:r>
            <a:r>
              <a:rPr lang="es-ES" sz="4600" b="1" strike="noStrike" spc="-1" dirty="0" smtClean="0">
                <a:solidFill>
                  <a:srgbClr val="404040"/>
                </a:solidFill>
                <a:latin typeface="Trebuchet MS"/>
              </a:rPr>
              <a:t>PROBLEMA:</a:t>
            </a:r>
          </a:p>
          <a:p>
            <a:pPr algn="r">
              <a:lnSpc>
                <a:spcPct val="100000"/>
              </a:lnSpc>
            </a:pPr>
            <a:r>
              <a:rPr lang="es-ES" sz="4600" b="1" spc="-1" dirty="0" smtClean="0">
                <a:solidFill>
                  <a:srgbClr val="404040"/>
                </a:solidFill>
                <a:latin typeface="Trebuchet MS"/>
              </a:rPr>
              <a:t>VIAJANTE DE COMERCIO</a:t>
            </a:r>
          </a:p>
        </p:txBody>
      </p:sp>
      <p:pic>
        <p:nvPicPr>
          <p:cNvPr id="2050" name="Picture 2" descr="C:\Users\eduil\Escritorio\EDU\FACULTAD\2º\ALG\Practica 3 - Greedy\imagenes\viajan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58" y="287759"/>
            <a:ext cx="3436541" cy="35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9874" y="143743"/>
            <a:ext cx="5760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Objetivos:</a:t>
            </a:r>
          </a:p>
          <a:p>
            <a:endParaRPr lang="es-E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Recorrido de todas las ciudades una única vez regresando a la ciudad inicial</a:t>
            </a:r>
          </a:p>
          <a:p>
            <a:endParaRPr lang="es-E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Minimización de la distancia total recorrida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23627" y="3600127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¿Cálculo de la distancia?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2051" name="Picture 3" descr="C:\Users\eduil\Escritorio\EDU\FACULTAD\2º\ALG\Practica 3 - Greedy\imagenes\eucli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54" y="3655702"/>
            <a:ext cx="3735025" cy="72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Flecha a la derecha con muesca"/>
          <p:cNvSpPr/>
          <p:nvPr/>
        </p:nvSpPr>
        <p:spPr>
          <a:xfrm>
            <a:off x="2330114" y="3867489"/>
            <a:ext cx="720080" cy="300893"/>
          </a:xfrm>
          <a:prstGeom prst="notch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08645" y="3350005"/>
            <a:ext cx="134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EUCLÍDEA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-163113" y="5197828"/>
            <a:ext cx="9881733" cy="107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404040"/>
                </a:solidFill>
                <a:latin typeface="Trebuchet MS"/>
              </a:rPr>
              <a:t>2</a:t>
            </a:r>
            <a:r>
              <a:rPr lang="es-ES" sz="3600" b="1" strike="noStrike" spc="-1" dirty="0" smtClean="0">
                <a:solidFill>
                  <a:srgbClr val="404040"/>
                </a:solidFill>
                <a:latin typeface="Trebuchet MS"/>
              </a:rPr>
              <a:t>. Viajante de Comercio basado en cercanía: </a:t>
            </a:r>
          </a:p>
          <a:p>
            <a:pPr algn="r">
              <a:lnSpc>
                <a:spcPct val="100000"/>
              </a:lnSpc>
            </a:pPr>
            <a:r>
              <a:rPr lang="es-ES" sz="3600" b="1" strike="noStrike" spc="-1" dirty="0" smtClean="0">
                <a:solidFill>
                  <a:srgbClr val="404040"/>
                </a:solidFill>
                <a:latin typeface="Trebuchet MS"/>
              </a:rPr>
              <a:t>Descripción del algoritmo </a:t>
            </a:r>
            <a:endParaRPr lang="es-E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17266" y="44565"/>
            <a:ext cx="82809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Criterio del vecino más cercano:</a:t>
            </a:r>
          </a:p>
          <a:p>
            <a:endParaRPr lang="es-ES" sz="2200" b="1" u="sng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ada una ciudad inicial </a:t>
            </a:r>
            <a:r>
              <a:rPr lang="es-E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v0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, se agrega como ciudad siguiente aquella </a:t>
            </a:r>
            <a:r>
              <a:rPr lang="es-E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vi</a:t>
            </a:r>
            <a:r>
              <a:rPr lang="es-E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(no incluida en el circuito) que se encuentre más cercana a </a:t>
            </a:r>
            <a:r>
              <a:rPr lang="es-E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v0</a:t>
            </a:r>
            <a:r>
              <a:rPr lang="es-ES" sz="2200" b="1" u="sng" dirty="0" smtClean="0">
                <a:latin typeface="Trebuchet MS" pitchFamily="34" charset="0"/>
              </a:rPr>
              <a:t> </a:t>
            </a:r>
          </a:p>
        </p:txBody>
      </p:sp>
      <p:pic>
        <p:nvPicPr>
          <p:cNvPr id="3074" name="Picture 2" descr="C:\Users\eduil\Escritorio\EDU\FACULTAD\2º\ALG\Practica 3 - Greedy\imagenes\vecinomascerca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90" y="1829669"/>
            <a:ext cx="4248472" cy="318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-818797" y="5145120"/>
            <a:ext cx="10534477" cy="107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ES" sz="3600" b="1" strike="noStrike" spc="-1" dirty="0" smtClean="0">
                <a:solidFill>
                  <a:srgbClr val="404040"/>
                </a:solidFill>
                <a:latin typeface="Trebuchet MS"/>
              </a:rPr>
              <a:t>2. Viajante de Comercio basado en cercanía: Eficiencia teórica</a:t>
            </a:r>
            <a:endParaRPr lang="es-ES" sz="3600" b="0" strike="noStrike" spc="-1" dirty="0" smtClean="0">
              <a:solidFill>
                <a:srgbClr val="000000"/>
              </a:solidFill>
              <a:latin typeface="Trebuchet MS"/>
            </a:endParaRPr>
          </a:p>
          <a:p>
            <a:pPr algn="r">
              <a:lnSpc>
                <a:spcPct val="100000"/>
              </a:lnSpc>
            </a:pPr>
            <a:r>
              <a:rPr lang="es-ES" sz="4000" b="1" strike="noStrike" spc="-1" dirty="0" smtClean="0">
                <a:solidFill>
                  <a:srgbClr val="404040"/>
                </a:solidFill>
                <a:latin typeface="Trebuchet MS"/>
              </a:rPr>
              <a:t> </a:t>
            </a:r>
            <a:endParaRPr lang="es-ES" sz="40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87923" y="5616351"/>
            <a:ext cx="6922080" cy="1008112"/>
          </a:xfrm>
        </p:spPr>
        <p:txBody>
          <a:bodyPr/>
          <a:lstStyle/>
          <a:p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2. Viajante de Comercio basado en cercanía: Eficiencia empírica</a:t>
            </a:r>
            <a:r>
              <a:rPr lang="es-ES" sz="3200" b="0" strike="noStrike" spc="-1" dirty="0" smtClean="0">
                <a:solidFill>
                  <a:srgbClr val="000000"/>
                </a:solidFill>
                <a:latin typeface="Trebuchet MS"/>
              </a:rPr>
              <a:t/>
            </a:r>
            <a:br>
              <a:rPr lang="es-ES" sz="3200" b="0" strike="noStrike" spc="-1" dirty="0" smtClean="0">
                <a:solidFill>
                  <a:srgbClr val="000000"/>
                </a:solidFill>
                <a:latin typeface="Trebuchet MS"/>
              </a:rPr>
            </a:br>
            <a:endParaRPr lang="es-ES" sz="3200" dirty="0">
              <a:latin typeface="Trebuchet MS" pitchFamily="34" charset="0"/>
            </a:endParaRPr>
          </a:p>
        </p:txBody>
      </p:sp>
      <p:pic>
        <p:nvPicPr>
          <p:cNvPr id="5122" name="Picture 2" descr="efici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9" y="226403"/>
            <a:ext cx="2627883" cy="565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EficienciaEmpiricaT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55" y="228600"/>
            <a:ext cx="5729038" cy="400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54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15" y="5256311"/>
            <a:ext cx="6922080" cy="1079640"/>
          </a:xfrm>
        </p:spPr>
        <p:txBody>
          <a:bodyPr/>
          <a:lstStyle/>
          <a:p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2. Viajante de Comercio basado en cercanía: Eficiencia híbrida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6146" name="Picture 2" descr="EficienciaHibridaT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9" y="215751"/>
            <a:ext cx="6516316" cy="487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948363" y="647799"/>
            <a:ext cx="255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f(x)=ax^2 +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bx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417773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691" y="5281186"/>
            <a:ext cx="9865096" cy="1269327"/>
          </a:xfrm>
        </p:spPr>
        <p:txBody>
          <a:bodyPr/>
          <a:lstStyle/>
          <a:p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2. Viajante de Comercio basado en cercanía: Comparación soluciones óptimas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7170" name="Imagen 4" descr="Descripción: C:\Users\eduil\AppData\Local\Microsoft\Windows\INetCache\Content.Word\RutaUly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7" y="256401"/>
            <a:ext cx="4541816" cy="341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RutaUly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31" y="256401"/>
            <a:ext cx="4882160" cy="34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48615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207318" y="3670816"/>
            <a:ext cx="2483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Ulysses-16.tsp</a:t>
            </a:r>
          </a:p>
          <a:p>
            <a:endParaRPr lang="es-E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Opt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74.1087</a:t>
            </a: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 Nuestro: 104.735</a:t>
            </a: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Aprox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70.76% </a:t>
            </a:r>
          </a:p>
          <a:p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299437" y="3578482"/>
            <a:ext cx="2377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Ulysses-22.tsp</a:t>
            </a:r>
          </a:p>
          <a:p>
            <a:endParaRPr lang="es-E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75.6651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Nuestro: 89.6408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Aprox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84.40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</a:t>
            </a:r>
          </a:p>
          <a:p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8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691" y="5216926"/>
            <a:ext cx="9865096" cy="1269327"/>
          </a:xfrm>
        </p:spPr>
        <p:txBody>
          <a:bodyPr/>
          <a:lstStyle/>
          <a:p>
            <a:r>
              <a:rPr lang="es-ES" sz="3200" b="1" strike="noStrike" spc="-1" dirty="0" smtClean="0">
                <a:solidFill>
                  <a:srgbClr val="404040"/>
                </a:solidFill>
                <a:latin typeface="Trebuchet MS"/>
              </a:rPr>
              <a:t>2. Viajante de Comercio basado en cercanía: Comparación soluciones óptimas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48615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722171" y="3419475"/>
            <a:ext cx="2386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a280.tsp</a:t>
            </a:r>
          </a:p>
          <a:p>
            <a:endParaRPr lang="es-E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Opt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2586.77</a:t>
            </a: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 Nuestro: 3148.11</a:t>
            </a: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Aprox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82.17% </a:t>
            </a: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</a:p>
          <a:p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8194" name="Picture 2" descr="RutaAtt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5" y="228600"/>
            <a:ext cx="4669133" cy="328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Imagen 6" descr="Descripción: C:\Users\eduil\AppData\Local\Microsoft\Windows\INetCache\Content.Word\RutaA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78" y="228600"/>
            <a:ext cx="4699185" cy="32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419475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6791325"/>
            <a:ext cx="97202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295924" y="3500178"/>
            <a:ext cx="2483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Ulysses-16.tsp</a:t>
            </a:r>
          </a:p>
          <a:p>
            <a:endParaRPr lang="es-E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Opt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33523.7</a:t>
            </a: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 Nuestro: 40526.4</a:t>
            </a: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 </a:t>
            </a:r>
            <a:r>
              <a:rPr lang="es-E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Aprox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 82.72% </a:t>
            </a:r>
          </a:p>
          <a:p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</a:p>
          <a:p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1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853</Words>
  <Application>Microsoft Office PowerPoint</Application>
  <PresentationFormat>Personalizado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23</vt:i4>
      </vt:variant>
    </vt:vector>
  </HeadingPairs>
  <TitlesOfParts>
    <vt:vector size="36" baseType="lpstr">
      <vt:lpstr>Microsoft YaHei</vt:lpstr>
      <vt:lpstr>Arial</vt:lpstr>
      <vt:lpstr>Calibri</vt:lpstr>
      <vt:lpstr>DejaVu Sans</vt:lpstr>
      <vt:lpstr>Georgia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2. Viajante de Comercio basado en cercanía: Eficiencia empírica </vt:lpstr>
      <vt:lpstr>2. Viajante de Comercio basado en cercanía: Eficiencia híbrida</vt:lpstr>
      <vt:lpstr>2. Viajante de Comercio basado en cercanía: Comparación soluciones óptimas</vt:lpstr>
      <vt:lpstr>2. Viajante de Comercio basado en cercanía: Comparación soluciones óptimas</vt:lpstr>
      <vt:lpstr>Presentación de PowerPoint</vt:lpstr>
      <vt:lpstr>Presentación de PowerPoint</vt:lpstr>
      <vt:lpstr>2. Viajante de Comercio estrategia propia: Eficiencia empírica </vt:lpstr>
      <vt:lpstr>2. Viajante de Comercio estrategia propia : Eficiencia híbrida</vt:lpstr>
      <vt:lpstr>2. Viajante de Comercio estrategia propia: Comparación soluciones óptimas</vt:lpstr>
      <vt:lpstr>2. Viajante de Comercio estrategia propia: Comparación soluciones óptimas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segura richart</dc:creator>
  <cp:lastModifiedBy>ahmed el moukhtari koubaa</cp:lastModifiedBy>
  <cp:revision>26</cp:revision>
  <dcterms:modified xsi:type="dcterms:W3CDTF">2020-05-03T16:44:43Z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2020-05-03T14:30:47Z</dcterms:created>
  <dc:creator/>
  <dc:description/>
  <dc:language>es-ES</dc:language>
  <cp:lastModifiedBy/>
  <dcterms:modified xsi:type="dcterms:W3CDTF">2020-05-03T14:42:31Z</dcterms:modified>
  <cp:revision>1</cp:revision>
  <dc:subject/>
  <dc:title/>
</cp:coreProperties>
</file>