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720262" cy="6480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32" name="PlaceHolder 2"/>
          <p:cNvSpPr>
            <a:spLocks noGrp="1"/>
          </p:cNvSpPr>
          <p:nvPr>
            <p:ph type="body"/>
          </p:nvPr>
        </p:nvSpPr>
        <p:spPr>
          <a:xfrm>
            <a:off x="486000" y="1516320"/>
            <a:ext cx="8747640" cy="1792440"/>
          </a:xfrm>
          <a:prstGeom prst="rect">
            <a:avLst/>
          </a:prstGeom>
        </p:spPr>
        <p:txBody>
          <a:bodyPr lIns="0" rIns="0" tIns="0" bIns="0">
            <a:normAutofit/>
          </a:bodyPr>
          <a:p>
            <a:endParaRPr b="0" lang="es-ES" sz="3200" spc="-1" strike="noStrike">
              <a:latin typeface="Arial"/>
            </a:endParaRPr>
          </a:p>
        </p:txBody>
      </p:sp>
      <p:sp>
        <p:nvSpPr>
          <p:cNvPr id="33" name="PlaceHolder 3"/>
          <p:cNvSpPr>
            <a:spLocks noGrp="1"/>
          </p:cNvSpPr>
          <p:nvPr>
            <p:ph type="body"/>
          </p:nvPr>
        </p:nvSpPr>
        <p:spPr>
          <a:xfrm>
            <a:off x="486000" y="3479400"/>
            <a:ext cx="874764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35" name="PlaceHolder 2"/>
          <p:cNvSpPr>
            <a:spLocks noGrp="1"/>
          </p:cNvSpPr>
          <p:nvPr>
            <p:ph type="body"/>
          </p:nvPr>
        </p:nvSpPr>
        <p:spPr>
          <a:xfrm>
            <a:off x="486000" y="1516320"/>
            <a:ext cx="4268520" cy="1792440"/>
          </a:xfrm>
          <a:prstGeom prst="rect">
            <a:avLst/>
          </a:prstGeom>
        </p:spPr>
        <p:txBody>
          <a:bodyPr lIns="0" rIns="0" tIns="0" bIns="0">
            <a:normAutofit/>
          </a:bodyPr>
          <a:p>
            <a:endParaRPr b="0" lang="es-ES" sz="3200" spc="-1" strike="noStrike">
              <a:latin typeface="Arial"/>
            </a:endParaRPr>
          </a:p>
        </p:txBody>
      </p:sp>
      <p:sp>
        <p:nvSpPr>
          <p:cNvPr id="36" name="PlaceHolder 3"/>
          <p:cNvSpPr>
            <a:spLocks noGrp="1"/>
          </p:cNvSpPr>
          <p:nvPr>
            <p:ph type="body"/>
          </p:nvPr>
        </p:nvSpPr>
        <p:spPr>
          <a:xfrm>
            <a:off x="4968360" y="1516320"/>
            <a:ext cx="4268520" cy="1792440"/>
          </a:xfrm>
          <a:prstGeom prst="rect">
            <a:avLst/>
          </a:prstGeom>
        </p:spPr>
        <p:txBody>
          <a:bodyPr lIns="0" rIns="0" tIns="0" bIns="0">
            <a:normAutofit/>
          </a:bodyPr>
          <a:p>
            <a:endParaRPr b="0" lang="es-ES" sz="3200" spc="-1" strike="noStrike">
              <a:latin typeface="Arial"/>
            </a:endParaRPr>
          </a:p>
        </p:txBody>
      </p:sp>
      <p:sp>
        <p:nvSpPr>
          <p:cNvPr id="37" name="PlaceHolder 4"/>
          <p:cNvSpPr>
            <a:spLocks noGrp="1"/>
          </p:cNvSpPr>
          <p:nvPr>
            <p:ph type="body"/>
          </p:nvPr>
        </p:nvSpPr>
        <p:spPr>
          <a:xfrm>
            <a:off x="486000" y="3479400"/>
            <a:ext cx="4268520" cy="1792440"/>
          </a:xfrm>
          <a:prstGeom prst="rect">
            <a:avLst/>
          </a:prstGeom>
        </p:spPr>
        <p:txBody>
          <a:bodyPr lIns="0" rIns="0" tIns="0" bIns="0">
            <a:normAutofit/>
          </a:bodyPr>
          <a:p>
            <a:endParaRPr b="0" lang="es-ES" sz="3200" spc="-1" strike="noStrike">
              <a:latin typeface="Arial"/>
            </a:endParaRPr>
          </a:p>
        </p:txBody>
      </p:sp>
      <p:sp>
        <p:nvSpPr>
          <p:cNvPr id="38" name="PlaceHolder 5"/>
          <p:cNvSpPr>
            <a:spLocks noGrp="1"/>
          </p:cNvSpPr>
          <p:nvPr>
            <p:ph type="body"/>
          </p:nvPr>
        </p:nvSpPr>
        <p:spPr>
          <a:xfrm>
            <a:off x="4968360" y="3479400"/>
            <a:ext cx="426852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40" name="PlaceHolder 2"/>
          <p:cNvSpPr>
            <a:spLocks noGrp="1"/>
          </p:cNvSpPr>
          <p:nvPr>
            <p:ph type="body"/>
          </p:nvPr>
        </p:nvSpPr>
        <p:spPr>
          <a:xfrm>
            <a:off x="486000" y="1516320"/>
            <a:ext cx="2816640" cy="1792440"/>
          </a:xfrm>
          <a:prstGeom prst="rect">
            <a:avLst/>
          </a:prstGeom>
        </p:spPr>
        <p:txBody>
          <a:bodyPr lIns="0" rIns="0" tIns="0" bIns="0">
            <a:normAutofit/>
          </a:bodyPr>
          <a:p>
            <a:endParaRPr b="0" lang="es-ES" sz="3200" spc="-1" strike="noStrike">
              <a:latin typeface="Arial"/>
            </a:endParaRPr>
          </a:p>
        </p:txBody>
      </p:sp>
      <p:sp>
        <p:nvSpPr>
          <p:cNvPr id="41" name="PlaceHolder 3"/>
          <p:cNvSpPr>
            <a:spLocks noGrp="1"/>
          </p:cNvSpPr>
          <p:nvPr>
            <p:ph type="body"/>
          </p:nvPr>
        </p:nvSpPr>
        <p:spPr>
          <a:xfrm>
            <a:off x="3443760" y="1516320"/>
            <a:ext cx="2816640" cy="1792440"/>
          </a:xfrm>
          <a:prstGeom prst="rect">
            <a:avLst/>
          </a:prstGeom>
        </p:spPr>
        <p:txBody>
          <a:bodyPr lIns="0" rIns="0" tIns="0" bIns="0">
            <a:normAutofit/>
          </a:bodyPr>
          <a:p>
            <a:endParaRPr b="0" lang="es-ES" sz="3200" spc="-1" strike="noStrike">
              <a:latin typeface="Arial"/>
            </a:endParaRPr>
          </a:p>
        </p:txBody>
      </p:sp>
      <p:sp>
        <p:nvSpPr>
          <p:cNvPr id="42" name="PlaceHolder 4"/>
          <p:cNvSpPr>
            <a:spLocks noGrp="1"/>
          </p:cNvSpPr>
          <p:nvPr>
            <p:ph type="body"/>
          </p:nvPr>
        </p:nvSpPr>
        <p:spPr>
          <a:xfrm>
            <a:off x="6401880" y="1516320"/>
            <a:ext cx="2816640" cy="1792440"/>
          </a:xfrm>
          <a:prstGeom prst="rect">
            <a:avLst/>
          </a:prstGeom>
        </p:spPr>
        <p:txBody>
          <a:bodyPr lIns="0" rIns="0" tIns="0" bIns="0">
            <a:normAutofit/>
          </a:bodyPr>
          <a:p>
            <a:endParaRPr b="0" lang="es-ES" sz="3200" spc="-1" strike="noStrike">
              <a:latin typeface="Arial"/>
            </a:endParaRPr>
          </a:p>
        </p:txBody>
      </p:sp>
      <p:sp>
        <p:nvSpPr>
          <p:cNvPr id="43" name="PlaceHolder 5"/>
          <p:cNvSpPr>
            <a:spLocks noGrp="1"/>
          </p:cNvSpPr>
          <p:nvPr>
            <p:ph type="body"/>
          </p:nvPr>
        </p:nvSpPr>
        <p:spPr>
          <a:xfrm>
            <a:off x="486000" y="3479400"/>
            <a:ext cx="2816640" cy="1792440"/>
          </a:xfrm>
          <a:prstGeom prst="rect">
            <a:avLst/>
          </a:prstGeom>
        </p:spPr>
        <p:txBody>
          <a:bodyPr lIns="0" rIns="0" tIns="0" bIns="0">
            <a:normAutofit/>
          </a:bodyPr>
          <a:p>
            <a:endParaRPr b="0" lang="es-ES" sz="3200" spc="-1" strike="noStrike">
              <a:latin typeface="Arial"/>
            </a:endParaRPr>
          </a:p>
        </p:txBody>
      </p:sp>
      <p:sp>
        <p:nvSpPr>
          <p:cNvPr id="44" name="PlaceHolder 6"/>
          <p:cNvSpPr>
            <a:spLocks noGrp="1"/>
          </p:cNvSpPr>
          <p:nvPr>
            <p:ph type="body"/>
          </p:nvPr>
        </p:nvSpPr>
        <p:spPr>
          <a:xfrm>
            <a:off x="3443760" y="3479400"/>
            <a:ext cx="2816640" cy="1792440"/>
          </a:xfrm>
          <a:prstGeom prst="rect">
            <a:avLst/>
          </a:prstGeom>
        </p:spPr>
        <p:txBody>
          <a:bodyPr lIns="0" rIns="0" tIns="0" bIns="0">
            <a:normAutofit/>
          </a:bodyPr>
          <a:p>
            <a:endParaRPr b="0" lang="es-ES" sz="3200" spc="-1" strike="noStrike">
              <a:latin typeface="Arial"/>
            </a:endParaRPr>
          </a:p>
        </p:txBody>
      </p:sp>
      <p:sp>
        <p:nvSpPr>
          <p:cNvPr id="45" name="PlaceHolder 7"/>
          <p:cNvSpPr>
            <a:spLocks noGrp="1"/>
          </p:cNvSpPr>
          <p:nvPr>
            <p:ph type="body"/>
          </p:nvPr>
        </p:nvSpPr>
        <p:spPr>
          <a:xfrm>
            <a:off x="6401880" y="3479400"/>
            <a:ext cx="281664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53"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55" name="PlaceHolder 2"/>
          <p:cNvSpPr>
            <a:spLocks noGrp="1"/>
          </p:cNvSpPr>
          <p:nvPr>
            <p:ph type="body"/>
          </p:nvPr>
        </p:nvSpPr>
        <p:spPr>
          <a:xfrm>
            <a:off x="486000" y="1516320"/>
            <a:ext cx="8747640" cy="37580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57" name="PlaceHolder 2"/>
          <p:cNvSpPr>
            <a:spLocks noGrp="1"/>
          </p:cNvSpPr>
          <p:nvPr>
            <p:ph type="body"/>
          </p:nvPr>
        </p:nvSpPr>
        <p:spPr>
          <a:xfrm>
            <a:off x="486000" y="1516320"/>
            <a:ext cx="4268520" cy="3758040"/>
          </a:xfrm>
          <a:prstGeom prst="rect">
            <a:avLst/>
          </a:prstGeom>
        </p:spPr>
        <p:txBody>
          <a:bodyPr lIns="0" rIns="0" tIns="0" bIns="0">
            <a:normAutofit/>
          </a:bodyPr>
          <a:p>
            <a:endParaRPr b="0" lang="es-ES" sz="3200" spc="-1" strike="noStrike">
              <a:latin typeface="Arial"/>
            </a:endParaRPr>
          </a:p>
        </p:txBody>
      </p:sp>
      <p:sp>
        <p:nvSpPr>
          <p:cNvPr id="58" name="PlaceHolder 3"/>
          <p:cNvSpPr>
            <a:spLocks noGrp="1"/>
          </p:cNvSpPr>
          <p:nvPr>
            <p:ph type="body"/>
          </p:nvPr>
        </p:nvSpPr>
        <p:spPr>
          <a:xfrm>
            <a:off x="4968360" y="1516320"/>
            <a:ext cx="4268520" cy="37580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62" name="PlaceHolder 2"/>
          <p:cNvSpPr>
            <a:spLocks noGrp="1"/>
          </p:cNvSpPr>
          <p:nvPr>
            <p:ph type="body"/>
          </p:nvPr>
        </p:nvSpPr>
        <p:spPr>
          <a:xfrm>
            <a:off x="486000" y="1516320"/>
            <a:ext cx="4268520" cy="1792440"/>
          </a:xfrm>
          <a:prstGeom prst="rect">
            <a:avLst/>
          </a:prstGeom>
        </p:spPr>
        <p:txBody>
          <a:bodyPr lIns="0" rIns="0" tIns="0" bIns="0">
            <a:normAutofit/>
          </a:bodyPr>
          <a:p>
            <a:endParaRPr b="0" lang="es-ES" sz="3200" spc="-1" strike="noStrike">
              <a:latin typeface="Arial"/>
            </a:endParaRPr>
          </a:p>
        </p:txBody>
      </p:sp>
      <p:sp>
        <p:nvSpPr>
          <p:cNvPr id="63" name="PlaceHolder 3"/>
          <p:cNvSpPr>
            <a:spLocks noGrp="1"/>
          </p:cNvSpPr>
          <p:nvPr>
            <p:ph type="body"/>
          </p:nvPr>
        </p:nvSpPr>
        <p:spPr>
          <a:xfrm>
            <a:off x="4968360" y="1516320"/>
            <a:ext cx="4268520" cy="3758040"/>
          </a:xfrm>
          <a:prstGeom prst="rect">
            <a:avLst/>
          </a:prstGeom>
        </p:spPr>
        <p:txBody>
          <a:bodyPr lIns="0" rIns="0" tIns="0" bIns="0">
            <a:normAutofit/>
          </a:bodyPr>
          <a:p>
            <a:endParaRPr b="0" lang="es-ES" sz="3200" spc="-1" strike="noStrike">
              <a:latin typeface="Arial"/>
            </a:endParaRPr>
          </a:p>
        </p:txBody>
      </p:sp>
      <p:sp>
        <p:nvSpPr>
          <p:cNvPr id="64" name="PlaceHolder 4"/>
          <p:cNvSpPr>
            <a:spLocks noGrp="1"/>
          </p:cNvSpPr>
          <p:nvPr>
            <p:ph type="body"/>
          </p:nvPr>
        </p:nvSpPr>
        <p:spPr>
          <a:xfrm>
            <a:off x="486000" y="3479400"/>
            <a:ext cx="426852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11" name="PlaceHolder 2"/>
          <p:cNvSpPr>
            <a:spLocks noGrp="1"/>
          </p:cNvSpPr>
          <p:nvPr>
            <p:ph type="subTitle"/>
          </p:nvPr>
        </p:nvSpPr>
        <p:spPr>
          <a:xfrm>
            <a:off x="486000" y="1516320"/>
            <a:ext cx="8747640" cy="37580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66" name="PlaceHolder 2"/>
          <p:cNvSpPr>
            <a:spLocks noGrp="1"/>
          </p:cNvSpPr>
          <p:nvPr>
            <p:ph type="body"/>
          </p:nvPr>
        </p:nvSpPr>
        <p:spPr>
          <a:xfrm>
            <a:off x="486000" y="1516320"/>
            <a:ext cx="4268520" cy="3758040"/>
          </a:xfrm>
          <a:prstGeom prst="rect">
            <a:avLst/>
          </a:prstGeom>
        </p:spPr>
        <p:txBody>
          <a:bodyPr lIns="0" rIns="0" tIns="0" bIns="0">
            <a:normAutofit/>
          </a:bodyPr>
          <a:p>
            <a:endParaRPr b="0" lang="es-ES" sz="3200" spc="-1" strike="noStrike">
              <a:latin typeface="Arial"/>
            </a:endParaRPr>
          </a:p>
        </p:txBody>
      </p:sp>
      <p:sp>
        <p:nvSpPr>
          <p:cNvPr id="67" name="PlaceHolder 3"/>
          <p:cNvSpPr>
            <a:spLocks noGrp="1"/>
          </p:cNvSpPr>
          <p:nvPr>
            <p:ph type="body"/>
          </p:nvPr>
        </p:nvSpPr>
        <p:spPr>
          <a:xfrm>
            <a:off x="4968360" y="1516320"/>
            <a:ext cx="4268520" cy="1792440"/>
          </a:xfrm>
          <a:prstGeom prst="rect">
            <a:avLst/>
          </a:prstGeom>
        </p:spPr>
        <p:txBody>
          <a:bodyPr lIns="0" rIns="0" tIns="0" bIns="0">
            <a:normAutofit/>
          </a:bodyPr>
          <a:p>
            <a:endParaRPr b="0" lang="es-ES" sz="3200" spc="-1" strike="noStrike">
              <a:latin typeface="Arial"/>
            </a:endParaRPr>
          </a:p>
        </p:txBody>
      </p:sp>
      <p:sp>
        <p:nvSpPr>
          <p:cNvPr id="68" name="PlaceHolder 4"/>
          <p:cNvSpPr>
            <a:spLocks noGrp="1"/>
          </p:cNvSpPr>
          <p:nvPr>
            <p:ph type="body"/>
          </p:nvPr>
        </p:nvSpPr>
        <p:spPr>
          <a:xfrm>
            <a:off x="4968360" y="3479400"/>
            <a:ext cx="426852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70" name="PlaceHolder 2"/>
          <p:cNvSpPr>
            <a:spLocks noGrp="1"/>
          </p:cNvSpPr>
          <p:nvPr>
            <p:ph type="body"/>
          </p:nvPr>
        </p:nvSpPr>
        <p:spPr>
          <a:xfrm>
            <a:off x="486000" y="1516320"/>
            <a:ext cx="4268520" cy="1792440"/>
          </a:xfrm>
          <a:prstGeom prst="rect">
            <a:avLst/>
          </a:prstGeom>
        </p:spPr>
        <p:txBody>
          <a:bodyPr lIns="0" rIns="0" tIns="0" bIns="0">
            <a:normAutofit/>
          </a:bodyPr>
          <a:p>
            <a:endParaRPr b="0" lang="es-ES" sz="3200" spc="-1" strike="noStrike">
              <a:latin typeface="Arial"/>
            </a:endParaRPr>
          </a:p>
        </p:txBody>
      </p:sp>
      <p:sp>
        <p:nvSpPr>
          <p:cNvPr id="71" name="PlaceHolder 3"/>
          <p:cNvSpPr>
            <a:spLocks noGrp="1"/>
          </p:cNvSpPr>
          <p:nvPr>
            <p:ph type="body"/>
          </p:nvPr>
        </p:nvSpPr>
        <p:spPr>
          <a:xfrm>
            <a:off x="4968360" y="1516320"/>
            <a:ext cx="4268520" cy="1792440"/>
          </a:xfrm>
          <a:prstGeom prst="rect">
            <a:avLst/>
          </a:prstGeom>
        </p:spPr>
        <p:txBody>
          <a:bodyPr lIns="0" rIns="0" tIns="0" bIns="0">
            <a:normAutofit/>
          </a:bodyPr>
          <a:p>
            <a:endParaRPr b="0" lang="es-ES" sz="3200" spc="-1" strike="noStrike">
              <a:latin typeface="Arial"/>
            </a:endParaRPr>
          </a:p>
        </p:txBody>
      </p:sp>
      <p:sp>
        <p:nvSpPr>
          <p:cNvPr id="72" name="PlaceHolder 4"/>
          <p:cNvSpPr>
            <a:spLocks noGrp="1"/>
          </p:cNvSpPr>
          <p:nvPr>
            <p:ph type="body"/>
          </p:nvPr>
        </p:nvSpPr>
        <p:spPr>
          <a:xfrm>
            <a:off x="486000" y="3479400"/>
            <a:ext cx="874764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74" name="PlaceHolder 2"/>
          <p:cNvSpPr>
            <a:spLocks noGrp="1"/>
          </p:cNvSpPr>
          <p:nvPr>
            <p:ph type="body"/>
          </p:nvPr>
        </p:nvSpPr>
        <p:spPr>
          <a:xfrm>
            <a:off x="486000" y="1516320"/>
            <a:ext cx="8747640" cy="1792440"/>
          </a:xfrm>
          <a:prstGeom prst="rect">
            <a:avLst/>
          </a:prstGeom>
        </p:spPr>
        <p:txBody>
          <a:bodyPr lIns="0" rIns="0" tIns="0" bIns="0">
            <a:normAutofit/>
          </a:bodyPr>
          <a:p>
            <a:endParaRPr b="0" lang="es-ES" sz="3200" spc="-1" strike="noStrike">
              <a:latin typeface="Arial"/>
            </a:endParaRPr>
          </a:p>
        </p:txBody>
      </p:sp>
      <p:sp>
        <p:nvSpPr>
          <p:cNvPr id="75" name="PlaceHolder 3"/>
          <p:cNvSpPr>
            <a:spLocks noGrp="1"/>
          </p:cNvSpPr>
          <p:nvPr>
            <p:ph type="body"/>
          </p:nvPr>
        </p:nvSpPr>
        <p:spPr>
          <a:xfrm>
            <a:off x="486000" y="3479400"/>
            <a:ext cx="874764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77" name="PlaceHolder 2"/>
          <p:cNvSpPr>
            <a:spLocks noGrp="1"/>
          </p:cNvSpPr>
          <p:nvPr>
            <p:ph type="body"/>
          </p:nvPr>
        </p:nvSpPr>
        <p:spPr>
          <a:xfrm>
            <a:off x="486000" y="1516320"/>
            <a:ext cx="4268520" cy="1792440"/>
          </a:xfrm>
          <a:prstGeom prst="rect">
            <a:avLst/>
          </a:prstGeom>
        </p:spPr>
        <p:txBody>
          <a:bodyPr lIns="0" rIns="0" tIns="0" bIns="0">
            <a:normAutofit/>
          </a:bodyPr>
          <a:p>
            <a:endParaRPr b="0" lang="es-ES" sz="3200" spc="-1" strike="noStrike">
              <a:latin typeface="Arial"/>
            </a:endParaRPr>
          </a:p>
        </p:txBody>
      </p:sp>
      <p:sp>
        <p:nvSpPr>
          <p:cNvPr id="78" name="PlaceHolder 3"/>
          <p:cNvSpPr>
            <a:spLocks noGrp="1"/>
          </p:cNvSpPr>
          <p:nvPr>
            <p:ph type="body"/>
          </p:nvPr>
        </p:nvSpPr>
        <p:spPr>
          <a:xfrm>
            <a:off x="4968360" y="1516320"/>
            <a:ext cx="4268520" cy="1792440"/>
          </a:xfrm>
          <a:prstGeom prst="rect">
            <a:avLst/>
          </a:prstGeom>
        </p:spPr>
        <p:txBody>
          <a:bodyPr lIns="0" rIns="0" tIns="0" bIns="0">
            <a:normAutofit/>
          </a:bodyPr>
          <a:p>
            <a:endParaRPr b="0" lang="es-ES" sz="3200" spc="-1" strike="noStrike">
              <a:latin typeface="Arial"/>
            </a:endParaRPr>
          </a:p>
        </p:txBody>
      </p:sp>
      <p:sp>
        <p:nvSpPr>
          <p:cNvPr id="79" name="PlaceHolder 4"/>
          <p:cNvSpPr>
            <a:spLocks noGrp="1"/>
          </p:cNvSpPr>
          <p:nvPr>
            <p:ph type="body"/>
          </p:nvPr>
        </p:nvSpPr>
        <p:spPr>
          <a:xfrm>
            <a:off x="486000" y="3479400"/>
            <a:ext cx="4268520" cy="1792440"/>
          </a:xfrm>
          <a:prstGeom prst="rect">
            <a:avLst/>
          </a:prstGeom>
        </p:spPr>
        <p:txBody>
          <a:bodyPr lIns="0" rIns="0" tIns="0" bIns="0">
            <a:normAutofit/>
          </a:bodyPr>
          <a:p>
            <a:endParaRPr b="0" lang="es-ES" sz="3200" spc="-1" strike="noStrike">
              <a:latin typeface="Arial"/>
            </a:endParaRPr>
          </a:p>
        </p:txBody>
      </p:sp>
      <p:sp>
        <p:nvSpPr>
          <p:cNvPr id="80" name="PlaceHolder 5"/>
          <p:cNvSpPr>
            <a:spLocks noGrp="1"/>
          </p:cNvSpPr>
          <p:nvPr>
            <p:ph type="body"/>
          </p:nvPr>
        </p:nvSpPr>
        <p:spPr>
          <a:xfrm>
            <a:off x="4968360" y="3479400"/>
            <a:ext cx="426852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82" name="PlaceHolder 2"/>
          <p:cNvSpPr>
            <a:spLocks noGrp="1"/>
          </p:cNvSpPr>
          <p:nvPr>
            <p:ph type="body"/>
          </p:nvPr>
        </p:nvSpPr>
        <p:spPr>
          <a:xfrm>
            <a:off x="486000" y="1516320"/>
            <a:ext cx="2816640" cy="1792440"/>
          </a:xfrm>
          <a:prstGeom prst="rect">
            <a:avLst/>
          </a:prstGeom>
        </p:spPr>
        <p:txBody>
          <a:bodyPr lIns="0" rIns="0" tIns="0" bIns="0">
            <a:normAutofit/>
          </a:bodyPr>
          <a:p>
            <a:endParaRPr b="0" lang="es-ES" sz="3200" spc="-1" strike="noStrike">
              <a:latin typeface="Arial"/>
            </a:endParaRPr>
          </a:p>
        </p:txBody>
      </p:sp>
      <p:sp>
        <p:nvSpPr>
          <p:cNvPr id="83" name="PlaceHolder 3"/>
          <p:cNvSpPr>
            <a:spLocks noGrp="1"/>
          </p:cNvSpPr>
          <p:nvPr>
            <p:ph type="body"/>
          </p:nvPr>
        </p:nvSpPr>
        <p:spPr>
          <a:xfrm>
            <a:off x="3443760" y="1516320"/>
            <a:ext cx="2816640" cy="1792440"/>
          </a:xfrm>
          <a:prstGeom prst="rect">
            <a:avLst/>
          </a:prstGeom>
        </p:spPr>
        <p:txBody>
          <a:bodyPr lIns="0" rIns="0" tIns="0" bIns="0">
            <a:normAutofit/>
          </a:bodyPr>
          <a:p>
            <a:endParaRPr b="0" lang="es-ES" sz="3200" spc="-1" strike="noStrike">
              <a:latin typeface="Arial"/>
            </a:endParaRPr>
          </a:p>
        </p:txBody>
      </p:sp>
      <p:sp>
        <p:nvSpPr>
          <p:cNvPr id="84" name="PlaceHolder 4"/>
          <p:cNvSpPr>
            <a:spLocks noGrp="1"/>
          </p:cNvSpPr>
          <p:nvPr>
            <p:ph type="body"/>
          </p:nvPr>
        </p:nvSpPr>
        <p:spPr>
          <a:xfrm>
            <a:off x="6401880" y="1516320"/>
            <a:ext cx="2816640" cy="1792440"/>
          </a:xfrm>
          <a:prstGeom prst="rect">
            <a:avLst/>
          </a:prstGeom>
        </p:spPr>
        <p:txBody>
          <a:bodyPr lIns="0" rIns="0" tIns="0" bIns="0">
            <a:normAutofit/>
          </a:bodyPr>
          <a:p>
            <a:endParaRPr b="0" lang="es-ES" sz="3200" spc="-1" strike="noStrike">
              <a:latin typeface="Arial"/>
            </a:endParaRPr>
          </a:p>
        </p:txBody>
      </p:sp>
      <p:sp>
        <p:nvSpPr>
          <p:cNvPr id="85" name="PlaceHolder 5"/>
          <p:cNvSpPr>
            <a:spLocks noGrp="1"/>
          </p:cNvSpPr>
          <p:nvPr>
            <p:ph type="body"/>
          </p:nvPr>
        </p:nvSpPr>
        <p:spPr>
          <a:xfrm>
            <a:off x="486000" y="3479400"/>
            <a:ext cx="2816640" cy="1792440"/>
          </a:xfrm>
          <a:prstGeom prst="rect">
            <a:avLst/>
          </a:prstGeom>
        </p:spPr>
        <p:txBody>
          <a:bodyPr lIns="0" rIns="0" tIns="0" bIns="0">
            <a:normAutofit/>
          </a:bodyPr>
          <a:p>
            <a:endParaRPr b="0" lang="es-ES" sz="3200" spc="-1" strike="noStrike">
              <a:latin typeface="Arial"/>
            </a:endParaRPr>
          </a:p>
        </p:txBody>
      </p:sp>
      <p:sp>
        <p:nvSpPr>
          <p:cNvPr id="86" name="PlaceHolder 6"/>
          <p:cNvSpPr>
            <a:spLocks noGrp="1"/>
          </p:cNvSpPr>
          <p:nvPr>
            <p:ph type="body"/>
          </p:nvPr>
        </p:nvSpPr>
        <p:spPr>
          <a:xfrm>
            <a:off x="3443760" y="3479400"/>
            <a:ext cx="2816640" cy="1792440"/>
          </a:xfrm>
          <a:prstGeom prst="rect">
            <a:avLst/>
          </a:prstGeom>
        </p:spPr>
        <p:txBody>
          <a:bodyPr lIns="0" rIns="0" tIns="0" bIns="0">
            <a:normAutofit/>
          </a:bodyPr>
          <a:p>
            <a:endParaRPr b="0" lang="es-ES" sz="3200" spc="-1" strike="noStrike">
              <a:latin typeface="Arial"/>
            </a:endParaRPr>
          </a:p>
        </p:txBody>
      </p:sp>
      <p:sp>
        <p:nvSpPr>
          <p:cNvPr id="87" name="PlaceHolder 7"/>
          <p:cNvSpPr>
            <a:spLocks noGrp="1"/>
          </p:cNvSpPr>
          <p:nvPr>
            <p:ph type="body"/>
          </p:nvPr>
        </p:nvSpPr>
        <p:spPr>
          <a:xfrm>
            <a:off x="6401880" y="3479400"/>
            <a:ext cx="281664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13" name="PlaceHolder 2"/>
          <p:cNvSpPr>
            <a:spLocks noGrp="1"/>
          </p:cNvSpPr>
          <p:nvPr>
            <p:ph type="body"/>
          </p:nvPr>
        </p:nvSpPr>
        <p:spPr>
          <a:xfrm>
            <a:off x="486000" y="1516320"/>
            <a:ext cx="8747640" cy="375804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15" name="PlaceHolder 2"/>
          <p:cNvSpPr>
            <a:spLocks noGrp="1"/>
          </p:cNvSpPr>
          <p:nvPr>
            <p:ph type="body"/>
          </p:nvPr>
        </p:nvSpPr>
        <p:spPr>
          <a:xfrm>
            <a:off x="486000" y="1516320"/>
            <a:ext cx="4268520" cy="3758040"/>
          </a:xfrm>
          <a:prstGeom prst="rect">
            <a:avLst/>
          </a:prstGeom>
        </p:spPr>
        <p:txBody>
          <a:bodyPr lIns="0" rIns="0" tIns="0" bIns="0">
            <a:normAutofit/>
          </a:bodyPr>
          <a:p>
            <a:endParaRPr b="0" lang="es-ES" sz="3200" spc="-1" strike="noStrike">
              <a:latin typeface="Arial"/>
            </a:endParaRPr>
          </a:p>
        </p:txBody>
      </p:sp>
      <p:sp>
        <p:nvSpPr>
          <p:cNvPr id="16" name="PlaceHolder 3"/>
          <p:cNvSpPr>
            <a:spLocks noGrp="1"/>
          </p:cNvSpPr>
          <p:nvPr>
            <p:ph type="body"/>
          </p:nvPr>
        </p:nvSpPr>
        <p:spPr>
          <a:xfrm>
            <a:off x="4968360" y="1516320"/>
            <a:ext cx="4268520" cy="375804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86000" y="258480"/>
            <a:ext cx="8747640" cy="50158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20" name="PlaceHolder 2"/>
          <p:cNvSpPr>
            <a:spLocks noGrp="1"/>
          </p:cNvSpPr>
          <p:nvPr>
            <p:ph type="body"/>
          </p:nvPr>
        </p:nvSpPr>
        <p:spPr>
          <a:xfrm>
            <a:off x="486000" y="1516320"/>
            <a:ext cx="4268520" cy="179244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4968360" y="1516320"/>
            <a:ext cx="4268520" cy="375804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486000" y="3479400"/>
            <a:ext cx="426852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24" name="PlaceHolder 2"/>
          <p:cNvSpPr>
            <a:spLocks noGrp="1"/>
          </p:cNvSpPr>
          <p:nvPr>
            <p:ph type="body"/>
          </p:nvPr>
        </p:nvSpPr>
        <p:spPr>
          <a:xfrm>
            <a:off x="486000" y="1516320"/>
            <a:ext cx="4268520" cy="375804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4968360" y="1516320"/>
            <a:ext cx="4268520" cy="1792440"/>
          </a:xfrm>
          <a:prstGeom prst="rect">
            <a:avLst/>
          </a:prstGeom>
        </p:spPr>
        <p:txBody>
          <a:bodyPr lIns="0" rIns="0" tIns="0" bIns="0">
            <a:normAutofit/>
          </a:bodyPr>
          <a:p>
            <a:endParaRPr b="0" lang="es-ES" sz="3200" spc="-1" strike="noStrike">
              <a:latin typeface="Arial"/>
            </a:endParaRPr>
          </a:p>
        </p:txBody>
      </p:sp>
      <p:sp>
        <p:nvSpPr>
          <p:cNvPr id="26" name="PlaceHolder 4"/>
          <p:cNvSpPr>
            <a:spLocks noGrp="1"/>
          </p:cNvSpPr>
          <p:nvPr>
            <p:ph type="body"/>
          </p:nvPr>
        </p:nvSpPr>
        <p:spPr>
          <a:xfrm>
            <a:off x="4968360" y="3479400"/>
            <a:ext cx="4268520" cy="179244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86000" y="258480"/>
            <a:ext cx="8747640" cy="1081800"/>
          </a:xfrm>
          <a:prstGeom prst="rect">
            <a:avLst/>
          </a:prstGeom>
        </p:spPr>
        <p:txBody>
          <a:bodyPr lIns="0" rIns="0" tIns="0" bIns="0" anchor="ctr">
            <a:noAutofit/>
          </a:bodyPr>
          <a:p>
            <a:pPr algn="ctr"/>
            <a:endParaRPr b="0" lang="es-ES" sz="4400" spc="-1" strike="noStrike">
              <a:latin typeface="Arial"/>
            </a:endParaRPr>
          </a:p>
        </p:txBody>
      </p:sp>
      <p:sp>
        <p:nvSpPr>
          <p:cNvPr id="28" name="PlaceHolder 2"/>
          <p:cNvSpPr>
            <a:spLocks noGrp="1"/>
          </p:cNvSpPr>
          <p:nvPr>
            <p:ph type="body"/>
          </p:nvPr>
        </p:nvSpPr>
        <p:spPr>
          <a:xfrm>
            <a:off x="486000" y="1516320"/>
            <a:ext cx="4268520" cy="1792440"/>
          </a:xfrm>
          <a:prstGeom prst="rect">
            <a:avLst/>
          </a:prstGeom>
        </p:spPr>
        <p:txBody>
          <a:bodyPr lIns="0" rIns="0" tIns="0" bIns="0">
            <a:normAutofit/>
          </a:bodyPr>
          <a:p>
            <a:endParaRPr b="0" lang="es-ES" sz="3200" spc="-1" strike="noStrike">
              <a:latin typeface="Arial"/>
            </a:endParaRPr>
          </a:p>
        </p:txBody>
      </p:sp>
      <p:sp>
        <p:nvSpPr>
          <p:cNvPr id="29" name="PlaceHolder 3"/>
          <p:cNvSpPr>
            <a:spLocks noGrp="1"/>
          </p:cNvSpPr>
          <p:nvPr>
            <p:ph type="body"/>
          </p:nvPr>
        </p:nvSpPr>
        <p:spPr>
          <a:xfrm>
            <a:off x="4968360" y="1516320"/>
            <a:ext cx="4268520" cy="1792440"/>
          </a:xfrm>
          <a:prstGeom prst="rect">
            <a:avLst/>
          </a:prstGeom>
        </p:spPr>
        <p:txBody>
          <a:bodyPr lIns="0" rIns="0" tIns="0" bIns="0">
            <a:normAutofit/>
          </a:bodyPr>
          <a:p>
            <a:endParaRPr b="0" lang="es-ES" sz="3200" spc="-1" strike="noStrike">
              <a:latin typeface="Arial"/>
            </a:endParaRPr>
          </a:p>
        </p:txBody>
      </p:sp>
      <p:sp>
        <p:nvSpPr>
          <p:cNvPr id="30" name="PlaceHolder 4"/>
          <p:cNvSpPr>
            <a:spLocks noGrp="1"/>
          </p:cNvSpPr>
          <p:nvPr>
            <p:ph type="body"/>
          </p:nvPr>
        </p:nvSpPr>
        <p:spPr>
          <a:xfrm>
            <a:off x="486000" y="3479400"/>
            <a:ext cx="8747640" cy="179244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10000" r="50000" b="90000"/>
          </a:path>
        </a:gradFill>
      </p:bgPr>
    </p:bg>
    <p:spTree>
      <p:nvGrpSpPr>
        <p:cNvPr id="1" name=""/>
        <p:cNvGrpSpPr/>
        <p:nvPr/>
      </p:nvGrpSpPr>
      <p:grpSpPr>
        <a:xfrm>
          <a:off x="0" y="0"/>
          <a:ext cx="0" cy="0"/>
          <a:chOff x="0" y="0"/>
          <a:chExt cx="0" cy="0"/>
        </a:xfrm>
      </p:grpSpPr>
      <p:sp>
        <p:nvSpPr>
          <p:cNvPr id="0" name="CustomShape 1" hidden="1"/>
          <p:cNvSpPr/>
          <p:nvPr/>
        </p:nvSpPr>
        <p:spPr>
          <a:xfrm>
            <a:off x="0" y="4824000"/>
            <a:ext cx="9718560" cy="1654920"/>
          </a:xfrm>
          <a:prstGeom prst="rect">
            <a:avLst/>
          </a:prstGeom>
          <a:gradFill rotWithShape="0">
            <a:gsLst>
              <a:gs pos="0">
                <a:srgbClr val="ffffff"/>
              </a:gs>
              <a:gs pos="100000">
                <a:srgbClr val="b4dcfa"/>
              </a:gs>
            </a:gsLst>
            <a:path path="circle">
              <a:fillToRect l="50000" t="50000" r="50000" b="50000"/>
            </a:path>
          </a:gradFill>
          <a:ln w="15840">
            <a:noFill/>
          </a:ln>
        </p:spPr>
        <p:style>
          <a:lnRef idx="0"/>
          <a:fillRef idx="0"/>
          <a:effectRef idx="0"/>
          <a:fontRef idx="minor"/>
        </p:style>
      </p:sp>
      <p:sp>
        <p:nvSpPr>
          <p:cNvPr id="1" name="CustomShape 2" hidden="1"/>
          <p:cNvSpPr/>
          <p:nvPr/>
        </p:nvSpPr>
        <p:spPr>
          <a:xfrm>
            <a:off x="0" y="360"/>
            <a:ext cx="9718560" cy="4822920"/>
          </a:xfrm>
          <a:prstGeom prst="rect">
            <a:avLst/>
          </a:prstGeom>
          <a:gradFill rotWithShape="0">
            <a:gsLst>
              <a:gs pos="0">
                <a:srgbClr val="ffffff"/>
              </a:gs>
              <a:gs pos="100000">
                <a:srgbClr val="b4dcfa"/>
              </a:gs>
            </a:gsLst>
            <a:path path="circle">
              <a:fillToRect l="50000" t="50000" r="50000" b="50000"/>
            </a:path>
          </a:gradFill>
          <a:ln w="15840">
            <a:noFill/>
          </a:ln>
        </p:spPr>
        <p:style>
          <a:lnRef idx="0"/>
          <a:fillRef idx="0"/>
          <a:effectRef idx="0"/>
          <a:fontRef idx="minor"/>
        </p:style>
      </p:sp>
      <p:sp>
        <p:nvSpPr>
          <p:cNvPr id="2" name="CustomShape 3" hidden="1"/>
          <p:cNvSpPr/>
          <p:nvPr/>
        </p:nvSpPr>
        <p:spPr>
          <a:xfrm>
            <a:off x="0" y="3560760"/>
            <a:ext cx="9718560" cy="2158920"/>
          </a:xfrm>
          <a:prstGeom prst="rect">
            <a:avLst/>
          </a:prstGeom>
          <a:gradFill rotWithShape="0">
            <a:gsLst>
              <a:gs pos="0">
                <a:srgbClr val="b4dcfa">
                  <a:alpha val="60000"/>
                </a:srgbClr>
              </a:gs>
              <a:gs pos="100000">
                <a:srgbClr val="ffffff">
                  <a:alpha val="0"/>
                </a:srgbClr>
              </a:gs>
            </a:gsLst>
            <a:lin ang="5400000"/>
          </a:gradFill>
          <a:ln w="15840">
            <a:noFill/>
          </a:ln>
        </p:spPr>
        <p:style>
          <a:lnRef idx="0"/>
          <a:fillRef idx="0"/>
          <a:effectRef idx="0"/>
          <a:fontRef idx="minor"/>
        </p:style>
      </p:sp>
      <p:sp>
        <p:nvSpPr>
          <p:cNvPr id="3" name="CustomShape 4" hidden="1"/>
          <p:cNvSpPr/>
          <p:nvPr/>
        </p:nvSpPr>
        <p:spPr>
          <a:xfrm>
            <a:off x="0" y="1512000"/>
            <a:ext cx="9718560" cy="4822920"/>
          </a:xfrm>
          <a:prstGeom prst="ellipse">
            <a:avLst/>
          </a:prstGeom>
          <a:gradFill rotWithShape="0">
            <a:gsLst>
              <a:gs pos="0">
                <a:srgbClr val="ffffff"/>
              </a:gs>
              <a:gs pos="100000">
                <a:srgbClr val="ffffff"/>
              </a:gs>
            </a:gsLst>
            <a:path path="circle">
              <a:fillToRect l="50000" t="50000" r="50000" b="50000"/>
            </a:path>
          </a:gradFill>
          <a:ln w="15840">
            <a:noFill/>
          </a:ln>
        </p:spPr>
        <p:style>
          <a:lnRef idx="0"/>
          <a:fillRef idx="0"/>
          <a:effectRef idx="0"/>
          <a:fontRef idx="minor"/>
        </p:style>
      </p:sp>
      <p:sp>
        <p:nvSpPr>
          <p:cNvPr id="4" name="CustomShape 5"/>
          <p:cNvSpPr/>
          <p:nvPr/>
        </p:nvSpPr>
        <p:spPr>
          <a:xfrm>
            <a:off x="0" y="3653280"/>
            <a:ext cx="9718560" cy="2825280"/>
          </a:xfrm>
          <a:prstGeom prst="rect">
            <a:avLst/>
          </a:prstGeom>
          <a:gradFill rotWithShape="0">
            <a:gsLst>
              <a:gs pos="0">
                <a:srgbClr val="ffffff"/>
              </a:gs>
              <a:gs pos="100000">
                <a:srgbClr val="b4dcfa"/>
              </a:gs>
            </a:gsLst>
            <a:path path="circle">
              <a:fillToRect l="50000" t="50000" r="50000" b="50000"/>
            </a:path>
          </a:gradFill>
          <a:ln w="15840">
            <a:noFill/>
          </a:ln>
        </p:spPr>
        <p:style>
          <a:lnRef idx="0"/>
          <a:fillRef idx="0"/>
          <a:effectRef idx="0"/>
          <a:fontRef idx="minor"/>
        </p:style>
      </p:sp>
      <p:sp>
        <p:nvSpPr>
          <p:cNvPr id="5" name="CustomShape 6"/>
          <p:cNvSpPr/>
          <p:nvPr/>
        </p:nvSpPr>
        <p:spPr>
          <a:xfrm>
            <a:off x="0" y="0"/>
            <a:ext cx="9718560" cy="3652560"/>
          </a:xfrm>
          <a:prstGeom prst="rect">
            <a:avLst/>
          </a:prstGeom>
          <a:gradFill rotWithShape="0">
            <a:gsLst>
              <a:gs pos="0">
                <a:srgbClr val="ffffff"/>
              </a:gs>
              <a:gs pos="100000">
                <a:srgbClr val="b4dcfa"/>
              </a:gs>
            </a:gsLst>
            <a:path path="circle">
              <a:fillToRect l="50000" t="50000" r="50000" b="50000"/>
            </a:path>
          </a:gradFill>
          <a:ln w="15840">
            <a:noFill/>
          </a:ln>
        </p:spPr>
        <p:style>
          <a:lnRef idx="0"/>
          <a:fillRef idx="0"/>
          <a:effectRef idx="0"/>
          <a:fontRef idx="minor"/>
        </p:style>
      </p:sp>
      <p:sp>
        <p:nvSpPr>
          <p:cNvPr id="6" name="CustomShape 7"/>
          <p:cNvSpPr/>
          <p:nvPr/>
        </p:nvSpPr>
        <p:spPr>
          <a:xfrm>
            <a:off x="0" y="2505960"/>
            <a:ext cx="9718560" cy="2158920"/>
          </a:xfrm>
          <a:prstGeom prst="rect">
            <a:avLst/>
          </a:prstGeom>
          <a:gradFill rotWithShape="0">
            <a:gsLst>
              <a:gs pos="0">
                <a:srgbClr val="b4dcfa">
                  <a:alpha val="60000"/>
                </a:srgbClr>
              </a:gs>
              <a:gs pos="100000">
                <a:srgbClr val="ffffff">
                  <a:alpha val="0"/>
                </a:srgbClr>
              </a:gs>
            </a:gsLst>
            <a:lin ang="5400000"/>
          </a:gradFill>
          <a:ln w="15840">
            <a:noFill/>
          </a:ln>
        </p:spPr>
        <p:style>
          <a:lnRef idx="0"/>
          <a:fillRef idx="0"/>
          <a:effectRef idx="0"/>
          <a:fontRef idx="minor"/>
        </p:style>
      </p:sp>
      <p:sp>
        <p:nvSpPr>
          <p:cNvPr id="7" name="CustomShape 8"/>
          <p:cNvSpPr/>
          <p:nvPr/>
        </p:nvSpPr>
        <p:spPr>
          <a:xfrm>
            <a:off x="0" y="1512000"/>
            <a:ext cx="9718560" cy="4822920"/>
          </a:xfrm>
          <a:prstGeom prst="ellipse">
            <a:avLst/>
          </a:prstGeom>
          <a:gradFill rotWithShape="0">
            <a:gsLst>
              <a:gs pos="0">
                <a:srgbClr val="ffffff"/>
              </a:gs>
              <a:gs pos="100000">
                <a:srgbClr val="ffffff"/>
              </a:gs>
            </a:gsLst>
            <a:path path="circle">
              <a:fillToRect l="50000" t="50000" r="50000" b="50000"/>
            </a:path>
          </a:gradFill>
          <a:ln w="15840">
            <a:noFill/>
          </a:ln>
        </p:spPr>
        <p:style>
          <a:lnRef idx="0"/>
          <a:fillRef idx="0"/>
          <a:effectRef idx="0"/>
          <a:fontRef idx="minor"/>
        </p:style>
      </p:sp>
      <p:sp>
        <p:nvSpPr>
          <p:cNvPr id="8" name="PlaceHolder 9"/>
          <p:cNvSpPr>
            <a:spLocks noGrp="1"/>
          </p:cNvSpPr>
          <p:nvPr>
            <p:ph type="title"/>
          </p:nvPr>
        </p:nvSpPr>
        <p:spPr>
          <a:xfrm>
            <a:off x="485640" y="258480"/>
            <a:ext cx="8746920" cy="1081440"/>
          </a:xfrm>
          <a:prstGeom prst="rect">
            <a:avLst/>
          </a:prstGeom>
        </p:spPr>
        <p:txBody>
          <a:bodyPr lIns="0" rIns="0" tIns="0" bIns="0" anchor="ctr">
            <a:noAutofit/>
          </a:bodyPr>
          <a:p>
            <a:pPr algn="ctr"/>
            <a:r>
              <a:rPr b="0" lang="es-ES" sz="1800" spc="-1" strike="noStrike">
                <a:latin typeface="Arial"/>
              </a:rPr>
              <a:t>Pulse para editar el formato del texto de título</a:t>
            </a:r>
            <a:endParaRPr b="0" lang="es-ES" sz="1800" spc="-1" strike="noStrike">
              <a:latin typeface="Arial"/>
            </a:endParaRPr>
          </a:p>
        </p:txBody>
      </p:sp>
      <p:sp>
        <p:nvSpPr>
          <p:cNvPr id="9" name="PlaceHolder 10"/>
          <p:cNvSpPr>
            <a:spLocks noGrp="1"/>
          </p:cNvSpPr>
          <p:nvPr>
            <p:ph type="body"/>
          </p:nvPr>
        </p:nvSpPr>
        <p:spPr>
          <a:xfrm>
            <a:off x="485640" y="1516320"/>
            <a:ext cx="8746920" cy="37576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s-ES" sz="1800" spc="-1" strike="noStrike">
                <a:latin typeface="Arial"/>
              </a:rPr>
              <a:t>Pulse para editar el formato de texto del esquema</a:t>
            </a:r>
            <a:endParaRPr b="0" lang="es-ES" sz="1800" spc="-1" strike="noStrike">
              <a:latin typeface="Arial"/>
            </a:endParaRPr>
          </a:p>
          <a:p>
            <a:pPr lvl="1" marL="864000" indent="-324000" algn="ctr">
              <a:spcBef>
                <a:spcPts val="1134"/>
              </a:spcBef>
              <a:buClr>
                <a:srgbClr val="000000"/>
              </a:buClr>
              <a:buSzPct val="75000"/>
              <a:buFont typeface="Symbol" charset="2"/>
              <a:buChar char=""/>
            </a:pPr>
            <a:r>
              <a:rPr b="0" lang="es-ES" sz="1800" spc="-1" strike="noStrike">
                <a:latin typeface="Arial"/>
              </a:rPr>
              <a:t>Segundo nivel del esquema</a:t>
            </a:r>
            <a:endParaRPr b="0" lang="es-ES" sz="1800" spc="-1" strike="noStrike">
              <a:latin typeface="Arial"/>
            </a:endParaRPr>
          </a:p>
          <a:p>
            <a:pPr lvl="2" marL="1296000" indent="-288000" algn="ctr">
              <a:spcBef>
                <a:spcPts val="850"/>
              </a:spcBef>
              <a:buClr>
                <a:srgbClr val="000000"/>
              </a:buClr>
              <a:buSzPct val="45000"/>
              <a:buFont typeface="Wingdings" charset="2"/>
              <a:buChar char=""/>
            </a:pPr>
            <a:r>
              <a:rPr b="0" lang="es-ES" sz="1800" spc="-1" strike="noStrike">
                <a:latin typeface="Arial"/>
              </a:rPr>
              <a:t>Tercer nivel del esquema</a:t>
            </a:r>
            <a:endParaRPr b="0" lang="es-ES" sz="1800" spc="-1" strike="noStrike">
              <a:latin typeface="Arial"/>
            </a:endParaRPr>
          </a:p>
          <a:p>
            <a:pPr lvl="3" marL="1728000" indent="-216000" algn="ctr">
              <a:spcBef>
                <a:spcPts val="567"/>
              </a:spcBef>
              <a:buClr>
                <a:srgbClr val="000000"/>
              </a:buClr>
              <a:buSzPct val="75000"/>
              <a:buFont typeface="Symbol" charset="2"/>
              <a:buChar char=""/>
            </a:pPr>
            <a:r>
              <a:rPr b="0" lang="es-ES" sz="1800" spc="-1" strike="noStrike">
                <a:latin typeface="Arial"/>
              </a:rPr>
              <a:t>Cuarto nivel del esquema</a:t>
            </a:r>
            <a:endParaRPr b="0" lang="es-ES" sz="1800" spc="-1" strike="noStrike">
              <a:latin typeface="Arial"/>
            </a:endParaRPr>
          </a:p>
          <a:p>
            <a:pPr lvl="4" marL="2160000" indent="-216000" algn="ctr">
              <a:spcBef>
                <a:spcPts val="283"/>
              </a:spcBef>
              <a:buClr>
                <a:srgbClr val="000000"/>
              </a:buClr>
              <a:buSzPct val="45000"/>
              <a:buFont typeface="Wingdings" charset="2"/>
              <a:buChar char=""/>
            </a:pPr>
            <a:r>
              <a:rPr b="0" lang="es-ES" sz="1800" spc="-1" strike="noStrike">
                <a:latin typeface="Arial"/>
              </a:rPr>
              <a:t>Quinto nivel del esquema</a:t>
            </a:r>
            <a:endParaRPr b="0" lang="es-ES" sz="1800" spc="-1" strike="noStrike">
              <a:latin typeface="Arial"/>
            </a:endParaRPr>
          </a:p>
          <a:p>
            <a:pPr lvl="5" marL="2592000" indent="-216000" algn="ctr">
              <a:spcBef>
                <a:spcPts val="283"/>
              </a:spcBef>
              <a:buClr>
                <a:srgbClr val="000000"/>
              </a:buClr>
              <a:buSzPct val="45000"/>
              <a:buFont typeface="Wingdings" charset="2"/>
              <a:buChar char=""/>
            </a:pPr>
            <a:r>
              <a:rPr b="0" lang="es-ES" sz="1800" spc="-1" strike="noStrike">
                <a:latin typeface="Arial"/>
              </a:rPr>
              <a:t>Sexto nivel del esquema</a:t>
            </a:r>
            <a:endParaRPr b="0" lang="es-ES" sz="1800" spc="-1" strike="noStrike">
              <a:latin typeface="Arial"/>
            </a:endParaRPr>
          </a:p>
          <a:p>
            <a:pPr lvl="6" marL="3024000" indent="-216000" algn="ctr">
              <a:spcBef>
                <a:spcPts val="283"/>
              </a:spcBef>
              <a:buClr>
                <a:srgbClr val="000000"/>
              </a:buClr>
              <a:buSzPct val="45000"/>
              <a:buFont typeface="Wingdings" charset="2"/>
              <a:buChar char=""/>
            </a:pPr>
            <a:r>
              <a:rPr b="0" lang="es-ES" sz="1800" spc="-1" strike="noStrike">
                <a:latin typeface="Arial"/>
              </a:rPr>
              <a:t>Séptimo nivel del esquema</a:t>
            </a:r>
            <a:endParaRPr b="0" lang="es-E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10000" r="50000" b="90000"/>
          </a:path>
        </a:gradFill>
      </p:bgPr>
    </p:bg>
    <p:spTree>
      <p:nvGrpSpPr>
        <p:cNvPr id="1" name=""/>
        <p:cNvGrpSpPr/>
        <p:nvPr/>
      </p:nvGrpSpPr>
      <p:grpSpPr>
        <a:xfrm>
          <a:off x="0" y="0"/>
          <a:ext cx="0" cy="0"/>
          <a:chOff x="0" y="0"/>
          <a:chExt cx="0" cy="0"/>
        </a:xfrm>
      </p:grpSpPr>
      <p:sp>
        <p:nvSpPr>
          <p:cNvPr id="46" name="CustomShape 1"/>
          <p:cNvSpPr/>
          <p:nvPr/>
        </p:nvSpPr>
        <p:spPr>
          <a:xfrm>
            <a:off x="0" y="4824000"/>
            <a:ext cx="9718560" cy="1654920"/>
          </a:xfrm>
          <a:prstGeom prst="rect">
            <a:avLst/>
          </a:prstGeom>
          <a:gradFill rotWithShape="0">
            <a:gsLst>
              <a:gs pos="0">
                <a:srgbClr val="ffffff"/>
              </a:gs>
              <a:gs pos="100000">
                <a:srgbClr val="b4dcfa"/>
              </a:gs>
            </a:gsLst>
            <a:path path="circle">
              <a:fillToRect l="50000" t="50000" r="50000" b="50000"/>
            </a:path>
          </a:gradFill>
          <a:ln w="15840">
            <a:noFill/>
          </a:ln>
        </p:spPr>
        <p:style>
          <a:lnRef idx="0"/>
          <a:fillRef idx="0"/>
          <a:effectRef idx="0"/>
          <a:fontRef idx="minor"/>
        </p:style>
      </p:sp>
      <p:sp>
        <p:nvSpPr>
          <p:cNvPr id="47" name="CustomShape 2"/>
          <p:cNvSpPr/>
          <p:nvPr/>
        </p:nvSpPr>
        <p:spPr>
          <a:xfrm>
            <a:off x="0" y="360"/>
            <a:ext cx="9718560" cy="4822920"/>
          </a:xfrm>
          <a:prstGeom prst="rect">
            <a:avLst/>
          </a:prstGeom>
          <a:gradFill rotWithShape="0">
            <a:gsLst>
              <a:gs pos="0">
                <a:srgbClr val="ffffff"/>
              </a:gs>
              <a:gs pos="100000">
                <a:srgbClr val="b4dcfa"/>
              </a:gs>
            </a:gsLst>
            <a:path path="circle">
              <a:fillToRect l="50000" t="50000" r="50000" b="50000"/>
            </a:path>
          </a:gradFill>
          <a:ln w="15840">
            <a:noFill/>
          </a:ln>
        </p:spPr>
        <p:style>
          <a:lnRef idx="0"/>
          <a:fillRef idx="0"/>
          <a:effectRef idx="0"/>
          <a:fontRef idx="minor"/>
        </p:style>
      </p:sp>
      <p:sp>
        <p:nvSpPr>
          <p:cNvPr id="48" name="CustomShape 3"/>
          <p:cNvSpPr/>
          <p:nvPr/>
        </p:nvSpPr>
        <p:spPr>
          <a:xfrm>
            <a:off x="0" y="3560760"/>
            <a:ext cx="9718560" cy="2158920"/>
          </a:xfrm>
          <a:prstGeom prst="rect">
            <a:avLst/>
          </a:prstGeom>
          <a:gradFill rotWithShape="0">
            <a:gsLst>
              <a:gs pos="0">
                <a:srgbClr val="b4dcfa">
                  <a:alpha val="60000"/>
                </a:srgbClr>
              </a:gs>
              <a:gs pos="100000">
                <a:srgbClr val="ffffff">
                  <a:alpha val="0"/>
                </a:srgbClr>
              </a:gs>
            </a:gsLst>
            <a:lin ang="5400000"/>
          </a:gradFill>
          <a:ln w="15840">
            <a:noFill/>
          </a:ln>
        </p:spPr>
        <p:style>
          <a:lnRef idx="0"/>
          <a:fillRef idx="0"/>
          <a:effectRef idx="0"/>
          <a:fontRef idx="minor"/>
        </p:style>
      </p:sp>
      <p:sp>
        <p:nvSpPr>
          <p:cNvPr id="49" name="CustomShape 4"/>
          <p:cNvSpPr/>
          <p:nvPr/>
        </p:nvSpPr>
        <p:spPr>
          <a:xfrm>
            <a:off x="0" y="1512000"/>
            <a:ext cx="9718560" cy="4822920"/>
          </a:xfrm>
          <a:prstGeom prst="ellipse">
            <a:avLst/>
          </a:prstGeom>
          <a:gradFill rotWithShape="0">
            <a:gsLst>
              <a:gs pos="0">
                <a:srgbClr val="ffffff"/>
              </a:gs>
              <a:gs pos="100000">
                <a:srgbClr val="ffffff"/>
              </a:gs>
            </a:gsLst>
            <a:path path="circle">
              <a:fillToRect l="50000" t="50000" r="50000" b="50000"/>
            </a:path>
          </a:gradFill>
          <a:ln w="15840">
            <a:noFill/>
          </a:ln>
        </p:spPr>
        <p:style>
          <a:lnRef idx="0"/>
          <a:fillRef idx="0"/>
          <a:effectRef idx="0"/>
          <a:fontRef idx="minor"/>
        </p:style>
      </p:sp>
      <p:sp>
        <p:nvSpPr>
          <p:cNvPr id="50" name="PlaceHolder 5"/>
          <p:cNvSpPr>
            <a:spLocks noGrp="1"/>
          </p:cNvSpPr>
          <p:nvPr>
            <p:ph type="title"/>
          </p:nvPr>
        </p:nvSpPr>
        <p:spPr>
          <a:xfrm>
            <a:off x="486000" y="258480"/>
            <a:ext cx="8747640" cy="10818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51" name="PlaceHolder 6"/>
          <p:cNvSpPr>
            <a:spLocks noGrp="1"/>
          </p:cNvSpPr>
          <p:nvPr>
            <p:ph type="body"/>
          </p:nvPr>
        </p:nvSpPr>
        <p:spPr>
          <a:xfrm>
            <a:off x="486000" y="1516320"/>
            <a:ext cx="8747640" cy="3758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486520" y="3783960"/>
            <a:ext cx="3902760" cy="17049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39"/>
              </a:spcBef>
              <a:spcAft>
                <a:spcPts val="300"/>
              </a:spcAft>
            </a:pPr>
            <a:r>
              <a:rPr b="0" lang="es-ES" sz="2200" spc="-1" strike="noStrike">
                <a:solidFill>
                  <a:srgbClr val="212745"/>
                </a:solidFill>
                <a:latin typeface="Trebuchet MS"/>
                <a:ea typeface="DejaVu Sans"/>
              </a:rPr>
              <a:t>Ahmed El Moukhtari Koubaa</a:t>
            </a:r>
            <a:endParaRPr b="0" lang="es-ES" sz="2200" spc="-1" strike="noStrike">
              <a:latin typeface="Arial"/>
            </a:endParaRPr>
          </a:p>
          <a:p>
            <a:pPr>
              <a:lnSpc>
                <a:spcPct val="100000"/>
              </a:lnSpc>
              <a:spcBef>
                <a:spcPts val="439"/>
              </a:spcBef>
              <a:spcAft>
                <a:spcPts val="300"/>
              </a:spcAft>
            </a:pPr>
            <a:r>
              <a:rPr b="0" lang="es-ES" sz="2200" spc="-1" strike="noStrike">
                <a:solidFill>
                  <a:srgbClr val="212745"/>
                </a:solidFill>
                <a:latin typeface="Trebuchet MS"/>
                <a:ea typeface="DejaVu Sans"/>
              </a:rPr>
              <a:t>Damián Marín Fernández</a:t>
            </a:r>
            <a:endParaRPr b="0" lang="es-ES" sz="2200" spc="-1" strike="noStrike">
              <a:latin typeface="Arial"/>
            </a:endParaRPr>
          </a:p>
          <a:p>
            <a:pPr>
              <a:lnSpc>
                <a:spcPct val="100000"/>
              </a:lnSpc>
              <a:spcBef>
                <a:spcPts val="439"/>
              </a:spcBef>
              <a:spcAft>
                <a:spcPts val="300"/>
              </a:spcAft>
            </a:pPr>
            <a:r>
              <a:rPr b="0" lang="es-ES" sz="2200" spc="-1" strike="noStrike">
                <a:solidFill>
                  <a:srgbClr val="212745"/>
                </a:solidFill>
                <a:latin typeface="Trebuchet MS"/>
                <a:ea typeface="DejaVu Sans"/>
              </a:rPr>
              <a:t>Jesús Martín Zorrilla</a:t>
            </a:r>
            <a:endParaRPr b="0" lang="es-ES" sz="2200" spc="-1" strike="noStrike">
              <a:latin typeface="Arial"/>
            </a:endParaRPr>
          </a:p>
          <a:p>
            <a:pPr>
              <a:lnSpc>
                <a:spcPct val="100000"/>
              </a:lnSpc>
              <a:spcBef>
                <a:spcPts val="439"/>
              </a:spcBef>
              <a:spcAft>
                <a:spcPts val="300"/>
              </a:spcAft>
            </a:pPr>
            <a:r>
              <a:rPr b="0" lang="es-ES" sz="2200" spc="-1" strike="noStrike">
                <a:solidFill>
                  <a:srgbClr val="212745"/>
                </a:solidFill>
                <a:latin typeface="Trebuchet MS"/>
                <a:ea typeface="DejaVu Sans"/>
              </a:rPr>
              <a:t>Eduardo Segura Richart</a:t>
            </a:r>
            <a:endParaRPr b="0" lang="es-ES" sz="2200" spc="-1" strike="noStrike">
              <a:latin typeface="Arial"/>
            </a:endParaRPr>
          </a:p>
        </p:txBody>
      </p:sp>
      <p:sp>
        <p:nvSpPr>
          <p:cNvPr id="89" name="CustomShape 2"/>
          <p:cNvSpPr/>
          <p:nvPr/>
        </p:nvSpPr>
        <p:spPr>
          <a:xfrm>
            <a:off x="944280" y="1095120"/>
            <a:ext cx="7625880" cy="169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s-ES" sz="5400" spc="-1" strike="noStrike">
                <a:solidFill>
                  <a:srgbClr val="404040"/>
                </a:solidFill>
                <a:latin typeface="Trebuchet MS"/>
                <a:ea typeface="DejaVu Sans"/>
              </a:rPr>
              <a:t>PRÁCTICA 5: </a:t>
            </a:r>
            <a:r>
              <a:rPr b="1" lang="es-ES" sz="5400" spc="-1" strike="noStrike">
                <a:solidFill>
                  <a:srgbClr val="404040"/>
                </a:solidFill>
                <a:latin typeface="Trebuchet MS"/>
                <a:ea typeface="Times New Roman"/>
              </a:rPr>
              <a:t>BACKTRACKING Y BRANCH &amp; BOUND</a:t>
            </a:r>
            <a:endParaRPr b="0" lang="es-ES"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2. </a:t>
            </a:r>
            <a:r>
              <a:rPr b="1" lang="es-ES" sz="4000" spc="-1" strike="noStrike">
                <a:solidFill>
                  <a:srgbClr val="404040"/>
                </a:solidFill>
                <a:latin typeface="Trebuchet MS"/>
                <a:ea typeface="Microsoft YaHei"/>
              </a:rPr>
              <a:t>TSP USANDO BACKTRAKING</a:t>
            </a:r>
            <a:endParaRPr b="0" lang="es-ES" sz="4000" spc="-1" strike="noStrike">
              <a:latin typeface="Arial"/>
            </a:endParaRPr>
          </a:p>
        </p:txBody>
      </p:sp>
      <p:sp>
        <p:nvSpPr>
          <p:cNvPr id="115" name="CustomShape 2"/>
          <p:cNvSpPr/>
          <p:nvPr/>
        </p:nvSpPr>
        <p:spPr>
          <a:xfrm>
            <a:off x="287640" y="320400"/>
            <a:ext cx="9576000" cy="147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Caso de ejecución:</a:t>
            </a:r>
            <a:endParaRPr b="0" lang="es-ES" sz="2200" spc="-1" strike="noStrike">
              <a:latin typeface="Arial"/>
            </a:endParaRPr>
          </a:p>
          <a:p>
            <a:pPr algn="just">
              <a:lnSpc>
                <a:spcPct val="100000"/>
              </a:lnSpc>
            </a:pP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La prueba se ha realizado con las 14 primeras ciudades del fichero “ulysses16.tsp”</a:t>
            </a:r>
            <a:endParaRPr b="0" lang="es-ES" sz="1800" spc="-1" strike="noStrike">
              <a:latin typeface="Arial"/>
            </a:endParaRPr>
          </a:p>
        </p:txBody>
      </p:sp>
      <p:pic>
        <p:nvPicPr>
          <p:cNvPr id="116" name="" descr=""/>
          <p:cNvPicPr/>
          <p:nvPr/>
        </p:nvPicPr>
        <p:blipFill>
          <a:blip r:embed="rId1"/>
          <a:stretch/>
        </p:blipFill>
        <p:spPr>
          <a:xfrm>
            <a:off x="1368000" y="1152000"/>
            <a:ext cx="6983640" cy="39805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18" name="CustomShape 2"/>
          <p:cNvSpPr/>
          <p:nvPr/>
        </p:nvSpPr>
        <p:spPr>
          <a:xfrm>
            <a:off x="359640" y="608400"/>
            <a:ext cx="4032000" cy="335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Descripción del algoritmo:</a:t>
            </a:r>
            <a:endParaRPr b="0" lang="es-ES" sz="2200" spc="-1" strike="noStrike">
              <a:latin typeface="Arial"/>
            </a:endParaRPr>
          </a:p>
          <a:p>
            <a:pPr>
              <a:lnSpc>
                <a:spcPct val="100000"/>
              </a:lnSpc>
            </a:pPr>
            <a:r>
              <a:rPr b="0" lang="es-ES" sz="1800" spc="-1" strike="noStrike">
                <a:solidFill>
                  <a:srgbClr val="404040"/>
                </a:solidFill>
                <a:latin typeface="Times New Roman"/>
                <a:ea typeface="Microsoft YaHei"/>
              </a:rPr>
              <a:t>Lo que se busca es resolver de manera viable un problema como es el problema del viajante de comercio. La forma de hacer esto obteniendo un resultado óptimo es reducir el número de cómputos que se realizan para que sea viable.</a:t>
            </a:r>
            <a:endParaRPr b="0" lang="es-ES" sz="1800" spc="-1" strike="noStrike">
              <a:latin typeface="Arial"/>
            </a:endParaRPr>
          </a:p>
        </p:txBody>
      </p:sp>
      <p:pic>
        <p:nvPicPr>
          <p:cNvPr id="119" name="" descr=""/>
          <p:cNvPicPr/>
          <p:nvPr/>
        </p:nvPicPr>
        <p:blipFill>
          <a:blip r:embed="rId1"/>
          <a:srcRect l="0" t="0" r="0" b="26033"/>
          <a:stretch/>
        </p:blipFill>
        <p:spPr>
          <a:xfrm>
            <a:off x="4308120" y="1368000"/>
            <a:ext cx="5197320" cy="3023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21" name="CustomShape 2"/>
          <p:cNvSpPr/>
          <p:nvPr/>
        </p:nvSpPr>
        <p:spPr>
          <a:xfrm>
            <a:off x="287640" y="680400"/>
            <a:ext cx="9216000" cy="428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Explicación de la ejecución del algoritmo:</a:t>
            </a:r>
            <a:endParaRPr b="0" lang="es-ES" sz="2200" spc="-1" strike="noStrike">
              <a:latin typeface="Arial"/>
            </a:endParaRPr>
          </a:p>
          <a:p>
            <a:pPr>
              <a:lnSpc>
                <a:spcPct val="100000"/>
              </a:lnSpc>
            </a:pPr>
            <a:endParaRPr b="0" lang="es-ES" sz="2200" spc="-1" strike="noStrike">
              <a:latin typeface="Arial"/>
            </a:endParaRPr>
          </a:p>
          <a:p>
            <a:pPr marL="216000" indent="-215640">
              <a:lnSpc>
                <a:spcPct val="100000"/>
              </a:lnSpc>
              <a:buClr>
                <a:srgbClr val="404040"/>
              </a:buClr>
              <a:buFont typeface="StarSymbol"/>
              <a:buAutoNum type="arabicParenR"/>
            </a:pPr>
            <a:r>
              <a:rPr b="0" lang="es-ES" sz="2200" spc="-1" strike="noStrike">
                <a:solidFill>
                  <a:srgbClr val="404040"/>
                </a:solidFill>
                <a:latin typeface="Times New Roman"/>
                <a:ea typeface="Microsoft YaHei"/>
              </a:rPr>
              <a:t>Partimos del nodo origen.</a:t>
            </a:r>
            <a:endParaRPr b="0" lang="es-ES" sz="2200" spc="-1" strike="noStrike">
              <a:latin typeface="Arial"/>
            </a:endParaRPr>
          </a:p>
          <a:p>
            <a:pPr marL="216000" indent="-215640">
              <a:lnSpc>
                <a:spcPct val="100000"/>
              </a:lnSpc>
              <a:buClr>
                <a:srgbClr val="404040"/>
              </a:buClr>
              <a:buFont typeface="StarSymbol"/>
              <a:buAutoNum type="arabicParenR"/>
            </a:pPr>
            <a:r>
              <a:rPr b="0" lang="es-ES" sz="2200" spc="-1" strike="noStrike">
                <a:solidFill>
                  <a:srgbClr val="404040"/>
                </a:solidFill>
                <a:latin typeface="Times New Roman"/>
                <a:ea typeface="Microsoft YaHei"/>
              </a:rPr>
              <a:t>Mientras la cola no este vacía, tomamos el primer nodo de esta.</a:t>
            </a:r>
            <a:endParaRPr b="0" lang="es-ES" sz="2200" spc="-1" strike="noStrike">
              <a:latin typeface="Arial"/>
            </a:endParaRPr>
          </a:p>
          <a:p>
            <a:pPr marL="216000" indent="-215640">
              <a:lnSpc>
                <a:spcPct val="100000"/>
              </a:lnSpc>
              <a:buClr>
                <a:srgbClr val="404040"/>
              </a:buClr>
              <a:buFont typeface="StarSymbol"/>
              <a:buAutoNum type="arabicParenR"/>
            </a:pPr>
            <a:r>
              <a:rPr b="0" lang="es-ES" sz="2200" spc="-1" strike="noStrike">
                <a:solidFill>
                  <a:srgbClr val="404040"/>
                </a:solidFill>
                <a:latin typeface="Times New Roman"/>
                <a:ea typeface="Microsoft YaHei"/>
              </a:rPr>
              <a:t>Estimamos el coste.</a:t>
            </a:r>
            <a:endParaRPr b="0" lang="es-ES" sz="2200" spc="-1" strike="noStrike">
              <a:latin typeface="Arial"/>
            </a:endParaRPr>
          </a:p>
          <a:p>
            <a:pPr marL="216000" indent="-215640">
              <a:lnSpc>
                <a:spcPct val="100000"/>
              </a:lnSpc>
              <a:buClr>
                <a:srgbClr val="404040"/>
              </a:buClr>
              <a:buFont typeface="StarSymbol"/>
              <a:buAutoNum type="arabicParenR"/>
            </a:pPr>
            <a:r>
              <a:rPr b="0" lang="es-ES" sz="2200" spc="-1" strike="noStrike">
                <a:solidFill>
                  <a:srgbClr val="404040"/>
                </a:solidFill>
                <a:latin typeface="Times New Roman"/>
                <a:ea typeface="Microsoft YaHei"/>
              </a:rPr>
              <a:t>La ciudad con menos coste o igual al coste mínimo la metemos en una cola con prioridad.</a:t>
            </a:r>
            <a:endParaRPr b="0" lang="es-ES" sz="2200" spc="-1" strike="noStrike">
              <a:latin typeface="Arial"/>
            </a:endParaRPr>
          </a:p>
          <a:p>
            <a:pPr marL="216000" indent="-215640">
              <a:lnSpc>
                <a:spcPct val="100000"/>
              </a:lnSpc>
              <a:buClr>
                <a:srgbClr val="404040"/>
              </a:buClr>
              <a:buFont typeface="StarSymbol"/>
              <a:buAutoNum type="arabicParenR"/>
            </a:pPr>
            <a:r>
              <a:rPr b="0" lang="es-ES" sz="2200" spc="-1" strike="noStrike">
                <a:solidFill>
                  <a:srgbClr val="404040"/>
                </a:solidFill>
                <a:latin typeface="Times New Roman"/>
                <a:ea typeface="Microsoft YaHei"/>
              </a:rPr>
              <a:t>Si no quedan mas ciudades sin recorrer, hemos terminado el algoritmo.</a:t>
            </a:r>
            <a:endParaRPr b="0" lang="es-ES"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23" name="CustomShape 2"/>
          <p:cNvSpPr/>
          <p:nvPr/>
        </p:nvSpPr>
        <p:spPr>
          <a:xfrm>
            <a:off x="287640" y="320400"/>
            <a:ext cx="4248000" cy="104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Ejecución del algoritmo:</a:t>
            </a:r>
            <a:endParaRPr b="0" lang="es-ES" sz="2200" spc="-1" strike="noStrike">
              <a:latin typeface="Arial"/>
            </a:endParaRPr>
          </a:p>
          <a:p>
            <a:pPr>
              <a:lnSpc>
                <a:spcPct val="100000"/>
              </a:lnSpc>
            </a:pPr>
            <a:endParaRPr b="0" lang="es-ES" sz="2200" spc="-1" strike="noStrike">
              <a:latin typeface="Arial"/>
            </a:endParaRPr>
          </a:p>
          <a:p>
            <a:pPr>
              <a:lnSpc>
                <a:spcPct val="100000"/>
              </a:lnSpc>
            </a:pPr>
            <a:r>
              <a:rPr b="0" lang="es-ES" sz="1800" spc="-1" strike="noStrike">
                <a:solidFill>
                  <a:srgbClr val="404040"/>
                </a:solidFill>
                <a:latin typeface="Times New Roman"/>
                <a:ea typeface="Microsoft YaHei"/>
              </a:rPr>
              <a:t>La matriz de distancias es la siguiente: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pic>
        <p:nvPicPr>
          <p:cNvPr id="124" name="" descr=""/>
          <p:cNvPicPr/>
          <p:nvPr/>
        </p:nvPicPr>
        <p:blipFill>
          <a:blip r:embed="rId1"/>
          <a:stretch/>
        </p:blipFill>
        <p:spPr>
          <a:xfrm>
            <a:off x="4003200" y="592200"/>
            <a:ext cx="2260440" cy="1279440"/>
          </a:xfrm>
          <a:prstGeom prst="rect">
            <a:avLst/>
          </a:prstGeom>
          <a:ln>
            <a:noFill/>
          </a:ln>
        </p:spPr>
      </p:pic>
      <p:pic>
        <p:nvPicPr>
          <p:cNvPr id="125" name="" descr=""/>
          <p:cNvPicPr/>
          <p:nvPr/>
        </p:nvPicPr>
        <p:blipFill>
          <a:blip r:embed="rId2"/>
          <a:stretch/>
        </p:blipFill>
        <p:spPr>
          <a:xfrm>
            <a:off x="703440" y="2664000"/>
            <a:ext cx="4119840" cy="1799640"/>
          </a:xfrm>
          <a:prstGeom prst="rect">
            <a:avLst/>
          </a:prstGeom>
          <a:ln>
            <a:noFill/>
          </a:ln>
        </p:spPr>
      </p:pic>
      <p:pic>
        <p:nvPicPr>
          <p:cNvPr id="126" name="" descr=""/>
          <p:cNvPicPr/>
          <p:nvPr/>
        </p:nvPicPr>
        <p:blipFill>
          <a:blip r:embed="rId3"/>
          <a:stretch/>
        </p:blipFill>
        <p:spPr>
          <a:xfrm>
            <a:off x="5472000" y="2160000"/>
            <a:ext cx="3167640" cy="2838600"/>
          </a:xfrm>
          <a:prstGeom prst="rect">
            <a:avLst/>
          </a:prstGeom>
          <a:ln>
            <a:noFill/>
          </a:ln>
        </p:spPr>
      </p:pic>
      <p:sp>
        <p:nvSpPr>
          <p:cNvPr id="127" name="CustomShape 3"/>
          <p:cNvSpPr/>
          <p:nvPr/>
        </p:nvSpPr>
        <p:spPr>
          <a:xfrm>
            <a:off x="288000" y="2120400"/>
            <a:ext cx="504000" cy="54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400" spc="-1" strike="noStrike">
                <a:solidFill>
                  <a:srgbClr val="404040"/>
                </a:solidFill>
                <a:latin typeface="Times New Roman"/>
                <a:ea typeface="Microsoft YaHei"/>
              </a:rPr>
              <a:t>1)</a:t>
            </a:r>
            <a:r>
              <a:rPr b="0" lang="es-ES" sz="1800" spc="-1" strike="noStrike">
                <a:solidFill>
                  <a:srgbClr val="404040"/>
                </a:solidFill>
                <a:latin typeface="Times New Roman"/>
                <a:ea typeface="Microsoft YaHei"/>
              </a:rPr>
              <a:t>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sp>
        <p:nvSpPr>
          <p:cNvPr id="128" name="CustomShape 4"/>
          <p:cNvSpPr/>
          <p:nvPr/>
        </p:nvSpPr>
        <p:spPr>
          <a:xfrm>
            <a:off x="5040000" y="2232000"/>
            <a:ext cx="503640" cy="43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400" spc="-1" strike="noStrike">
                <a:solidFill>
                  <a:srgbClr val="404040"/>
                </a:solidFill>
                <a:latin typeface="Times New Roman"/>
                <a:ea typeface="Microsoft YaHei"/>
              </a:rPr>
              <a:t>2)</a:t>
            </a:r>
            <a:r>
              <a:rPr b="0" lang="es-ES" sz="1800" spc="-1" strike="noStrike">
                <a:solidFill>
                  <a:srgbClr val="404040"/>
                </a:solidFill>
                <a:latin typeface="Times New Roman"/>
                <a:ea typeface="Microsoft YaHei"/>
              </a:rPr>
              <a:t>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30" name="CustomShape 2"/>
          <p:cNvSpPr/>
          <p:nvPr/>
        </p:nvSpPr>
        <p:spPr>
          <a:xfrm>
            <a:off x="287640" y="320400"/>
            <a:ext cx="3672000" cy="47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Ejecución del algoritmo:</a:t>
            </a:r>
            <a:endParaRPr b="0" lang="es-ES" sz="2200" spc="-1" strike="noStrike">
              <a:latin typeface="Arial"/>
            </a:endParaRPr>
          </a:p>
          <a:p>
            <a:pPr algn="just">
              <a:lnSpc>
                <a:spcPct val="100000"/>
              </a:lnSpc>
            </a:pPr>
            <a:endParaRPr b="0" lang="es-ES" sz="2200" spc="-1" strike="noStrike">
              <a:latin typeface="Arial"/>
            </a:endParaRPr>
          </a:p>
        </p:txBody>
      </p:sp>
      <p:pic>
        <p:nvPicPr>
          <p:cNvPr id="131" name="" descr=""/>
          <p:cNvPicPr/>
          <p:nvPr/>
        </p:nvPicPr>
        <p:blipFill>
          <a:blip r:embed="rId1"/>
          <a:stretch/>
        </p:blipFill>
        <p:spPr>
          <a:xfrm>
            <a:off x="648000" y="1436040"/>
            <a:ext cx="3575160" cy="2595600"/>
          </a:xfrm>
          <a:prstGeom prst="rect">
            <a:avLst/>
          </a:prstGeom>
          <a:ln>
            <a:noFill/>
          </a:ln>
        </p:spPr>
      </p:pic>
      <p:pic>
        <p:nvPicPr>
          <p:cNvPr id="132" name="" descr=""/>
          <p:cNvPicPr/>
          <p:nvPr/>
        </p:nvPicPr>
        <p:blipFill>
          <a:blip r:embed="rId2"/>
          <a:stretch/>
        </p:blipFill>
        <p:spPr>
          <a:xfrm>
            <a:off x="4536000" y="1296000"/>
            <a:ext cx="4952160" cy="3681000"/>
          </a:xfrm>
          <a:prstGeom prst="rect">
            <a:avLst/>
          </a:prstGeom>
          <a:ln>
            <a:noFill/>
          </a:ln>
        </p:spPr>
      </p:pic>
      <p:sp>
        <p:nvSpPr>
          <p:cNvPr id="133" name="CustomShape 3"/>
          <p:cNvSpPr/>
          <p:nvPr/>
        </p:nvSpPr>
        <p:spPr>
          <a:xfrm>
            <a:off x="288000" y="968400"/>
            <a:ext cx="504000" cy="54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400" spc="-1" strike="noStrike">
                <a:solidFill>
                  <a:srgbClr val="404040"/>
                </a:solidFill>
                <a:latin typeface="Times New Roman"/>
                <a:ea typeface="Microsoft YaHei"/>
              </a:rPr>
              <a:t>3)</a:t>
            </a:r>
            <a:r>
              <a:rPr b="0" lang="es-ES" sz="1800" spc="-1" strike="noStrike">
                <a:solidFill>
                  <a:srgbClr val="404040"/>
                </a:solidFill>
                <a:latin typeface="Times New Roman"/>
                <a:ea typeface="Microsoft YaHei"/>
              </a:rPr>
              <a:t>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sp>
        <p:nvSpPr>
          <p:cNvPr id="134" name="CustomShape 4"/>
          <p:cNvSpPr/>
          <p:nvPr/>
        </p:nvSpPr>
        <p:spPr>
          <a:xfrm>
            <a:off x="4608000" y="864000"/>
            <a:ext cx="503640" cy="21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400" spc="-1" strike="noStrike">
                <a:solidFill>
                  <a:srgbClr val="404040"/>
                </a:solidFill>
                <a:latin typeface="Times New Roman"/>
                <a:ea typeface="Microsoft YaHei"/>
              </a:rPr>
              <a:t>4)</a:t>
            </a:r>
            <a:r>
              <a:rPr b="0" lang="es-ES" sz="1800" spc="-1" strike="noStrike">
                <a:solidFill>
                  <a:srgbClr val="404040"/>
                </a:solidFill>
                <a:latin typeface="Times New Roman"/>
                <a:ea typeface="Microsoft YaHei"/>
              </a:rPr>
              <a:t>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36" name="CustomShape 2"/>
          <p:cNvSpPr/>
          <p:nvPr/>
        </p:nvSpPr>
        <p:spPr>
          <a:xfrm>
            <a:off x="287640" y="320400"/>
            <a:ext cx="3672000" cy="47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Ejecución del algoritmo:</a:t>
            </a:r>
            <a:endParaRPr b="0" lang="es-ES" sz="2200" spc="-1" strike="noStrike">
              <a:latin typeface="Arial"/>
            </a:endParaRPr>
          </a:p>
          <a:p>
            <a:pPr algn="just">
              <a:lnSpc>
                <a:spcPct val="100000"/>
              </a:lnSpc>
            </a:pPr>
            <a:endParaRPr b="0" lang="es-ES" sz="2200" spc="-1" strike="noStrike">
              <a:latin typeface="Arial"/>
            </a:endParaRPr>
          </a:p>
        </p:txBody>
      </p:sp>
      <p:sp>
        <p:nvSpPr>
          <p:cNvPr id="137" name="CustomShape 3"/>
          <p:cNvSpPr/>
          <p:nvPr/>
        </p:nvSpPr>
        <p:spPr>
          <a:xfrm>
            <a:off x="288000" y="968400"/>
            <a:ext cx="504000" cy="54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400" spc="-1" strike="noStrike">
                <a:solidFill>
                  <a:srgbClr val="404040"/>
                </a:solidFill>
                <a:latin typeface="Times New Roman"/>
                <a:ea typeface="Microsoft YaHei"/>
              </a:rPr>
              <a:t>5)</a:t>
            </a:r>
            <a:r>
              <a:rPr b="0" lang="es-ES" sz="1800" spc="-1" strike="noStrike">
                <a:solidFill>
                  <a:srgbClr val="404040"/>
                </a:solidFill>
                <a:latin typeface="Times New Roman"/>
                <a:ea typeface="Microsoft YaHei"/>
              </a:rPr>
              <a:t>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sp>
        <p:nvSpPr>
          <p:cNvPr id="138" name="CustomShape 4"/>
          <p:cNvSpPr/>
          <p:nvPr/>
        </p:nvSpPr>
        <p:spPr>
          <a:xfrm>
            <a:off x="4608000" y="864000"/>
            <a:ext cx="503640" cy="21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400" spc="-1" strike="noStrike">
                <a:solidFill>
                  <a:srgbClr val="404040"/>
                </a:solidFill>
                <a:latin typeface="Times New Roman"/>
                <a:ea typeface="Microsoft YaHei"/>
              </a:rPr>
              <a:t>6)</a:t>
            </a:r>
            <a:r>
              <a:rPr b="0" lang="es-ES" sz="1800" spc="-1" strike="noStrike">
                <a:solidFill>
                  <a:srgbClr val="404040"/>
                </a:solidFill>
                <a:latin typeface="Times New Roman"/>
                <a:ea typeface="Microsoft YaHei"/>
              </a:rPr>
              <a:t>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pic>
        <p:nvPicPr>
          <p:cNvPr id="139" name="" descr=""/>
          <p:cNvPicPr/>
          <p:nvPr/>
        </p:nvPicPr>
        <p:blipFill>
          <a:blip r:embed="rId1"/>
          <a:stretch/>
        </p:blipFill>
        <p:spPr>
          <a:xfrm>
            <a:off x="360000" y="1584000"/>
            <a:ext cx="4551480" cy="3102480"/>
          </a:xfrm>
          <a:prstGeom prst="rect">
            <a:avLst/>
          </a:prstGeom>
          <a:ln>
            <a:noFill/>
          </a:ln>
        </p:spPr>
      </p:pic>
      <p:pic>
        <p:nvPicPr>
          <p:cNvPr id="140" name="" descr=""/>
          <p:cNvPicPr/>
          <p:nvPr/>
        </p:nvPicPr>
        <p:blipFill>
          <a:blip r:embed="rId2"/>
          <a:stretch/>
        </p:blipFill>
        <p:spPr>
          <a:xfrm>
            <a:off x="5127120" y="1512000"/>
            <a:ext cx="4232520" cy="3599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42" name="CustomShape 2"/>
          <p:cNvSpPr/>
          <p:nvPr/>
        </p:nvSpPr>
        <p:spPr>
          <a:xfrm>
            <a:off x="287640" y="320400"/>
            <a:ext cx="3672000" cy="47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Ejecución del algoritmo:</a:t>
            </a:r>
            <a:endParaRPr b="0" lang="es-ES" sz="2200" spc="-1" strike="noStrike">
              <a:latin typeface="Arial"/>
            </a:endParaRPr>
          </a:p>
          <a:p>
            <a:pPr algn="just">
              <a:lnSpc>
                <a:spcPct val="100000"/>
              </a:lnSpc>
            </a:pPr>
            <a:endParaRPr b="0" lang="es-ES" sz="2200" spc="-1" strike="noStrike">
              <a:latin typeface="Arial"/>
            </a:endParaRPr>
          </a:p>
        </p:txBody>
      </p:sp>
      <p:sp>
        <p:nvSpPr>
          <p:cNvPr id="143" name="CustomShape 3"/>
          <p:cNvSpPr/>
          <p:nvPr/>
        </p:nvSpPr>
        <p:spPr>
          <a:xfrm>
            <a:off x="3312000" y="824400"/>
            <a:ext cx="504000" cy="54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400" spc="-1" strike="noStrike">
                <a:solidFill>
                  <a:srgbClr val="404040"/>
                </a:solidFill>
                <a:latin typeface="Times New Roman"/>
                <a:ea typeface="Microsoft YaHei"/>
              </a:rPr>
              <a:t>7)</a:t>
            </a:r>
            <a:r>
              <a:rPr b="0" lang="es-ES" sz="1800" spc="-1" strike="noStrike">
                <a:solidFill>
                  <a:srgbClr val="404040"/>
                </a:solidFill>
                <a:latin typeface="Times New Roman"/>
                <a:ea typeface="Microsoft YaHei"/>
              </a:rPr>
              <a:t>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pic>
        <p:nvPicPr>
          <p:cNvPr id="144" name="" descr=""/>
          <p:cNvPicPr/>
          <p:nvPr/>
        </p:nvPicPr>
        <p:blipFill>
          <a:blip r:embed="rId1"/>
          <a:stretch/>
        </p:blipFill>
        <p:spPr>
          <a:xfrm>
            <a:off x="3960000" y="576000"/>
            <a:ext cx="5255640" cy="43948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46" name="CustomShape 2"/>
          <p:cNvSpPr/>
          <p:nvPr/>
        </p:nvSpPr>
        <p:spPr>
          <a:xfrm>
            <a:off x="287640" y="320400"/>
            <a:ext cx="3672000" cy="47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Ejecución del algoritmo:</a:t>
            </a:r>
            <a:endParaRPr b="0" lang="es-ES" sz="2200" spc="-1" strike="noStrike">
              <a:latin typeface="Arial"/>
            </a:endParaRPr>
          </a:p>
          <a:p>
            <a:pPr algn="just">
              <a:lnSpc>
                <a:spcPct val="100000"/>
              </a:lnSpc>
            </a:pPr>
            <a:endParaRPr b="0" lang="es-ES" sz="2200" spc="-1" strike="noStrike">
              <a:latin typeface="Arial"/>
            </a:endParaRPr>
          </a:p>
        </p:txBody>
      </p:sp>
      <p:sp>
        <p:nvSpPr>
          <p:cNvPr id="147" name="CustomShape 3"/>
          <p:cNvSpPr/>
          <p:nvPr/>
        </p:nvSpPr>
        <p:spPr>
          <a:xfrm>
            <a:off x="432000" y="1008000"/>
            <a:ext cx="6983640" cy="64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1800" spc="-1" strike="noStrike">
                <a:solidFill>
                  <a:srgbClr val="404040"/>
                </a:solidFill>
                <a:latin typeface="Times New Roman"/>
                <a:ea typeface="Microsoft YaHei"/>
              </a:rPr>
              <a:t>8)Veamos este caso de ejecución en nuestra terminal, con el programa implementado.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pic>
        <p:nvPicPr>
          <p:cNvPr id="148" name="" descr=""/>
          <p:cNvPicPr/>
          <p:nvPr/>
        </p:nvPicPr>
        <p:blipFill>
          <a:blip r:embed="rId1"/>
          <a:stretch/>
        </p:blipFill>
        <p:spPr>
          <a:xfrm>
            <a:off x="1476000" y="1800000"/>
            <a:ext cx="3419640" cy="3005280"/>
          </a:xfrm>
          <a:prstGeom prst="rect">
            <a:avLst/>
          </a:prstGeom>
          <a:ln>
            <a:noFill/>
          </a:ln>
        </p:spPr>
      </p:pic>
      <p:sp>
        <p:nvSpPr>
          <p:cNvPr id="149" name="CustomShape 4"/>
          <p:cNvSpPr/>
          <p:nvPr/>
        </p:nvSpPr>
        <p:spPr>
          <a:xfrm>
            <a:off x="5184000" y="2592000"/>
            <a:ext cx="3599640" cy="172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1800" spc="-1" strike="noStrike">
                <a:solidFill>
                  <a:srgbClr val="404040"/>
                </a:solidFill>
                <a:latin typeface="Times New Roman"/>
                <a:ea typeface="Microsoft YaHei"/>
              </a:rPr>
              <a:t>Obtenemos la misma matriz, con los mismos resultados (a excepción de los redondeos). Así pues, hemos demostrado el correcto funcionamiento de nuestro algoritmo.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sp>
        <p:nvSpPr>
          <p:cNvPr id="150" name="CustomShape 5"/>
          <p:cNvSpPr/>
          <p:nvPr/>
        </p:nvSpPr>
        <p:spPr>
          <a:xfrm>
            <a:off x="432000" y="1008000"/>
            <a:ext cx="6983640" cy="64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1800" spc="-1" strike="noStrike">
                <a:solidFill>
                  <a:srgbClr val="404040"/>
                </a:solidFill>
                <a:latin typeface="Times New Roman"/>
                <a:ea typeface="Microsoft YaHei"/>
              </a:rPr>
              <a:t>8)Veamos este caso de ejecución en nuestra terminal, con el programa implementado. </a:t>
            </a:r>
            <a:endParaRPr b="0" lang="es-ES" sz="1800" spc="-1" strike="noStrike">
              <a:latin typeface="Arial"/>
            </a:endParaRPr>
          </a:p>
          <a:p>
            <a:pPr>
              <a:lnSpc>
                <a:spcPct val="100000"/>
              </a:lnSpc>
            </a:pPr>
            <a:endParaRPr b="0" lang="es-ES" sz="1800" spc="-1" strike="noStrike">
              <a:latin typeface="Arial"/>
            </a:endParaRPr>
          </a:p>
          <a:p>
            <a:pPr algn="just">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52" name="CustomShape 2"/>
          <p:cNvSpPr/>
          <p:nvPr/>
        </p:nvSpPr>
        <p:spPr>
          <a:xfrm>
            <a:off x="287640" y="320400"/>
            <a:ext cx="2448000" cy="299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Cálculo de eficiencia empírica:</a:t>
            </a:r>
            <a:endParaRPr b="0" lang="es-ES" sz="2200" spc="-1" strike="noStrike">
              <a:latin typeface="Arial"/>
            </a:endParaRPr>
          </a:p>
          <a:p>
            <a:pPr>
              <a:lnSpc>
                <a:spcPct val="100000"/>
              </a:lnSpc>
            </a:pPr>
            <a:r>
              <a:rPr b="0" lang="es-ES" sz="1800" spc="-1" strike="noStrike">
                <a:solidFill>
                  <a:srgbClr val="404040"/>
                </a:solidFill>
                <a:latin typeface="Times New Roman"/>
                <a:ea typeface="Microsoft YaHei"/>
              </a:rPr>
              <a:t>Para llevar a cabo este estudio experimental, vamos a ejecutar nuestro programa implementado varias veces para tamaños entre 3 y 14.</a:t>
            </a:r>
            <a:endParaRPr b="0" lang="es-ES" sz="1800" spc="-1" strike="noStrike">
              <a:latin typeface="Arial"/>
            </a:endParaRPr>
          </a:p>
          <a:p>
            <a:pPr algn="just">
              <a:lnSpc>
                <a:spcPct val="100000"/>
              </a:lnSpc>
            </a:pPr>
            <a:endParaRPr b="0" lang="es-ES" sz="1800" spc="-1" strike="noStrike">
              <a:latin typeface="Arial"/>
            </a:endParaRPr>
          </a:p>
        </p:txBody>
      </p:sp>
      <p:graphicFrame>
        <p:nvGraphicFramePr>
          <p:cNvPr id="153" name="Table 3"/>
          <p:cNvGraphicFramePr/>
          <p:nvPr/>
        </p:nvGraphicFramePr>
        <p:xfrm>
          <a:off x="2736000" y="144000"/>
          <a:ext cx="6918840" cy="4790880"/>
        </p:xfrm>
        <a:graphic>
          <a:graphicData uri="http://schemas.openxmlformats.org/drawingml/2006/table">
            <a:tbl>
              <a:tblPr/>
              <a:tblGrid>
                <a:gridCol w="1340280"/>
                <a:gridCol w="1220760"/>
                <a:gridCol w="1940040"/>
                <a:gridCol w="1361160"/>
                <a:gridCol w="1056600"/>
              </a:tblGrid>
              <a:tr h="603360">
                <a:tc>
                  <a:txBody>
                    <a:bodyPr lIns="90000" rIns="90000" tIns="46800" bIns="46800">
                      <a:noAutofit/>
                    </a:bodyPr>
                    <a:p>
                      <a:pPr algn="ctr"/>
                      <a:r>
                        <a:rPr b="0" lang="es-ES" sz="1800" spc="-1" strike="noStrike">
                          <a:latin typeface="Times New Roman"/>
                        </a:rPr>
                        <a:t>Número de</a:t>
                      </a:r>
                      <a:endParaRPr b="0" lang="es-ES" sz="1800" spc="-1" strike="noStrike">
                        <a:latin typeface="Times New Roman"/>
                      </a:endParaRPr>
                    </a:p>
                    <a:p>
                      <a:pPr algn="ctr"/>
                      <a:r>
                        <a:rPr b="0" lang="es-ES" sz="1800" spc="-1" strike="noStrike">
                          <a:latin typeface="Times New Roman"/>
                        </a:rPr>
                        <a:t>ciudades</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s-ES" sz="1800" spc="-1" strike="noStrike">
                          <a:latin typeface="Times New Roman"/>
                        </a:rPr>
                        <a:t>Tiempo</a:t>
                      </a:r>
                      <a:endParaRPr b="0" lang="es-ES" sz="1800" spc="-1" strike="noStrike">
                        <a:latin typeface="Times New Roman"/>
                      </a:endParaRPr>
                    </a:p>
                    <a:p>
                      <a:pPr algn="ctr"/>
                      <a:r>
                        <a:rPr b="0" lang="es-ES" sz="1800" spc="-1" strike="noStrike">
                          <a:latin typeface="Times New Roman"/>
                        </a:rPr>
                        <a:t>(seg)</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s-ES" sz="1800" spc="-1" strike="noStrike">
                          <a:latin typeface="Times New Roman"/>
                        </a:rPr>
                        <a:t>Tamaño máximo</a:t>
                      </a:r>
                      <a:endParaRPr b="0" lang="es-ES" sz="1800" spc="-1" strike="noStrike">
                        <a:latin typeface="Times New Roman"/>
                      </a:endParaRPr>
                    </a:p>
                    <a:p>
                      <a:pPr algn="ctr"/>
                      <a:r>
                        <a:rPr b="0" lang="es-ES" sz="1800" spc="-1" strike="noStrike">
                          <a:latin typeface="Times New Roman"/>
                        </a:rPr>
                        <a:t>de la cola</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s-ES" sz="1800" spc="-1" strike="noStrike">
                          <a:latin typeface="Times New Roman"/>
                        </a:rPr>
                        <a:t>expandidos</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s-ES" sz="1800" spc="-1" strike="noStrike">
                          <a:latin typeface="Times New Roman"/>
                        </a:rPr>
                        <a:t>podados</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8840">
                <a:tc>
                  <a:txBody>
                    <a:bodyPr lIns="90000" rIns="90000" tIns="46800" bIns="46800">
                      <a:noAutofit/>
                    </a:bodyPr>
                    <a:p>
                      <a:pPr algn="ctr"/>
                      <a:r>
                        <a:rPr b="0" lang="es-ES" sz="1800" spc="-1" strike="noStrike">
                          <a:latin typeface="Times New Roman"/>
                        </a:rPr>
                        <a:t>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4.18e-05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8840">
                <a:tc>
                  <a:txBody>
                    <a:bodyPr lIns="90000" rIns="90000" tIns="46800" bIns="46800">
                      <a:noAutofit/>
                    </a:bodyPr>
                    <a:p>
                      <a:pPr algn="ctr"/>
                      <a:r>
                        <a:rPr b="0" lang="es-ES" sz="1800" spc="-1" strike="noStrike">
                          <a:latin typeface="Times New Roman"/>
                        </a:rPr>
                        <a:t>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7.1e-05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11</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8840">
                <a:tc>
                  <a:txBody>
                    <a:bodyPr lIns="90000" rIns="90000" tIns="46800" bIns="46800">
                      <a:noAutofit/>
                    </a:bodyPr>
                    <a:p>
                      <a:pPr algn="ctr"/>
                      <a:r>
                        <a:rPr b="0" lang="es-ES" sz="1800" spc="-1" strike="noStrike">
                          <a:latin typeface="Times New Roman"/>
                        </a:rPr>
                        <a:t>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0.0002671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24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35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23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8840">
                <a:tc>
                  <a:txBody>
                    <a:bodyPr lIns="90000" rIns="90000" tIns="46800" bIns="46800">
                      <a:noAutofit/>
                    </a:bodyPr>
                    <a:p>
                      <a:pPr algn="ctr"/>
                      <a:r>
                        <a:rPr b="0" lang="es-ES" sz="1800" spc="-1" strike="noStrike">
                          <a:latin typeface="Times New Roman"/>
                        </a:rPr>
                        <a:t>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0.0009614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100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100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99</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8840">
                <a:tc>
                  <a:txBody>
                    <a:bodyPr lIns="90000" rIns="90000" tIns="46800" bIns="46800">
                      <a:noAutofit/>
                    </a:bodyPr>
                    <a:p>
                      <a:pPr algn="ctr"/>
                      <a:r>
                        <a:rPr b="0" lang="es-ES" sz="1800" spc="-1" strike="noStrike">
                          <a:latin typeface="Times New Roman"/>
                        </a:rPr>
                        <a:t>7</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0.0038856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325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233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324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8840">
                <a:tc>
                  <a:txBody>
                    <a:bodyPr lIns="90000" rIns="90000" tIns="46800" bIns="46800">
                      <a:noAutofit/>
                    </a:bodyPr>
                    <a:p>
                      <a:pPr algn="ctr"/>
                      <a:r>
                        <a:rPr b="0" lang="es-ES" sz="1800" spc="-1" strike="noStrike">
                          <a:latin typeface="Times New Roman"/>
                        </a:rPr>
                        <a:t>8</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0.0105989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1051</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631</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1050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8840">
                <a:tc>
                  <a:txBody>
                    <a:bodyPr lIns="90000" rIns="90000" tIns="46800" bIns="46800">
                      <a:noAutofit/>
                    </a:bodyPr>
                    <a:p>
                      <a:pPr algn="ctr"/>
                      <a:r>
                        <a:rPr b="0" lang="es-ES" sz="1800" spc="-1" strike="noStrike">
                          <a:latin typeface="Times New Roman"/>
                        </a:rPr>
                        <a:t>9</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0.0552644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5321</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2802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5320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8840">
                <a:tc>
                  <a:txBody>
                    <a:bodyPr lIns="90000" rIns="90000" tIns="46800" bIns="46800">
                      <a:noAutofit/>
                    </a:bodyPr>
                    <a:p>
                      <a:pPr algn="ctr"/>
                      <a:r>
                        <a:rPr b="0" lang="es-ES" sz="1800" spc="-1" strike="noStrike">
                          <a:latin typeface="Times New Roman"/>
                        </a:rPr>
                        <a:t>10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0.180636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17577</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7033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17576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8840">
                <a:tc>
                  <a:txBody>
                    <a:bodyPr lIns="90000" rIns="90000" tIns="46800" bIns="46800">
                      <a:noAutofit/>
                    </a:bodyPr>
                    <a:p>
                      <a:pPr algn="ctr"/>
                      <a:r>
                        <a:rPr b="0" lang="es-ES" sz="1800" spc="-1" strike="noStrike">
                          <a:latin typeface="Times New Roman"/>
                        </a:rPr>
                        <a:t>11</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0.809554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79093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25452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79092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8840">
                <a:tc>
                  <a:txBody>
                    <a:bodyPr lIns="90000" rIns="90000" tIns="46800" bIns="46800">
                      <a:noAutofit/>
                    </a:bodyPr>
                    <a:p>
                      <a:pPr algn="ctr"/>
                      <a:r>
                        <a:rPr b="0" lang="es-ES" sz="1800" spc="-1" strike="noStrike">
                          <a:latin typeface="Times New Roman"/>
                        </a:rPr>
                        <a:t>12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3.5446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330621</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94452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330620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8840">
                <a:tc>
                  <a:txBody>
                    <a:bodyPr lIns="90000" rIns="90000" tIns="46800" bIns="46800">
                      <a:noAutofit/>
                    </a:bodyPr>
                    <a:p>
                      <a:pPr algn="ctr"/>
                      <a:r>
                        <a:rPr b="0" lang="es-ES" sz="1800" spc="-1" strike="noStrike">
                          <a:latin typeface="Times New Roman"/>
                        </a:rPr>
                        <a:t>13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16.3346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1466816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377942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1466815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0280">
                <a:tc>
                  <a:txBody>
                    <a:bodyPr lIns="90000" rIns="90000" tIns="46800" bIns="46800">
                      <a:noAutofit/>
                    </a:bodyPr>
                    <a:p>
                      <a:pPr algn="ctr"/>
                      <a:r>
                        <a:rPr b="0" lang="es-ES" sz="1800" spc="-1" strike="noStrike">
                          <a:latin typeface="Times New Roman"/>
                        </a:rPr>
                        <a:t>14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86.1361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7291518</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1730204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7291517</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55" name="CustomShape 2"/>
          <p:cNvSpPr/>
          <p:nvPr/>
        </p:nvSpPr>
        <p:spPr>
          <a:xfrm>
            <a:off x="287640" y="320400"/>
            <a:ext cx="2448000" cy="299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Cálculo de eficiencia empírica:</a:t>
            </a:r>
            <a:endParaRPr b="0" lang="es-ES" sz="2200" spc="-1" strike="noStrike">
              <a:latin typeface="Arial"/>
            </a:endParaRPr>
          </a:p>
          <a:p>
            <a:pPr algn="just">
              <a:lnSpc>
                <a:spcPct val="100000"/>
              </a:lnSpc>
            </a:pPr>
            <a:r>
              <a:rPr b="0" lang="es-ES" sz="1800" spc="-1" strike="noStrike">
                <a:solidFill>
                  <a:srgbClr val="404040"/>
                </a:solidFill>
                <a:latin typeface="Times New Roman"/>
                <a:ea typeface="Microsoft YaHei"/>
              </a:rPr>
              <a:t>Es evidente que la eficiencia no es factorial, esto porque podamos muchas ramas, aunque eso dependerá de la entrada del programa. </a:t>
            </a:r>
            <a:endParaRPr b="0" lang="es-ES" sz="1800" spc="-1" strike="noStrike">
              <a:latin typeface="Arial"/>
            </a:endParaRPr>
          </a:p>
          <a:p>
            <a:pPr algn="just">
              <a:lnSpc>
                <a:spcPct val="100000"/>
              </a:lnSpc>
            </a:pPr>
            <a:endParaRPr b="0" lang="es-ES" sz="1800" spc="-1" strike="noStrike">
              <a:latin typeface="Arial"/>
            </a:endParaRPr>
          </a:p>
        </p:txBody>
      </p:sp>
      <p:pic>
        <p:nvPicPr>
          <p:cNvPr id="156" name="" descr=""/>
          <p:cNvPicPr/>
          <p:nvPr/>
        </p:nvPicPr>
        <p:blipFill>
          <a:blip r:embed="rId1"/>
          <a:stretch/>
        </p:blipFill>
        <p:spPr>
          <a:xfrm>
            <a:off x="3240000" y="432000"/>
            <a:ext cx="6094440" cy="45705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905480" y="4131000"/>
            <a:ext cx="6921000" cy="1078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600" spc="-1" strike="noStrike">
                <a:solidFill>
                  <a:srgbClr val="404040"/>
                </a:solidFill>
                <a:latin typeface="Trebuchet MS"/>
                <a:ea typeface="DejaVu Sans"/>
              </a:rPr>
              <a:t>ÍNDICE</a:t>
            </a:r>
            <a:endParaRPr b="0" lang="es-ES" sz="4600" spc="-1" strike="noStrike">
              <a:latin typeface="Arial"/>
            </a:endParaRPr>
          </a:p>
        </p:txBody>
      </p:sp>
      <p:sp>
        <p:nvSpPr>
          <p:cNvPr id="91" name="CustomShape 2"/>
          <p:cNvSpPr/>
          <p:nvPr/>
        </p:nvSpPr>
        <p:spPr>
          <a:xfrm>
            <a:off x="1214640" y="691200"/>
            <a:ext cx="6802560" cy="3282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s-ES" sz="2800" spc="-1" strike="noStrike">
                <a:solidFill>
                  <a:srgbClr val="404040"/>
                </a:solidFill>
                <a:latin typeface="Trebuchet MS"/>
                <a:ea typeface="DejaVu Sans"/>
              </a:rPr>
              <a:t>1. Descripción del problema.</a:t>
            </a:r>
            <a:endParaRPr b="0" lang="es-ES" sz="2800" spc="-1" strike="noStrike">
              <a:latin typeface="Arial"/>
            </a:endParaRPr>
          </a:p>
          <a:p>
            <a:pPr>
              <a:lnSpc>
                <a:spcPct val="100000"/>
              </a:lnSpc>
            </a:pPr>
            <a:r>
              <a:rPr b="0" lang="es-ES" sz="2800" spc="-1" strike="noStrike">
                <a:solidFill>
                  <a:srgbClr val="404040"/>
                </a:solidFill>
                <a:latin typeface="Trebuchet MS"/>
                <a:ea typeface="DejaVu Sans"/>
              </a:rPr>
              <a:t>2. TSP usando backtracking. </a:t>
            </a:r>
            <a:endParaRPr b="0" lang="es-ES" sz="2800" spc="-1" strike="noStrike">
              <a:latin typeface="Arial"/>
            </a:endParaRPr>
          </a:p>
          <a:p>
            <a:pPr>
              <a:lnSpc>
                <a:spcPct val="100000"/>
              </a:lnSpc>
            </a:pPr>
            <a:r>
              <a:rPr b="0" lang="es-ES" sz="2800" spc="-1" strike="noStrike">
                <a:solidFill>
                  <a:srgbClr val="404040"/>
                </a:solidFill>
                <a:latin typeface="Trebuchet MS"/>
                <a:ea typeface="DejaVu Sans"/>
              </a:rPr>
              <a:t>3. TSP usando branch and bound.</a:t>
            </a:r>
            <a:endParaRPr b="0" lang="es-ES" sz="2800" spc="-1" strike="noStrike">
              <a:latin typeface="Arial"/>
            </a:endParaRPr>
          </a:p>
          <a:p>
            <a:pPr>
              <a:lnSpc>
                <a:spcPct val="100000"/>
              </a:lnSpc>
            </a:pPr>
            <a:r>
              <a:rPr b="0" lang="es-ES" sz="2800" spc="-1" strike="noStrike">
                <a:solidFill>
                  <a:srgbClr val="404040"/>
                </a:solidFill>
                <a:latin typeface="Trebuchet MS"/>
                <a:ea typeface="DejaVu Sans"/>
              </a:rPr>
              <a:t>4. Problema de la ITV.</a:t>
            </a:r>
            <a:endParaRPr b="0" lang="es-ES" sz="2800" spc="-1" strike="noStrike">
              <a:latin typeface="Arial"/>
            </a:endParaRPr>
          </a:p>
          <a:p>
            <a:pPr>
              <a:lnSpc>
                <a:spcPct val="100000"/>
              </a:lnSpc>
            </a:pPr>
            <a:r>
              <a:rPr b="0" lang="es-ES" sz="2800" spc="-1" strike="noStrike">
                <a:solidFill>
                  <a:srgbClr val="404040"/>
                </a:solidFill>
                <a:latin typeface="Trebuchet MS"/>
                <a:ea typeface="DejaVu Sans"/>
              </a:rPr>
              <a:t>5. Conclusiones.</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58" name="CustomShape 2"/>
          <p:cNvSpPr/>
          <p:nvPr/>
        </p:nvSpPr>
        <p:spPr>
          <a:xfrm>
            <a:off x="287640" y="397080"/>
            <a:ext cx="3312000" cy="500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Cálculo de eficiencia híbrida:</a:t>
            </a:r>
            <a:endParaRPr b="0" lang="es-ES" sz="2200" spc="-1" strike="noStrike">
              <a:latin typeface="Arial"/>
            </a:endParaRPr>
          </a:p>
          <a:p>
            <a:pPr>
              <a:lnSpc>
                <a:spcPct val="100000"/>
              </a:lnSpc>
            </a:pPr>
            <a:r>
              <a:rPr b="0" lang="es-ES" sz="1800" spc="-1" strike="noStrike">
                <a:solidFill>
                  <a:srgbClr val="404040"/>
                </a:solidFill>
                <a:latin typeface="Times New Roman"/>
                <a:ea typeface="Microsoft YaHei"/>
              </a:rPr>
              <a:t>Es complicado calcular esta eficiencia debido a la gran diferencia entre las eficiencias teórica y empírica. Veamos qué pasa cuando intentamos trazar la eficiencia teórica O(n!):</a:t>
            </a:r>
            <a:endParaRPr b="0" lang="es-ES" sz="1800" spc="-1" strike="noStrike">
              <a:latin typeface="Arial"/>
            </a:endParaRPr>
          </a:p>
          <a:p>
            <a:pPr>
              <a:lnSpc>
                <a:spcPct val="100000"/>
              </a:lnSpc>
            </a:pP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Podemos ver que no se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ajusta en absoluto a la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curva real. Esto es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debido a las podas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como mencionamos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previamente.</a:t>
            </a:r>
            <a:endParaRPr b="0" lang="es-ES" sz="1800" spc="-1" strike="noStrike">
              <a:latin typeface="Arial"/>
            </a:endParaRPr>
          </a:p>
          <a:p>
            <a:pPr algn="just">
              <a:lnSpc>
                <a:spcPct val="100000"/>
              </a:lnSpc>
            </a:pPr>
            <a:endParaRPr b="0" lang="es-ES" sz="1800" spc="-1" strike="noStrike">
              <a:latin typeface="Arial"/>
            </a:endParaRPr>
          </a:p>
        </p:txBody>
      </p:sp>
      <p:pic>
        <p:nvPicPr>
          <p:cNvPr id="159" name="" descr=""/>
          <p:cNvPicPr/>
          <p:nvPr/>
        </p:nvPicPr>
        <p:blipFill>
          <a:blip r:embed="rId1"/>
          <a:stretch/>
        </p:blipFill>
        <p:spPr>
          <a:xfrm>
            <a:off x="3384000" y="397080"/>
            <a:ext cx="6094440" cy="457056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61" name="CustomShape 2"/>
          <p:cNvSpPr/>
          <p:nvPr/>
        </p:nvSpPr>
        <p:spPr>
          <a:xfrm>
            <a:off x="287640" y="397080"/>
            <a:ext cx="3312000" cy="500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Cálculo de eficiencia híbrida:</a:t>
            </a:r>
            <a:endParaRPr b="0" lang="es-ES" sz="2200" spc="-1" strike="noStrike">
              <a:latin typeface="Arial"/>
            </a:endParaRPr>
          </a:p>
          <a:p>
            <a:pPr>
              <a:lnSpc>
                <a:spcPct val="100000"/>
              </a:lnSpc>
            </a:pPr>
            <a:r>
              <a:rPr b="0" lang="es-ES" sz="1800" spc="-1" strike="noStrike">
                <a:solidFill>
                  <a:srgbClr val="404040"/>
                </a:solidFill>
                <a:latin typeface="Times New Roman"/>
                <a:ea typeface="Microsoft YaHei"/>
              </a:rPr>
              <a:t>Este ajuste es realmente bueno. Insistimos en que este estudio dependerá mucho de la entrada al programa, es decir, la secuencia de ciudades y el orden en que esta es tratada.</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404040"/>
                </a:solidFill>
                <a:latin typeface="Times New Roman"/>
                <a:ea typeface="Microsoft YaHei"/>
              </a:rPr>
              <a:t>Concluimos entonces con que la eficiencia híbrida es entonces:</a:t>
            </a:r>
            <a:endParaRPr b="0" lang="es-ES" sz="1800" spc="-1" strike="noStrike">
              <a:latin typeface="Arial"/>
            </a:endParaRPr>
          </a:p>
          <a:p>
            <a:pPr>
              <a:lnSpc>
                <a:spcPct val="100000"/>
              </a:lnSpc>
            </a:pPr>
            <a:endParaRPr b="0" lang="es-ES" sz="1800" spc="-1" strike="noStrike">
              <a:latin typeface="Arial"/>
            </a:endParaRPr>
          </a:p>
          <a:p>
            <a:pPr algn="ctr">
              <a:lnSpc>
                <a:spcPct val="100000"/>
              </a:lnSpc>
            </a:pPr>
            <a:r>
              <a:rPr b="0" lang="es-ES" sz="1500" spc="-1" strike="noStrike">
                <a:solidFill>
                  <a:srgbClr val="404040"/>
                </a:solidFill>
                <a:latin typeface="Times New Roman"/>
                <a:ea typeface="Microsoft YaHei"/>
              </a:rPr>
              <a:t>F(x) = </a:t>
            </a:r>
            <a:r>
              <a:rPr b="0" lang="es-ES" sz="1500" spc="-1" strike="noStrike">
                <a:solidFill>
                  <a:srgbClr val="222222"/>
                </a:solidFill>
                <a:latin typeface="Times New Roman"/>
                <a:ea typeface="Microsoft YaHei"/>
              </a:rPr>
              <a:t>1.19 × 10</a:t>
            </a:r>
            <a:r>
              <a:rPr b="0" lang="es-ES" sz="2589" spc="-1" strike="noStrike" baseline="18000">
                <a:solidFill>
                  <a:srgbClr val="222222"/>
                </a:solidFill>
                <a:latin typeface="Times New Roman"/>
                <a:ea typeface="Microsoft YaHei"/>
              </a:rPr>
              <a:t>-8</a:t>
            </a:r>
            <a:r>
              <a:rPr b="0" lang="es-ES" sz="1500" spc="-1" strike="noStrike">
                <a:solidFill>
                  <a:srgbClr val="222222"/>
                </a:solidFill>
                <a:latin typeface="Times New Roman"/>
                <a:ea typeface="Microsoft YaHei"/>
              </a:rPr>
              <a:t> × 4.59</a:t>
            </a:r>
            <a:r>
              <a:rPr b="0" lang="es-ES" sz="2589" spc="-1" strike="noStrike" baseline="18000">
                <a:solidFill>
                  <a:srgbClr val="222222"/>
                </a:solidFill>
                <a:latin typeface="Times New Roman"/>
                <a:ea typeface="Microsoft YaHei"/>
              </a:rPr>
              <a:t>x</a:t>
            </a:r>
            <a:r>
              <a:rPr b="0" lang="es-ES" sz="1500" spc="-1" strike="noStrike">
                <a:solidFill>
                  <a:srgbClr val="222222"/>
                </a:solidFill>
                <a:latin typeface="Times New Roman"/>
                <a:ea typeface="Microsoft YaHei"/>
              </a:rPr>
              <a:t> - 0.069</a:t>
            </a:r>
            <a:endParaRPr b="0" lang="es-ES" sz="1500" spc="-1" strike="noStrike">
              <a:latin typeface="Arial"/>
            </a:endParaRPr>
          </a:p>
          <a:p>
            <a:pPr algn="just">
              <a:lnSpc>
                <a:spcPct val="100000"/>
              </a:lnSpc>
            </a:pPr>
            <a:endParaRPr b="0" lang="es-ES" sz="1500" spc="-1" strike="noStrike">
              <a:latin typeface="Arial"/>
            </a:endParaRPr>
          </a:p>
        </p:txBody>
      </p:sp>
      <p:pic>
        <p:nvPicPr>
          <p:cNvPr id="162" name="" descr=""/>
          <p:cNvPicPr/>
          <p:nvPr/>
        </p:nvPicPr>
        <p:blipFill>
          <a:blip r:embed="rId1"/>
          <a:stretch/>
        </p:blipFill>
        <p:spPr>
          <a:xfrm>
            <a:off x="3528000" y="360000"/>
            <a:ext cx="6094440" cy="4570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64" name="CustomShape 2"/>
          <p:cNvSpPr/>
          <p:nvPr/>
        </p:nvSpPr>
        <p:spPr>
          <a:xfrm>
            <a:off x="287640" y="397080"/>
            <a:ext cx="3312000" cy="500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Caso de ejecución:</a:t>
            </a:r>
            <a:endParaRPr b="0" lang="es-ES" sz="2200" spc="-1" strike="noStrike">
              <a:latin typeface="Arial"/>
            </a:endParaRPr>
          </a:p>
          <a:p>
            <a:pPr algn="just">
              <a:lnSpc>
                <a:spcPct val="100000"/>
              </a:lnSpc>
            </a:pPr>
            <a:r>
              <a:rPr b="0" lang="es-ES" sz="1800" spc="-1" strike="noStrike">
                <a:solidFill>
                  <a:srgbClr val="404040"/>
                </a:solidFill>
                <a:latin typeface="Times New Roman"/>
                <a:ea typeface="Microsoft YaHei"/>
              </a:rPr>
              <a:t>El caso mínimo para el que podemos ejecutar este programa es ulysses16, pero para más de 14 elementos el programa nunca llega acabar, por eso lo comprobaremos para las 14 primeras ciudades de ulysses16.</a:t>
            </a:r>
            <a:endParaRPr b="0" lang="es-ES" sz="1800" spc="-1" strike="noStrike">
              <a:latin typeface="Arial"/>
            </a:endParaRPr>
          </a:p>
          <a:p>
            <a:pPr algn="just">
              <a:lnSpc>
                <a:spcPct val="100000"/>
              </a:lnSpc>
            </a:pPr>
            <a:endParaRPr b="0" lang="es-ES" sz="1800" spc="-1" strike="noStrike">
              <a:latin typeface="Arial"/>
            </a:endParaRPr>
          </a:p>
          <a:p>
            <a:pPr algn="just">
              <a:lnSpc>
                <a:spcPct val="100000"/>
              </a:lnSpc>
            </a:pP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endParaRPr b="0" lang="es-ES" sz="1800" spc="-1" strike="noStrike">
              <a:latin typeface="Arial"/>
            </a:endParaRPr>
          </a:p>
          <a:p>
            <a:pPr algn="just">
              <a:lnSpc>
                <a:spcPct val="100000"/>
              </a:lnSpc>
            </a:pP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En la primera secuencia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los índices comienzan a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ser enumerados en 0, en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la segunda desde 1, es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el mismo resultado,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pero con diferente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enumeración.</a:t>
            </a:r>
            <a:endParaRPr b="0" lang="es-ES" sz="1800" spc="-1" strike="noStrike">
              <a:latin typeface="Arial"/>
            </a:endParaRPr>
          </a:p>
          <a:p>
            <a:pPr algn="just">
              <a:lnSpc>
                <a:spcPct val="100000"/>
              </a:lnSpc>
            </a:pPr>
            <a:endParaRPr b="0" lang="es-ES" sz="1800" spc="-1" strike="noStrike">
              <a:latin typeface="Arial"/>
            </a:endParaRPr>
          </a:p>
        </p:txBody>
      </p:sp>
      <p:pic>
        <p:nvPicPr>
          <p:cNvPr id="165" name="" descr=""/>
          <p:cNvPicPr/>
          <p:nvPr/>
        </p:nvPicPr>
        <p:blipFill>
          <a:blip r:embed="rId1"/>
          <a:stretch/>
        </p:blipFill>
        <p:spPr>
          <a:xfrm>
            <a:off x="3603240" y="3240000"/>
            <a:ext cx="5972400" cy="14025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3. </a:t>
            </a:r>
            <a:r>
              <a:rPr b="1" lang="es-ES" sz="4000" spc="-1" strike="noStrike">
                <a:solidFill>
                  <a:srgbClr val="404040"/>
                </a:solidFill>
                <a:latin typeface="Trebuchet MS"/>
                <a:ea typeface="Microsoft YaHei"/>
              </a:rPr>
              <a:t>TSP USANDO BRANCH AND BOUND</a:t>
            </a:r>
            <a:endParaRPr b="0" lang="es-ES" sz="4000" spc="-1" strike="noStrike">
              <a:latin typeface="Arial"/>
            </a:endParaRPr>
          </a:p>
        </p:txBody>
      </p:sp>
      <p:sp>
        <p:nvSpPr>
          <p:cNvPr id="167" name="CustomShape 2"/>
          <p:cNvSpPr/>
          <p:nvPr/>
        </p:nvSpPr>
        <p:spPr>
          <a:xfrm>
            <a:off x="287640" y="397080"/>
            <a:ext cx="2736360" cy="269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Comparación con PD:</a:t>
            </a:r>
            <a:endParaRPr b="0" lang="es-ES" sz="2200" spc="-1" strike="noStrike">
              <a:latin typeface="Arial"/>
            </a:endParaRPr>
          </a:p>
          <a:p>
            <a:pPr algn="just">
              <a:lnSpc>
                <a:spcPct val="100000"/>
              </a:lnSpc>
            </a:pPr>
            <a:endParaRPr b="0" lang="es-ES" sz="2200" spc="-1" strike="noStrike">
              <a:latin typeface="Arial"/>
            </a:endParaRPr>
          </a:p>
          <a:p>
            <a:pPr algn="just">
              <a:lnSpc>
                <a:spcPct val="100000"/>
              </a:lnSpc>
            </a:pPr>
            <a:endParaRPr b="0" lang="es-ES" sz="2200" spc="-1" strike="noStrike">
              <a:latin typeface="Arial"/>
            </a:endParaRPr>
          </a:p>
        </p:txBody>
      </p:sp>
      <p:pic>
        <p:nvPicPr>
          <p:cNvPr id="168" name="" descr=""/>
          <p:cNvPicPr/>
          <p:nvPr/>
        </p:nvPicPr>
        <p:blipFill>
          <a:blip r:embed="rId1"/>
          <a:stretch/>
        </p:blipFill>
        <p:spPr>
          <a:xfrm>
            <a:off x="3240000" y="432000"/>
            <a:ext cx="6094800" cy="45709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4. </a:t>
            </a:r>
            <a:r>
              <a:rPr b="1" lang="es-ES" sz="4000" spc="-1" strike="noStrike">
                <a:solidFill>
                  <a:srgbClr val="404040"/>
                </a:solidFill>
                <a:latin typeface="Trebuchet MS"/>
                <a:ea typeface="Microsoft YaHei"/>
              </a:rPr>
              <a:t>PROBLEMA DE LA ITV USANDO BACKTRACKING</a:t>
            </a:r>
            <a:endParaRPr b="0" lang="es-ES" sz="4000" spc="-1" strike="noStrike">
              <a:latin typeface="Arial"/>
            </a:endParaRPr>
          </a:p>
        </p:txBody>
      </p:sp>
      <p:sp>
        <p:nvSpPr>
          <p:cNvPr id="170" name="CustomShape 2"/>
          <p:cNvSpPr/>
          <p:nvPr/>
        </p:nvSpPr>
        <p:spPr>
          <a:xfrm>
            <a:off x="287640" y="397080"/>
            <a:ext cx="9102960" cy="465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Explicación de la ejecución del algoritmo:</a:t>
            </a:r>
            <a:endParaRPr b="0" lang="es-ES" sz="2200" spc="-1" strike="noStrike">
              <a:latin typeface="Arial"/>
            </a:endParaRPr>
          </a:p>
          <a:p>
            <a:pPr>
              <a:lnSpc>
                <a:spcPct val="100000"/>
              </a:lnSpc>
            </a:pPr>
            <a:endParaRPr b="0" lang="es-ES" sz="2200" spc="-1" strike="noStrike">
              <a:latin typeface="Arial"/>
            </a:endParaRPr>
          </a:p>
          <a:p>
            <a:pPr>
              <a:lnSpc>
                <a:spcPct val="100000"/>
              </a:lnSpc>
            </a:pPr>
            <a:endParaRPr b="0" lang="es-ES" sz="2200" spc="-1" strike="noStrike">
              <a:latin typeface="Arial"/>
            </a:endParaRPr>
          </a:p>
          <a:p>
            <a:pPr>
              <a:lnSpc>
                <a:spcPct val="100000"/>
              </a:lnSpc>
            </a:pPr>
            <a:endParaRPr b="0" lang="es-ES" sz="2200" spc="-1" strike="noStrike">
              <a:latin typeface="Arial"/>
            </a:endParaRPr>
          </a:p>
          <a:p>
            <a:pPr>
              <a:lnSpc>
                <a:spcPct val="100000"/>
              </a:lnSpc>
            </a:pPr>
            <a:r>
              <a:rPr b="0" lang="es-ES" sz="1800" spc="-1" strike="noStrike">
                <a:solidFill>
                  <a:srgbClr val="404040"/>
                </a:solidFill>
                <a:latin typeface="Arial"/>
                <a:ea typeface="Microsoft YaHei"/>
              </a:rPr>
              <a:t>Utilizando un enfoque greedy calculamos una solución óptima, para tener una primera cota, usándola de referencia podemos centrarnos en analizar solamente las soluciones que sean más óptimas.</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404040"/>
                </a:solidFill>
                <a:latin typeface="Arial"/>
                <a:ea typeface="Microsoft YaHei"/>
              </a:rPr>
              <a:t>El enfoque greedy que vamos a usar consiste en lo siguiente:</a:t>
            </a:r>
            <a:endParaRPr b="0" lang="es-ES" sz="1800" spc="-1" strike="noStrike">
              <a:latin typeface="Arial"/>
            </a:endParaRPr>
          </a:p>
          <a:p>
            <a:pPr>
              <a:lnSpc>
                <a:spcPct val="100000"/>
              </a:lnSpc>
            </a:pPr>
            <a:r>
              <a:rPr b="0" lang="es-ES" sz="1800" spc="-1" strike="noStrike">
                <a:solidFill>
                  <a:srgbClr val="404040"/>
                </a:solidFill>
                <a:latin typeface="Arial"/>
                <a:ea typeface="Microsoft YaHei"/>
              </a:rPr>
              <a:t>	</a:t>
            </a:r>
            <a:r>
              <a:rPr b="0" lang="es-ES" sz="1800" spc="-1" strike="noStrike">
                <a:solidFill>
                  <a:srgbClr val="404040"/>
                </a:solidFill>
                <a:latin typeface="Arial"/>
                <a:ea typeface="Microsoft YaHei"/>
              </a:rPr>
              <a:t>1)Se recorre en orden los vehículos</a:t>
            </a:r>
            <a:endParaRPr b="0" lang="es-ES" sz="1800" spc="-1" strike="noStrike">
              <a:latin typeface="Arial"/>
            </a:endParaRPr>
          </a:p>
          <a:p>
            <a:pPr>
              <a:lnSpc>
                <a:spcPct val="100000"/>
              </a:lnSpc>
            </a:pPr>
            <a:r>
              <a:rPr b="0" lang="es-ES" sz="1800" spc="-1" strike="noStrike">
                <a:solidFill>
                  <a:srgbClr val="404040"/>
                </a:solidFill>
                <a:latin typeface="Arial"/>
                <a:ea typeface="Microsoft YaHei"/>
              </a:rPr>
              <a:t>	</a:t>
            </a:r>
            <a:r>
              <a:rPr b="0" lang="es-ES" sz="1800" spc="-1" strike="noStrike">
                <a:solidFill>
                  <a:srgbClr val="404040"/>
                </a:solidFill>
                <a:latin typeface="Arial"/>
                <a:ea typeface="Microsoft YaHei"/>
              </a:rPr>
              <a:t>2)Se mandaría a la cola el vehículo cuyo tiempo sea menor.</a:t>
            </a:r>
            <a:endParaRPr b="0" lang="es-ES" sz="1800" spc="-1" strike="noStrike">
              <a:latin typeface="Arial"/>
            </a:endParaRPr>
          </a:p>
          <a:p>
            <a:pPr algn="just">
              <a:lnSpc>
                <a:spcPct val="100000"/>
              </a:lnSpc>
            </a:pPr>
            <a:endParaRPr b="0" lang="es-ES" sz="1800" spc="-1" strike="noStrike">
              <a:latin typeface="Arial"/>
            </a:endParaRPr>
          </a:p>
          <a:p>
            <a:pPr algn="just">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4. </a:t>
            </a:r>
            <a:r>
              <a:rPr b="1" lang="es-ES" sz="4000" spc="-1" strike="noStrike">
                <a:solidFill>
                  <a:srgbClr val="404040"/>
                </a:solidFill>
                <a:latin typeface="Trebuchet MS"/>
                <a:ea typeface="Microsoft YaHei"/>
              </a:rPr>
              <a:t>PROBLEMA DE LA ITV USANDO BACKTRACKING</a:t>
            </a:r>
            <a:endParaRPr b="0" lang="es-ES" sz="4000" spc="-1" strike="noStrike">
              <a:latin typeface="Arial"/>
            </a:endParaRPr>
          </a:p>
        </p:txBody>
      </p:sp>
      <p:sp>
        <p:nvSpPr>
          <p:cNvPr id="172" name="CustomShape 2"/>
          <p:cNvSpPr/>
          <p:nvPr/>
        </p:nvSpPr>
        <p:spPr>
          <a:xfrm>
            <a:off x="287640" y="397080"/>
            <a:ext cx="9102960" cy="465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Explicación de la ejecución del algoritmo:</a:t>
            </a:r>
            <a:endParaRPr b="0" lang="es-ES" sz="2200" spc="-1" strike="noStrike">
              <a:latin typeface="Arial"/>
            </a:endParaRPr>
          </a:p>
          <a:p>
            <a:pPr>
              <a:lnSpc>
                <a:spcPct val="100000"/>
              </a:lnSpc>
            </a:pPr>
            <a:r>
              <a:rPr b="0" lang="es-ES" sz="1800" spc="-1" strike="noStrike">
                <a:solidFill>
                  <a:srgbClr val="404040"/>
                </a:solidFill>
                <a:latin typeface="Arial"/>
                <a:ea typeface="Microsoft YaHei"/>
              </a:rPr>
              <a:t>Lo que hemos hecho es crear una clase llamada solución,</a:t>
            </a:r>
            <a:endParaRPr b="0" lang="es-ES" sz="1800" spc="-1" strike="noStrike">
              <a:latin typeface="Arial"/>
            </a:endParaRPr>
          </a:p>
          <a:p>
            <a:pPr>
              <a:lnSpc>
                <a:spcPct val="100000"/>
              </a:lnSpc>
            </a:pPr>
            <a:r>
              <a:rPr b="0" lang="es-ES" sz="1800" spc="-1" strike="noStrike">
                <a:solidFill>
                  <a:srgbClr val="404040"/>
                </a:solidFill>
                <a:latin typeface="Arial"/>
                <a:ea typeface="Microsoft YaHei"/>
              </a:rPr>
              <a:t>Contiene 3 vectores de enteros, con un tamaño igual al del número de vehículos.</a:t>
            </a:r>
            <a:endParaRPr b="0" lang="es-ES" sz="1800" spc="-1" strike="noStrike">
              <a:latin typeface="Arial"/>
            </a:endParaRPr>
          </a:p>
          <a:p>
            <a:pPr>
              <a:lnSpc>
                <a:spcPct val="100000"/>
              </a:lnSpc>
            </a:pPr>
            <a:r>
              <a:rPr b="0" lang="es-ES" sz="1800" spc="-1" strike="noStrike">
                <a:solidFill>
                  <a:srgbClr val="404040"/>
                </a:solidFill>
                <a:latin typeface="Arial"/>
                <a:ea typeface="Microsoft YaHei"/>
              </a:rPr>
              <a:t>	</a:t>
            </a:r>
            <a:r>
              <a:rPr b="0" lang="es-ES" sz="1800" spc="-1" strike="noStrike">
                <a:solidFill>
                  <a:srgbClr val="404040"/>
                </a:solidFill>
                <a:latin typeface="Arial"/>
                <a:ea typeface="Microsoft YaHei"/>
              </a:rPr>
              <a:t>1)Nos indica la solución,</a:t>
            </a:r>
            <a:endParaRPr b="0" lang="es-ES" sz="1800" spc="-1" strike="noStrike">
              <a:latin typeface="Arial"/>
            </a:endParaRPr>
          </a:p>
          <a:p>
            <a:pPr>
              <a:lnSpc>
                <a:spcPct val="100000"/>
              </a:lnSpc>
            </a:pPr>
            <a:r>
              <a:rPr b="0" lang="es-ES" sz="1800" spc="-1" strike="noStrike">
                <a:solidFill>
                  <a:srgbClr val="404040"/>
                </a:solidFill>
                <a:latin typeface="Arial"/>
                <a:ea typeface="Microsoft YaHei"/>
              </a:rPr>
              <a:t> </a:t>
            </a:r>
            <a:r>
              <a:rPr b="0" lang="es-ES" sz="1800" spc="-1" strike="noStrike">
                <a:solidFill>
                  <a:srgbClr val="404040"/>
                </a:solidFill>
                <a:latin typeface="Arial"/>
                <a:ea typeface="Microsoft YaHei"/>
              </a:rPr>
              <a:t>	</a:t>
            </a:r>
            <a:r>
              <a:rPr b="0" lang="es-ES" sz="1800" spc="-1" strike="noStrike">
                <a:solidFill>
                  <a:srgbClr val="404040"/>
                </a:solidFill>
                <a:latin typeface="Arial"/>
                <a:ea typeface="Microsoft YaHei"/>
              </a:rPr>
              <a:t>2)Calcula soluciones parciales</a:t>
            </a:r>
            <a:endParaRPr b="0" lang="es-ES" sz="1800" spc="-1" strike="noStrike">
              <a:latin typeface="Arial"/>
            </a:endParaRPr>
          </a:p>
          <a:p>
            <a:pPr>
              <a:lnSpc>
                <a:spcPct val="100000"/>
              </a:lnSpc>
            </a:pPr>
            <a:r>
              <a:rPr b="0" lang="es-ES" sz="1800" spc="-1" strike="noStrike">
                <a:solidFill>
                  <a:srgbClr val="404040"/>
                </a:solidFill>
                <a:latin typeface="Arial"/>
                <a:ea typeface="Microsoft YaHei"/>
              </a:rPr>
              <a:t>	</a:t>
            </a:r>
            <a:r>
              <a:rPr b="0" lang="es-ES" sz="1800" spc="-1" strike="noStrike">
                <a:solidFill>
                  <a:srgbClr val="404040"/>
                </a:solidFill>
                <a:latin typeface="Arial"/>
                <a:ea typeface="Microsoft YaHei"/>
              </a:rPr>
              <a:t>3)Almacena el tiempo  que ha tardado cada vehículo.</a:t>
            </a:r>
            <a:endParaRPr b="0" lang="es-ES" sz="1800" spc="-1" strike="noStrike">
              <a:latin typeface="Arial"/>
            </a:endParaRPr>
          </a:p>
          <a:p>
            <a:pPr algn="just">
              <a:lnSpc>
                <a:spcPct val="100000"/>
              </a:lnSpc>
            </a:pPr>
            <a:endParaRPr b="0" lang="es-ES" sz="1800" spc="-1" strike="noStrike">
              <a:latin typeface="Arial"/>
            </a:endParaRPr>
          </a:p>
          <a:p>
            <a:pPr algn="just">
              <a:lnSpc>
                <a:spcPct val="100000"/>
              </a:lnSpc>
            </a:pPr>
            <a:endParaRPr b="0" lang="es-ES" sz="1800" spc="-1" strike="noStrike">
              <a:latin typeface="Arial"/>
            </a:endParaRPr>
          </a:p>
        </p:txBody>
      </p:sp>
      <p:pic>
        <p:nvPicPr>
          <p:cNvPr id="173" name="" descr=""/>
          <p:cNvPicPr/>
          <p:nvPr/>
        </p:nvPicPr>
        <p:blipFill>
          <a:blip r:embed="rId1"/>
          <a:stretch/>
        </p:blipFill>
        <p:spPr>
          <a:xfrm>
            <a:off x="1152000" y="2160000"/>
            <a:ext cx="7011360" cy="29620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4. </a:t>
            </a:r>
            <a:r>
              <a:rPr b="1" lang="es-ES" sz="4000" spc="-1" strike="noStrike">
                <a:solidFill>
                  <a:srgbClr val="404040"/>
                </a:solidFill>
                <a:latin typeface="Trebuchet MS"/>
                <a:ea typeface="Microsoft YaHei"/>
              </a:rPr>
              <a:t>PROBLEMA DE LA ITV USANDO BACKTRACKING</a:t>
            </a:r>
            <a:endParaRPr b="0" lang="es-ES" sz="4000" spc="-1" strike="noStrike">
              <a:latin typeface="Arial"/>
            </a:endParaRPr>
          </a:p>
        </p:txBody>
      </p:sp>
      <p:sp>
        <p:nvSpPr>
          <p:cNvPr id="175" name="CustomShape 2"/>
          <p:cNvSpPr/>
          <p:nvPr/>
        </p:nvSpPr>
        <p:spPr>
          <a:xfrm>
            <a:off x="287640" y="397080"/>
            <a:ext cx="3672000" cy="421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Cálculo de eficiencia empírica:</a:t>
            </a:r>
            <a:endParaRPr b="0" lang="es-ES" sz="2200" spc="-1" strike="noStrike">
              <a:latin typeface="Arial"/>
            </a:endParaRPr>
          </a:p>
          <a:p>
            <a:pPr>
              <a:lnSpc>
                <a:spcPct val="100000"/>
              </a:lnSpc>
            </a:pPr>
            <a:r>
              <a:rPr b="0" lang="es-ES" sz="1800" spc="-1" strike="noStrike">
                <a:solidFill>
                  <a:srgbClr val="404040"/>
                </a:solidFill>
                <a:latin typeface="Arial"/>
                <a:ea typeface="Microsoft YaHei"/>
              </a:rPr>
              <a:t>Se ha tomado el tiempo que tarda el algoritmo para 3 números de líneas distintos, 3,  5 y 7 y también se han tomado los datos utilizando una optimización O3. El número de coches que se ha usado va desde 5 hasta 14.</a:t>
            </a:r>
            <a:endParaRPr b="0" lang="es-ES" sz="1800" spc="-1" strike="noStrike">
              <a:latin typeface="Arial"/>
            </a:endParaRPr>
          </a:p>
          <a:p>
            <a:pPr algn="just">
              <a:lnSpc>
                <a:spcPct val="100000"/>
              </a:lnSpc>
            </a:pPr>
            <a:endParaRPr b="0" lang="es-ES" sz="1800" spc="-1" strike="noStrike">
              <a:latin typeface="Arial"/>
            </a:endParaRPr>
          </a:p>
          <a:p>
            <a:pPr algn="just">
              <a:lnSpc>
                <a:spcPct val="100000"/>
              </a:lnSpc>
            </a:pPr>
            <a:endParaRPr b="0" lang="es-ES" sz="1800" spc="-1" strike="noStrike">
              <a:latin typeface="Arial"/>
            </a:endParaRPr>
          </a:p>
        </p:txBody>
      </p:sp>
      <p:graphicFrame>
        <p:nvGraphicFramePr>
          <p:cNvPr id="176" name="Table 3"/>
          <p:cNvGraphicFramePr/>
          <p:nvPr/>
        </p:nvGraphicFramePr>
        <p:xfrm>
          <a:off x="4145760" y="457560"/>
          <a:ext cx="5214240" cy="4510440"/>
        </p:xfrm>
        <a:graphic>
          <a:graphicData uri="http://schemas.openxmlformats.org/drawingml/2006/table">
            <a:tbl>
              <a:tblPr/>
              <a:tblGrid>
                <a:gridCol w="1887840"/>
                <a:gridCol w="1658160"/>
                <a:gridCol w="1668240"/>
              </a:tblGrid>
              <a:tr h="376200">
                <a:tc>
                  <a:txBody>
                    <a:bodyPr lIns="90000" rIns="90000" tIns="46800" bIns="46800">
                      <a:noAutofit/>
                    </a:bodyPr>
                    <a:p>
                      <a:pPr algn="ctr"/>
                      <a:r>
                        <a:rPr b="0" lang="es-ES" sz="1800" spc="-1" strike="noStrike">
                          <a:latin typeface="Times New Roman"/>
                        </a:rPr>
                        <a:t>Líneas</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s-ES" sz="1800" spc="-1" strike="noStrike">
                          <a:latin typeface="Times New Roman"/>
                        </a:rPr>
                        <a:t>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marL="254880" indent="-254880" algn="ctr"/>
                      <a:r>
                        <a:rPr b="0" lang="es-ES" sz="1800" spc="-1" strike="noStrike">
                          <a:latin typeface="Times New Roman"/>
                        </a:rPr>
                        <a:t>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75480">
                <a:tc>
                  <a:txBody>
                    <a:bodyPr lIns="90000" rIns="90000" tIns="46800" bIns="46800">
                      <a:noAutofit/>
                    </a:bodyPr>
                    <a:p>
                      <a:pPr algn="ctr"/>
                      <a:r>
                        <a:rPr b="0" lang="es-ES" sz="1800" spc="-1" strike="noStrike">
                          <a:latin typeface="Times New Roman"/>
                        </a:rPr>
                        <a:t>Vehículos</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Tiempo(seg)</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Tiempo(seg)</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75480">
                <a:tc>
                  <a:txBody>
                    <a:bodyPr lIns="90000" rIns="90000" tIns="46800" bIns="46800">
                      <a:noAutofit/>
                    </a:bodyPr>
                    <a:p>
                      <a:pPr algn="ctr"/>
                      <a:r>
                        <a:rPr b="0" lang="es-ES" sz="1800" spc="-1" strike="noStrike">
                          <a:latin typeface="Times New Roman"/>
                        </a:rPr>
                        <a:t>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6.438e-06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2.09E-06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5480">
                <a:tc>
                  <a:txBody>
                    <a:bodyPr lIns="90000" rIns="90000" tIns="46800" bIns="46800">
                      <a:noAutofit/>
                    </a:bodyPr>
                    <a:p>
                      <a:pPr algn="ctr"/>
                      <a:r>
                        <a:rPr b="0" lang="es-ES" sz="1800" spc="-1" strike="noStrike">
                          <a:latin typeface="Times New Roman"/>
                        </a:rPr>
                        <a:t>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6.647e-06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2.38E-06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75480">
                <a:tc>
                  <a:txBody>
                    <a:bodyPr lIns="90000" rIns="90000" tIns="46800" bIns="46800">
                      <a:noAutofit/>
                    </a:bodyPr>
                    <a:p>
                      <a:pPr algn="ctr"/>
                      <a:r>
                        <a:rPr b="0" lang="es-ES" sz="1800" spc="-1" strike="noStrike">
                          <a:latin typeface="Times New Roman"/>
                        </a:rPr>
                        <a:t>7</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7.47E-06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2.78E-06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5480">
                <a:tc>
                  <a:txBody>
                    <a:bodyPr lIns="90000" rIns="90000" tIns="46800" bIns="46800">
                      <a:noAutofit/>
                    </a:bodyPr>
                    <a:p>
                      <a:pPr algn="ctr"/>
                      <a:r>
                        <a:rPr b="0" lang="es-ES" sz="1800" spc="-1" strike="noStrike">
                          <a:latin typeface="Times New Roman"/>
                        </a:rPr>
                        <a:t>8</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8.82E-06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2.89E-06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75480">
                <a:tc>
                  <a:txBody>
                    <a:bodyPr lIns="90000" rIns="90000" tIns="46800" bIns="46800">
                      <a:noAutofit/>
                    </a:bodyPr>
                    <a:p>
                      <a:pPr algn="ctr"/>
                      <a:r>
                        <a:rPr b="0" lang="es-ES" sz="1800" spc="-1" strike="noStrike">
                          <a:latin typeface="Times New Roman"/>
                        </a:rPr>
                        <a:t>9</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1.02E-05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3.34E-06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5480">
                <a:tc>
                  <a:txBody>
                    <a:bodyPr lIns="90000" rIns="90000" tIns="46800" bIns="46800">
                      <a:noAutofit/>
                    </a:bodyPr>
                    <a:p>
                      <a:pPr algn="ctr"/>
                      <a:r>
                        <a:rPr b="0" lang="es-ES" sz="1800" spc="-1" strike="noStrike">
                          <a:latin typeface="Times New Roman"/>
                        </a:rPr>
                        <a:t>10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1.10E-05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3.74E-06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75480">
                <a:tc>
                  <a:txBody>
                    <a:bodyPr lIns="90000" rIns="90000" tIns="46800" bIns="46800">
                      <a:noAutofit/>
                    </a:bodyPr>
                    <a:p>
                      <a:pPr algn="ctr"/>
                      <a:r>
                        <a:rPr b="0" lang="es-ES" sz="1800" spc="-1" strike="noStrike">
                          <a:latin typeface="Times New Roman"/>
                        </a:rPr>
                        <a:t>11</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1.24E-05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4.86E-06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5480">
                <a:tc>
                  <a:txBody>
                    <a:bodyPr lIns="90000" rIns="90000" tIns="46800" bIns="46800">
                      <a:noAutofit/>
                    </a:bodyPr>
                    <a:p>
                      <a:pPr algn="ctr"/>
                      <a:r>
                        <a:rPr b="0" lang="es-ES" sz="1800" spc="-1" strike="noStrike">
                          <a:latin typeface="Times New Roman"/>
                        </a:rPr>
                        <a:t>12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1.25E-05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4.68E-06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75480">
                <a:tc>
                  <a:txBody>
                    <a:bodyPr lIns="90000" rIns="90000" tIns="46800" bIns="46800">
                      <a:noAutofit/>
                    </a:bodyPr>
                    <a:p>
                      <a:pPr algn="ctr"/>
                      <a:r>
                        <a:rPr b="0" lang="es-ES" sz="1800" spc="-1" strike="noStrike">
                          <a:latin typeface="Times New Roman"/>
                        </a:rPr>
                        <a:t>13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1.45E-05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4.80E-06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79440">
                <a:tc>
                  <a:txBody>
                    <a:bodyPr lIns="90000" rIns="90000" tIns="46800" bIns="46800">
                      <a:noAutofit/>
                    </a:bodyPr>
                    <a:p>
                      <a:pPr algn="ctr"/>
                      <a:r>
                        <a:rPr b="0" lang="es-ES" sz="1800" spc="-1" strike="noStrike">
                          <a:latin typeface="Times New Roman"/>
                        </a:rPr>
                        <a:t>14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1.58E-05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5.45E-06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879640" y="504936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4. </a:t>
            </a:r>
            <a:r>
              <a:rPr b="1" lang="es-ES" sz="4000" spc="-1" strike="noStrike">
                <a:solidFill>
                  <a:srgbClr val="404040"/>
                </a:solidFill>
                <a:latin typeface="Trebuchet MS"/>
                <a:ea typeface="Microsoft YaHei"/>
              </a:rPr>
              <a:t>PROBLEMA DE LA ITV USANDO BACKTRACKING</a:t>
            </a:r>
            <a:endParaRPr b="0" lang="es-ES" sz="4000" spc="-1" strike="noStrike">
              <a:latin typeface="Arial"/>
            </a:endParaRPr>
          </a:p>
        </p:txBody>
      </p:sp>
      <p:sp>
        <p:nvSpPr>
          <p:cNvPr id="178" name="CustomShape 2"/>
          <p:cNvSpPr/>
          <p:nvPr/>
        </p:nvSpPr>
        <p:spPr>
          <a:xfrm>
            <a:off x="287640" y="397080"/>
            <a:ext cx="3672000" cy="53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Cálculo de eficiencia empírica:</a:t>
            </a:r>
            <a:endParaRPr b="0" lang="es-ES" sz="2200" spc="-1" strike="noStrike">
              <a:latin typeface="Arial"/>
            </a:endParaRPr>
          </a:p>
          <a:p>
            <a:pPr>
              <a:lnSpc>
                <a:spcPct val="100000"/>
              </a:lnSpc>
            </a:pPr>
            <a:endParaRPr b="0" lang="es-ES" sz="2200" spc="-1" strike="noStrike">
              <a:latin typeface="Arial"/>
            </a:endParaRPr>
          </a:p>
          <a:p>
            <a:pPr algn="just">
              <a:lnSpc>
                <a:spcPct val="100000"/>
              </a:lnSpc>
            </a:pPr>
            <a:endParaRPr b="0" lang="es-ES" sz="2200" spc="-1" strike="noStrike">
              <a:latin typeface="Arial"/>
            </a:endParaRPr>
          </a:p>
          <a:p>
            <a:pPr algn="just">
              <a:lnSpc>
                <a:spcPct val="100000"/>
              </a:lnSpc>
            </a:pPr>
            <a:endParaRPr b="0" lang="es-ES" sz="2200" spc="-1" strike="noStrike">
              <a:latin typeface="Arial"/>
            </a:endParaRPr>
          </a:p>
        </p:txBody>
      </p:sp>
      <p:pic>
        <p:nvPicPr>
          <p:cNvPr id="179" name="" descr=""/>
          <p:cNvPicPr/>
          <p:nvPr/>
        </p:nvPicPr>
        <p:blipFill>
          <a:blip r:embed="rId1"/>
          <a:stretch/>
        </p:blipFill>
        <p:spPr>
          <a:xfrm>
            <a:off x="335520" y="1008000"/>
            <a:ext cx="4416120" cy="3311640"/>
          </a:xfrm>
          <a:prstGeom prst="rect">
            <a:avLst/>
          </a:prstGeom>
          <a:ln>
            <a:noFill/>
          </a:ln>
        </p:spPr>
      </p:pic>
      <p:pic>
        <p:nvPicPr>
          <p:cNvPr id="180" name="" descr=""/>
          <p:cNvPicPr/>
          <p:nvPr/>
        </p:nvPicPr>
        <p:blipFill>
          <a:blip r:embed="rId2"/>
          <a:stretch/>
        </p:blipFill>
        <p:spPr>
          <a:xfrm>
            <a:off x="4968360" y="936000"/>
            <a:ext cx="4654440" cy="3490560"/>
          </a:xfrm>
          <a:prstGeom prst="rect">
            <a:avLst/>
          </a:prstGeom>
          <a:ln>
            <a:noFill/>
          </a:ln>
        </p:spPr>
      </p:pic>
      <p:sp>
        <p:nvSpPr>
          <p:cNvPr id="181" name="CustomShape 3"/>
          <p:cNvSpPr/>
          <p:nvPr/>
        </p:nvSpPr>
        <p:spPr>
          <a:xfrm>
            <a:off x="648000" y="4429080"/>
            <a:ext cx="3672000" cy="53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a:solidFill>
                  <a:srgbClr val="404040"/>
                </a:solidFill>
                <a:latin typeface="Arial"/>
                <a:ea typeface="Microsoft YaHei"/>
              </a:rPr>
              <a:t>Tabla que usan 3 lineas</a:t>
            </a:r>
            <a:endParaRPr b="0" lang="es-ES" sz="2200" spc="-1" strike="noStrike">
              <a:latin typeface="Arial"/>
            </a:endParaRPr>
          </a:p>
          <a:p>
            <a:pPr>
              <a:lnSpc>
                <a:spcPct val="100000"/>
              </a:lnSpc>
            </a:pPr>
            <a:endParaRPr b="0" lang="es-ES" sz="2200" spc="-1" strike="noStrike">
              <a:latin typeface="Arial"/>
            </a:endParaRPr>
          </a:p>
          <a:p>
            <a:pPr algn="just">
              <a:lnSpc>
                <a:spcPct val="100000"/>
              </a:lnSpc>
            </a:pPr>
            <a:endParaRPr b="0" lang="es-ES" sz="2200" spc="-1" strike="noStrike">
              <a:latin typeface="Arial"/>
            </a:endParaRPr>
          </a:p>
          <a:p>
            <a:pPr algn="just">
              <a:lnSpc>
                <a:spcPct val="100000"/>
              </a:lnSpc>
            </a:pPr>
            <a:endParaRPr b="0" lang="es-ES" sz="2200" spc="-1" strike="noStrike">
              <a:latin typeface="Arial"/>
            </a:endParaRPr>
          </a:p>
        </p:txBody>
      </p:sp>
      <p:sp>
        <p:nvSpPr>
          <p:cNvPr id="182" name="CustomShape 4"/>
          <p:cNvSpPr/>
          <p:nvPr/>
        </p:nvSpPr>
        <p:spPr>
          <a:xfrm>
            <a:off x="5616000" y="4426560"/>
            <a:ext cx="3672000" cy="53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a:solidFill>
                  <a:srgbClr val="404040"/>
                </a:solidFill>
                <a:latin typeface="Arial"/>
                <a:ea typeface="Microsoft YaHei"/>
              </a:rPr>
              <a:t>Tabla que usan 7 lineas</a:t>
            </a:r>
            <a:endParaRPr b="0" lang="es-ES" sz="2200" spc="-1" strike="noStrike">
              <a:latin typeface="Arial"/>
            </a:endParaRPr>
          </a:p>
          <a:p>
            <a:pPr>
              <a:lnSpc>
                <a:spcPct val="100000"/>
              </a:lnSpc>
            </a:pPr>
            <a:endParaRPr b="0" lang="es-ES" sz="2200" spc="-1" strike="noStrike">
              <a:latin typeface="Arial"/>
            </a:endParaRPr>
          </a:p>
          <a:p>
            <a:pPr algn="just">
              <a:lnSpc>
                <a:spcPct val="100000"/>
              </a:lnSpc>
            </a:pPr>
            <a:endParaRPr b="0" lang="es-ES" sz="2200" spc="-1" strike="noStrike">
              <a:latin typeface="Arial"/>
            </a:endParaRPr>
          </a:p>
          <a:p>
            <a:pPr algn="just">
              <a:lnSpc>
                <a:spcPct val="100000"/>
              </a:lnSpc>
            </a:pPr>
            <a:endParaRPr b="0" lang="es-ES"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752000" y="5554080"/>
            <a:ext cx="4752000" cy="78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5. </a:t>
            </a:r>
            <a:r>
              <a:rPr b="1" lang="es-ES" sz="4000" spc="-1" strike="noStrike">
                <a:solidFill>
                  <a:srgbClr val="404040"/>
                </a:solidFill>
                <a:latin typeface="Trebuchet MS"/>
                <a:ea typeface="Microsoft YaHei"/>
              </a:rPr>
              <a:t>CONCLUSIONES</a:t>
            </a:r>
            <a:endParaRPr b="0" lang="es-ES" sz="4000" spc="-1" strike="noStrike">
              <a:latin typeface="Arial"/>
            </a:endParaRPr>
          </a:p>
        </p:txBody>
      </p:sp>
      <p:sp>
        <p:nvSpPr>
          <p:cNvPr id="184" name="CustomShape 2"/>
          <p:cNvSpPr/>
          <p:nvPr/>
        </p:nvSpPr>
        <p:spPr>
          <a:xfrm>
            <a:off x="287640" y="144000"/>
            <a:ext cx="4392360" cy="2842920"/>
          </a:xfrm>
          <a:prstGeom prst="rect">
            <a:avLst/>
          </a:prstGeom>
          <a:noFill/>
          <a:ln>
            <a:noFill/>
          </a:ln>
        </p:spPr>
        <p:style>
          <a:lnRef idx="0"/>
          <a:fillRef idx="0"/>
          <a:effectRef idx="0"/>
          <a:fontRef idx="minor"/>
        </p:style>
        <p:txBody>
          <a:bodyPr lIns="90000" rIns="90000" tIns="45000" bIns="45000">
            <a:noAutofit/>
          </a:bodyPr>
          <a:p>
            <a:r>
              <a:rPr b="0" lang="es-ES" sz="2000" spc="-1" strike="noStrike">
                <a:solidFill>
                  <a:srgbClr val="404040"/>
                </a:solidFill>
                <a:latin typeface="Times New Roman"/>
                <a:ea typeface="Microsoft YaHei"/>
              </a:rPr>
              <a:t>Para la misma entrada, backtracking ha demostrado ser más eficiente en tiempo que branch and bound (para ulysses16 al menos), no obstante, ambos algoritmos son más lentos que programación dinámica, aunque consumen mucha menos memoria y los tres dan la solución óptima al problema.</a:t>
            </a:r>
            <a:r>
              <a:rPr b="0" lang="es-ES" sz="2200" spc="-1" strike="noStrike">
                <a:solidFill>
                  <a:srgbClr val="404040"/>
                </a:solidFill>
                <a:latin typeface="Arial"/>
                <a:ea typeface="Microsoft YaHei"/>
              </a:rPr>
              <a:t> </a:t>
            </a:r>
            <a:endParaRPr b="0" lang="es-ES" sz="2200" spc="-1" strike="noStrike">
              <a:latin typeface="Arial"/>
            </a:endParaRPr>
          </a:p>
          <a:p>
            <a:pPr algn="just">
              <a:lnSpc>
                <a:spcPct val="100000"/>
              </a:lnSpc>
            </a:pPr>
            <a:endParaRPr b="0" lang="es-ES" sz="2200" spc="-1" strike="noStrike">
              <a:latin typeface="Arial"/>
            </a:endParaRPr>
          </a:p>
          <a:p>
            <a:pPr algn="just">
              <a:lnSpc>
                <a:spcPct val="100000"/>
              </a:lnSpc>
            </a:pPr>
            <a:endParaRPr b="0" lang="es-ES" sz="2200" spc="-1" strike="noStrike">
              <a:latin typeface="Arial"/>
            </a:endParaRPr>
          </a:p>
        </p:txBody>
      </p:sp>
      <p:pic>
        <p:nvPicPr>
          <p:cNvPr id="185" name="" descr=""/>
          <p:cNvPicPr/>
          <p:nvPr/>
        </p:nvPicPr>
        <p:blipFill>
          <a:blip r:embed="rId1"/>
          <a:stretch/>
        </p:blipFill>
        <p:spPr>
          <a:xfrm>
            <a:off x="72000" y="2880000"/>
            <a:ext cx="4680000" cy="3510000"/>
          </a:xfrm>
          <a:prstGeom prst="rect">
            <a:avLst/>
          </a:prstGeom>
          <a:ln>
            <a:noFill/>
          </a:ln>
        </p:spPr>
      </p:pic>
      <p:graphicFrame>
        <p:nvGraphicFramePr>
          <p:cNvPr id="186" name="Table 3"/>
          <p:cNvGraphicFramePr/>
          <p:nvPr/>
        </p:nvGraphicFramePr>
        <p:xfrm>
          <a:off x="4767480" y="191160"/>
          <a:ext cx="4760640" cy="4880160"/>
        </p:xfrm>
        <a:graphic>
          <a:graphicData uri="http://schemas.openxmlformats.org/drawingml/2006/table">
            <a:tbl>
              <a:tblPr/>
              <a:tblGrid>
                <a:gridCol w="1356480"/>
                <a:gridCol w="1784880"/>
                <a:gridCol w="1619280"/>
              </a:tblGrid>
              <a:tr h="853200">
                <a:tc>
                  <a:txBody>
                    <a:bodyPr lIns="90000" rIns="90000" tIns="46800" bIns="46800">
                      <a:noAutofit/>
                    </a:bodyPr>
                    <a:p>
                      <a:pPr algn="ctr"/>
                      <a:r>
                        <a:rPr b="0" lang="es-ES" sz="1800" spc="-1" strike="noStrike">
                          <a:latin typeface="Times New Roman"/>
                        </a:rPr>
                        <a:t>Número de ciudades</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s-ES" sz="1800" spc="-1" strike="noStrike">
                          <a:latin typeface="Times New Roman"/>
                        </a:rPr>
                        <a:t>Tiempo(Seg) </a:t>
                      </a:r>
                      <a:endParaRPr b="0" lang="es-ES" sz="1800" spc="-1" strike="noStrike">
                        <a:latin typeface="Times New Roman"/>
                      </a:endParaRPr>
                    </a:p>
                    <a:p>
                      <a:pPr algn="ctr"/>
                      <a:r>
                        <a:rPr b="0" lang="es-ES" sz="1800" spc="-1" strike="noStrike">
                          <a:latin typeface="Times New Roman"/>
                        </a:rPr>
                        <a:t>backtracking</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s-ES" sz="1800" spc="-1" strike="noStrike">
                          <a:latin typeface="Times New Roman"/>
                        </a:rPr>
                        <a:t>Tiempo(seg) </a:t>
                      </a:r>
                      <a:endParaRPr b="0" lang="es-ES" sz="1800" spc="-1" strike="noStrike">
                        <a:latin typeface="Times New Roman"/>
                      </a:endParaRPr>
                    </a:p>
                    <a:p>
                      <a:pPr algn="ctr"/>
                      <a:r>
                        <a:rPr b="0" lang="es-ES" sz="1800" spc="-1" strike="noStrike">
                          <a:latin typeface="Times New Roman"/>
                        </a:rPr>
                        <a:t>Branch and Bound</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040">
                <a:tc>
                  <a:txBody>
                    <a:bodyPr lIns="90000" rIns="90000" tIns="46800" bIns="46800">
                      <a:noAutofit/>
                    </a:bodyPr>
                    <a:p>
                      <a:pPr algn="ctr"/>
                      <a:r>
                        <a:rPr b="0" lang="es-ES" sz="1800" spc="-1" strike="noStrike">
                          <a:latin typeface="Times New Roman"/>
                        </a:rPr>
                        <a:t>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8.358e-06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4.18e-05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040">
                <a:tc>
                  <a:txBody>
                    <a:bodyPr lIns="90000" rIns="90000" tIns="46800" bIns="46800">
                      <a:noAutofit/>
                    </a:bodyPr>
                    <a:p>
                      <a:pPr algn="ctr"/>
                      <a:r>
                        <a:rPr b="0" lang="es-ES" sz="1800" spc="-1" strike="noStrike">
                          <a:latin typeface="Times New Roman"/>
                        </a:rPr>
                        <a:t>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2.0328e-05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7.1e-05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040">
                <a:tc>
                  <a:txBody>
                    <a:bodyPr lIns="90000" rIns="90000" tIns="46800" bIns="46800">
                      <a:noAutofit/>
                    </a:bodyPr>
                    <a:p>
                      <a:pPr algn="ctr"/>
                      <a:r>
                        <a:rPr b="0" lang="es-ES" sz="1800" spc="-1" strike="noStrike">
                          <a:latin typeface="Times New Roman"/>
                        </a:rPr>
                        <a:t>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8.1754e-05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0.0002671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040">
                <a:tc>
                  <a:txBody>
                    <a:bodyPr lIns="90000" rIns="90000" tIns="46800" bIns="46800">
                      <a:noAutofit/>
                    </a:bodyPr>
                    <a:p>
                      <a:pPr algn="ctr"/>
                      <a:r>
                        <a:rPr b="0" lang="es-ES" sz="1800" spc="-1" strike="noStrike">
                          <a:latin typeface="Times New Roman"/>
                        </a:rPr>
                        <a:t>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0.000712842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0.0009614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040">
                <a:tc>
                  <a:txBody>
                    <a:bodyPr lIns="90000" rIns="90000" tIns="46800" bIns="46800">
                      <a:noAutofit/>
                    </a:bodyPr>
                    <a:p>
                      <a:pPr algn="ctr"/>
                      <a:r>
                        <a:rPr b="0" lang="es-ES" sz="1800" spc="-1" strike="noStrike">
                          <a:latin typeface="Times New Roman"/>
                        </a:rPr>
                        <a:t>7</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0.00212153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0.0038856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040">
                <a:tc>
                  <a:txBody>
                    <a:bodyPr lIns="90000" rIns="90000" tIns="46800" bIns="46800">
                      <a:noAutofit/>
                    </a:bodyPr>
                    <a:p>
                      <a:pPr algn="ctr"/>
                      <a:r>
                        <a:rPr b="0" lang="es-ES" sz="1800" spc="-1" strike="noStrike">
                          <a:latin typeface="Times New Roman"/>
                        </a:rPr>
                        <a:t>8</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0.00620664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0.0105989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040">
                <a:tc>
                  <a:txBody>
                    <a:bodyPr lIns="90000" rIns="90000" tIns="46800" bIns="46800">
                      <a:noAutofit/>
                    </a:bodyPr>
                    <a:p>
                      <a:pPr algn="ctr"/>
                      <a:r>
                        <a:rPr b="0" lang="es-ES" sz="1800" spc="-1" strike="noStrike">
                          <a:latin typeface="Times New Roman"/>
                        </a:rPr>
                        <a:t>9</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0.0408645</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0.0552644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040">
                <a:tc>
                  <a:txBody>
                    <a:bodyPr lIns="90000" rIns="90000" tIns="46800" bIns="46800">
                      <a:noAutofit/>
                    </a:bodyPr>
                    <a:p>
                      <a:pPr algn="ctr"/>
                      <a:r>
                        <a:rPr b="0" lang="es-ES" sz="1800" spc="-1" strike="noStrike">
                          <a:latin typeface="Times New Roman"/>
                        </a:rPr>
                        <a:t>10</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0.0407463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0.180636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040">
                <a:tc>
                  <a:txBody>
                    <a:bodyPr lIns="90000" rIns="90000" tIns="46800" bIns="46800">
                      <a:noAutofit/>
                    </a:bodyPr>
                    <a:p>
                      <a:pPr algn="ctr"/>
                      <a:r>
                        <a:rPr b="0" lang="es-ES" sz="1800" spc="-1" strike="noStrike">
                          <a:latin typeface="Times New Roman"/>
                        </a:rPr>
                        <a:t>11</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0.266186</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0.809554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040">
                <a:tc>
                  <a:txBody>
                    <a:bodyPr lIns="90000" rIns="90000" tIns="46800" bIns="46800">
                      <a:noAutofit/>
                    </a:bodyPr>
                    <a:p>
                      <a:pPr algn="ctr"/>
                      <a:r>
                        <a:rPr b="0" lang="es-ES" sz="1800" spc="-1" strike="noStrike">
                          <a:latin typeface="Times New Roman"/>
                        </a:rPr>
                        <a:t>12</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1.09977</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3.5446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040">
                <a:tc>
                  <a:txBody>
                    <a:bodyPr lIns="90000" rIns="90000" tIns="46800" bIns="46800">
                      <a:noAutofit/>
                    </a:bodyPr>
                    <a:p>
                      <a:pPr algn="ctr"/>
                      <a:r>
                        <a:rPr b="0" lang="es-ES" sz="1800" spc="-1" strike="noStrike">
                          <a:latin typeface="Times New Roman"/>
                        </a:rPr>
                        <a:t>13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s-ES" sz="1800" spc="-1" strike="noStrike">
                          <a:latin typeface="Times New Roman"/>
                        </a:rPr>
                        <a:t>5.46333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s-ES" sz="1800" spc="-1" strike="noStrike">
                          <a:latin typeface="Times New Roman"/>
                        </a:rPr>
                        <a:t>16.3346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040">
                <a:tc>
                  <a:txBody>
                    <a:bodyPr lIns="90000" rIns="90000" tIns="46800" bIns="46800">
                      <a:noAutofit/>
                    </a:bodyPr>
                    <a:p>
                      <a:pPr algn="ctr"/>
                      <a:r>
                        <a:rPr b="0" lang="es-ES" sz="1800" spc="-1" strike="noStrike">
                          <a:latin typeface="Times New Roman"/>
                        </a:rPr>
                        <a:t>14</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s-ES" sz="1800" spc="-1" strike="noStrike">
                          <a:latin typeface="Times New Roman"/>
                        </a:rPr>
                        <a:t>35.473</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s-ES" sz="1800" spc="-1" strike="noStrike">
                          <a:latin typeface="Times New Roman"/>
                        </a:rPr>
                        <a:t>86.1361 </a:t>
                      </a:r>
                      <a:endParaRPr b="0" lang="es-ES" sz="18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905480" y="4536000"/>
            <a:ext cx="6921000" cy="1078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600" spc="-1" strike="noStrike">
                <a:solidFill>
                  <a:srgbClr val="404040"/>
                </a:solidFill>
                <a:latin typeface="Trebuchet MS"/>
                <a:ea typeface="DejaVu Sans"/>
              </a:rPr>
              <a:t>1.DESCRPCIÓN DEL PROBLEMA</a:t>
            </a:r>
            <a:endParaRPr b="0" lang="es-ES" sz="4600" spc="-1" strike="noStrike">
              <a:latin typeface="Arial"/>
            </a:endParaRPr>
          </a:p>
        </p:txBody>
      </p:sp>
      <p:sp>
        <p:nvSpPr>
          <p:cNvPr id="93" name="CustomShape 2"/>
          <p:cNvSpPr/>
          <p:nvPr/>
        </p:nvSpPr>
        <p:spPr>
          <a:xfrm>
            <a:off x="1214640" y="691200"/>
            <a:ext cx="7930080" cy="3844440"/>
          </a:xfrm>
          <a:prstGeom prst="rect">
            <a:avLst/>
          </a:prstGeom>
          <a:noFill/>
          <a:ln>
            <a:noFill/>
          </a:ln>
        </p:spPr>
        <p:style>
          <a:lnRef idx="0"/>
          <a:fillRef idx="0"/>
          <a:effectRef idx="0"/>
          <a:fontRef idx="minor"/>
        </p:style>
        <p:txBody>
          <a:bodyPr lIns="90000" rIns="90000" tIns="45000" bIns="45000">
            <a:noAutofit/>
          </a:bodyPr>
          <a:p>
            <a:pPr marL="45720">
              <a:lnSpc>
                <a:spcPct val="100000"/>
              </a:lnSpc>
              <a:spcBef>
                <a:spcPts val="439"/>
              </a:spcBef>
              <a:spcAft>
                <a:spcPts val="300"/>
              </a:spcAft>
            </a:pPr>
            <a:r>
              <a:rPr b="0" lang="es-ES" sz="2800" spc="-1" strike="noStrike">
                <a:solidFill>
                  <a:srgbClr val="404040"/>
                </a:solidFill>
                <a:latin typeface="Trebuchet MS"/>
                <a:ea typeface="DejaVu Sans"/>
              </a:rPr>
              <a:t>Resolución de 3 problemas:</a:t>
            </a:r>
            <a:endParaRPr b="0" lang="es-ES" sz="2800" spc="-1" strike="noStrike">
              <a:latin typeface="Arial"/>
            </a:endParaRPr>
          </a:p>
          <a:p>
            <a:pPr marL="45720">
              <a:lnSpc>
                <a:spcPct val="100000"/>
              </a:lnSpc>
            </a:pPr>
            <a:r>
              <a:rPr b="0" lang="es-ES" sz="2800" spc="-1" strike="noStrike">
                <a:solidFill>
                  <a:srgbClr val="404040"/>
                </a:solidFill>
                <a:latin typeface="Trebuchet MS"/>
                <a:ea typeface="DejaVu Sans"/>
              </a:rPr>
              <a:t>     </a:t>
            </a:r>
            <a:r>
              <a:rPr b="0" lang="es-ES" sz="2800" spc="-1" strike="noStrike">
                <a:solidFill>
                  <a:srgbClr val="404040"/>
                </a:solidFill>
                <a:latin typeface="Trebuchet MS"/>
                <a:ea typeface="DejaVu Sans"/>
              </a:rPr>
              <a:t>- Resolver TSP mediante</a:t>
            </a:r>
            <a:endParaRPr b="0" lang="es-ES" sz="2800" spc="-1" strike="noStrike">
              <a:latin typeface="Arial"/>
            </a:endParaRPr>
          </a:p>
          <a:p>
            <a:pPr marL="45720">
              <a:lnSpc>
                <a:spcPct val="100000"/>
              </a:lnSpc>
            </a:pP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BACKTRACKING</a:t>
            </a:r>
            <a:endParaRPr b="0" lang="es-ES" sz="2800" spc="-1" strike="noStrike">
              <a:latin typeface="Arial"/>
            </a:endParaRPr>
          </a:p>
          <a:p>
            <a:pPr marL="45720">
              <a:lnSpc>
                <a:spcPct val="100000"/>
              </a:lnSpc>
              <a:spcBef>
                <a:spcPts val="439"/>
              </a:spcBef>
              <a:spcAft>
                <a:spcPts val="300"/>
              </a:spcAft>
            </a:pP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Resolver TSP mediante </a:t>
            </a:r>
            <a:endParaRPr b="0" lang="es-ES" sz="2800" spc="-1" strike="noStrike">
              <a:latin typeface="Arial"/>
            </a:endParaRPr>
          </a:p>
          <a:p>
            <a:pPr marL="45720">
              <a:lnSpc>
                <a:spcPct val="100000"/>
              </a:lnSpc>
              <a:spcBef>
                <a:spcPts val="439"/>
              </a:spcBef>
              <a:spcAft>
                <a:spcPts val="300"/>
              </a:spcAft>
            </a:pP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BRANCH AND BOUND</a:t>
            </a:r>
            <a:endParaRPr b="0" lang="es-ES" sz="2800" spc="-1" strike="noStrike">
              <a:latin typeface="Arial"/>
            </a:endParaRPr>
          </a:p>
          <a:p>
            <a:pPr marL="45720">
              <a:lnSpc>
                <a:spcPct val="100000"/>
              </a:lnSpc>
              <a:spcBef>
                <a:spcPts val="439"/>
              </a:spcBef>
              <a:spcAft>
                <a:spcPts val="300"/>
              </a:spcAft>
            </a:pP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Resolver problema de la ITV mediante</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	</a:t>
            </a:r>
            <a:r>
              <a:rPr b="0" lang="es-ES" sz="2800" spc="-1" strike="noStrike">
                <a:solidFill>
                  <a:srgbClr val="404040"/>
                </a:solidFill>
                <a:latin typeface="Trebuchet MS"/>
                <a:ea typeface="Microsoft YaHei"/>
              </a:rPr>
              <a:t>BACKTRACKING</a:t>
            </a:r>
            <a:endParaRPr b="0" lang="es-ES" sz="2800" spc="-1" strike="noStrike">
              <a:latin typeface="Arial"/>
            </a:endParaRPr>
          </a:p>
          <a:p>
            <a:pPr marL="45720">
              <a:lnSpc>
                <a:spcPct val="100000"/>
              </a:lnSpc>
              <a:spcBef>
                <a:spcPts val="439"/>
              </a:spcBef>
              <a:spcAft>
                <a:spcPts val="300"/>
              </a:spcAft>
            </a:pP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562840" y="5145120"/>
            <a:ext cx="6921000" cy="1078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2. </a:t>
            </a:r>
            <a:r>
              <a:rPr b="1" lang="es-ES" sz="4000" spc="-1" strike="noStrike">
                <a:solidFill>
                  <a:srgbClr val="404040"/>
                </a:solidFill>
                <a:latin typeface="Trebuchet MS"/>
                <a:ea typeface="Microsoft YaHei"/>
              </a:rPr>
              <a:t>TSP USANDO BACKTRAKING</a:t>
            </a:r>
            <a:endParaRPr b="0" lang="es-ES" sz="4000" spc="-1" strike="noStrike">
              <a:latin typeface="Arial"/>
            </a:endParaRPr>
          </a:p>
        </p:txBody>
      </p:sp>
      <p:sp>
        <p:nvSpPr>
          <p:cNvPr id="95" name="CustomShape 2"/>
          <p:cNvSpPr/>
          <p:nvPr/>
        </p:nvSpPr>
        <p:spPr>
          <a:xfrm>
            <a:off x="83880" y="339840"/>
            <a:ext cx="4353840" cy="435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080" spc="-1" strike="noStrike" u="sng">
                <a:solidFill>
                  <a:srgbClr val="404040"/>
                </a:solidFill>
                <a:uFillTx/>
                <a:latin typeface="Times New Roman"/>
                <a:ea typeface="DejaVu Sans"/>
              </a:rPr>
              <a:t>Descripción del problema</a:t>
            </a:r>
            <a:endParaRPr b="0" lang="es-ES" sz="2080" spc="-1" strike="noStrike">
              <a:latin typeface="Arial"/>
            </a:endParaRPr>
          </a:p>
          <a:p>
            <a:pPr>
              <a:lnSpc>
                <a:spcPct val="100000"/>
              </a:lnSpc>
            </a:pPr>
            <a:r>
              <a:rPr b="0" lang="es-ES" sz="1800" spc="-1" strike="noStrike">
                <a:solidFill>
                  <a:srgbClr val="404040"/>
                </a:solidFill>
                <a:latin typeface="Times New Roman"/>
                <a:ea typeface="Times New Roman"/>
              </a:rPr>
              <a:t>Se realiza un recorrido del árbol primero en profundidad hasta encontrar el nodo solución. Si no encuentra el nodo solución en alguna rama vuelve hacia atrás en busca de otra rama. Como se muestra en la imagen:</a:t>
            </a:r>
            <a:endParaRPr b="0" lang="es-ES" sz="1800" spc="-1" strike="noStrike">
              <a:latin typeface="Arial"/>
            </a:endParaRPr>
          </a:p>
        </p:txBody>
      </p:sp>
      <p:pic>
        <p:nvPicPr>
          <p:cNvPr id="96" name="" descr=""/>
          <p:cNvPicPr/>
          <p:nvPr/>
        </p:nvPicPr>
        <p:blipFill>
          <a:blip r:embed="rId1"/>
          <a:stretch/>
        </p:blipFill>
        <p:spPr>
          <a:xfrm>
            <a:off x="3816000" y="1224000"/>
            <a:ext cx="5787000" cy="3693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095640" y="518400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2. </a:t>
            </a:r>
            <a:r>
              <a:rPr b="1" lang="es-ES" sz="4000" spc="-1" strike="noStrike">
                <a:solidFill>
                  <a:srgbClr val="404040"/>
                </a:solidFill>
                <a:latin typeface="Trebuchet MS"/>
                <a:ea typeface="Microsoft YaHei"/>
              </a:rPr>
              <a:t>TSP USANDO BACKTRAKING</a:t>
            </a:r>
            <a:endParaRPr b="0" lang="es-ES" sz="4000" spc="-1" strike="noStrike">
              <a:latin typeface="Arial"/>
            </a:endParaRPr>
          </a:p>
        </p:txBody>
      </p:sp>
      <p:sp>
        <p:nvSpPr>
          <p:cNvPr id="98" name="CustomShape 2"/>
          <p:cNvSpPr/>
          <p:nvPr/>
        </p:nvSpPr>
        <p:spPr>
          <a:xfrm>
            <a:off x="287640" y="320400"/>
            <a:ext cx="3811680" cy="435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Explicación de la ejecución del algoritmo:</a:t>
            </a:r>
            <a:endParaRPr b="0" lang="es-ES" sz="2200" spc="-1" strike="noStrike">
              <a:latin typeface="Arial"/>
            </a:endParaRPr>
          </a:p>
          <a:p>
            <a:pPr>
              <a:lnSpc>
                <a:spcPct val="100000"/>
              </a:lnSpc>
            </a:pPr>
            <a:r>
              <a:rPr b="0" lang="es-ES" sz="1800" spc="-1" strike="noStrike">
                <a:solidFill>
                  <a:srgbClr val="404040"/>
                </a:solidFill>
                <a:latin typeface="Times New Roman"/>
                <a:ea typeface="Microsoft YaHei"/>
              </a:rPr>
              <a:t>Nuestro algoritmo genera múltiples decisiones para encontrar aquella que logre el menor costo de recorrido total tras visitar todas las ciudades una única vez y regresar a la ciudad de origen. Debemos considerar:</a:t>
            </a:r>
            <a:endParaRPr b="0" lang="es-ES" sz="1800" spc="-1" strike="noStrike">
              <a:latin typeface="Arial"/>
            </a:endParaRPr>
          </a:p>
          <a:p>
            <a:pPr>
              <a:lnSpc>
                <a:spcPct val="100000"/>
              </a:lnSpc>
            </a:pP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-Costo del camino que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representa la solución parcial</a:t>
            </a:r>
            <a:endParaRPr b="0" lang="es-ES" sz="1800" spc="-1" strike="noStrike">
              <a:latin typeface="Arial"/>
            </a:endParaRPr>
          </a:p>
          <a:p>
            <a:pPr>
              <a:lnSpc>
                <a:spcPct val="100000"/>
              </a:lnSpc>
            </a:pP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-Un estimador del costo para ir al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	</a:t>
            </a:r>
            <a:r>
              <a:rPr b="0" lang="es-ES" sz="1800" spc="-1" strike="noStrike">
                <a:solidFill>
                  <a:srgbClr val="404040"/>
                </a:solidFill>
                <a:latin typeface="Times New Roman"/>
                <a:ea typeface="Microsoft YaHei"/>
              </a:rPr>
              <a:t>resto de ciudades.</a:t>
            </a:r>
            <a:endParaRPr b="0" lang="es-ES" sz="1800" spc="-1" strike="noStrike">
              <a:latin typeface="Arial"/>
            </a:endParaRPr>
          </a:p>
        </p:txBody>
      </p:sp>
      <p:pic>
        <p:nvPicPr>
          <p:cNvPr id="99" name="" descr=""/>
          <p:cNvPicPr/>
          <p:nvPr/>
        </p:nvPicPr>
        <p:blipFill>
          <a:blip r:embed="rId1"/>
          <a:stretch/>
        </p:blipFill>
        <p:spPr>
          <a:xfrm>
            <a:off x="4099680" y="675720"/>
            <a:ext cx="5583960" cy="3571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807640" y="518400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2. </a:t>
            </a:r>
            <a:r>
              <a:rPr b="1" lang="es-ES" sz="4000" spc="-1" strike="noStrike">
                <a:solidFill>
                  <a:srgbClr val="404040"/>
                </a:solidFill>
                <a:latin typeface="Trebuchet MS"/>
                <a:ea typeface="Microsoft YaHei"/>
              </a:rPr>
              <a:t>TSP USANDO BACKTRAKING</a:t>
            </a:r>
            <a:endParaRPr b="0" lang="es-ES" sz="4000" spc="-1" strike="noStrike">
              <a:latin typeface="Arial"/>
            </a:endParaRPr>
          </a:p>
        </p:txBody>
      </p:sp>
      <p:sp>
        <p:nvSpPr>
          <p:cNvPr id="101" name="CustomShape 2"/>
          <p:cNvSpPr/>
          <p:nvPr/>
        </p:nvSpPr>
        <p:spPr>
          <a:xfrm>
            <a:off x="287640" y="320400"/>
            <a:ext cx="4320000" cy="471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Ejecución del algoritmo:</a:t>
            </a:r>
            <a:endParaRPr b="0" lang="es-ES" sz="2200" spc="-1" strike="noStrike">
              <a:latin typeface="Arial"/>
            </a:endParaRPr>
          </a:p>
          <a:p>
            <a:pPr>
              <a:lnSpc>
                <a:spcPct val="100000"/>
              </a:lnSpc>
            </a:pPr>
            <a:endParaRPr b="0" lang="es-ES" sz="2200" spc="-1" strike="noStrike">
              <a:latin typeface="Arial"/>
            </a:endParaRPr>
          </a:p>
          <a:p>
            <a:pPr marL="216000" indent="-215640">
              <a:lnSpc>
                <a:spcPct val="100000"/>
              </a:lnSpc>
              <a:buClr>
                <a:srgbClr val="404040"/>
              </a:buClr>
              <a:buFont typeface="StarSymbol"/>
              <a:buAutoNum type="arabicParenR"/>
            </a:pPr>
            <a:r>
              <a:rPr b="0" lang="es-ES" sz="1800" spc="-1" strike="noStrike">
                <a:solidFill>
                  <a:srgbClr val="000000"/>
                </a:solidFill>
                <a:latin typeface="Arial"/>
                <a:ea typeface="DejaVu Sans"/>
              </a:rPr>
              <a:t>Partimos de un nodo “ciudad” origen</a:t>
            </a:r>
            <a:endParaRPr b="0" lang="es-ES" sz="1800" spc="-1" strike="noStrike">
              <a:latin typeface="Arial"/>
            </a:endParaRPr>
          </a:p>
          <a:p>
            <a:pPr marL="216000" indent="-215640">
              <a:lnSpc>
                <a:spcPct val="100000"/>
              </a:lnSpc>
              <a:buClr>
                <a:srgbClr val="404040"/>
              </a:buClr>
              <a:buFont typeface="StarSymbol"/>
              <a:buAutoNum type="arabicParenR"/>
            </a:pPr>
            <a:r>
              <a:rPr b="0" lang="es-ES" sz="1800" spc="-1" strike="noStrike">
                <a:solidFill>
                  <a:srgbClr val="000000"/>
                </a:solidFill>
                <a:latin typeface="Arial"/>
                <a:ea typeface="DejaVu Sans"/>
              </a:rPr>
              <a:t>Cuando llega a un nodo se comprueba si la solución es mejor que la anterior, en ese caso se sustituye.</a:t>
            </a:r>
            <a:endParaRPr b="0" lang="es-ES" sz="1800" spc="-1" strike="noStrike">
              <a:latin typeface="Arial"/>
            </a:endParaRPr>
          </a:p>
          <a:p>
            <a:pPr marL="216000" indent="-215640">
              <a:lnSpc>
                <a:spcPct val="100000"/>
              </a:lnSpc>
              <a:buClr>
                <a:srgbClr val="404040"/>
              </a:buClr>
              <a:buFont typeface="StarSymbol"/>
              <a:buAutoNum type="arabicParenR"/>
            </a:pPr>
            <a:r>
              <a:rPr b="0" lang="es-ES" sz="1800" spc="-1" strike="noStrike">
                <a:solidFill>
                  <a:srgbClr val="000000"/>
                </a:solidFill>
                <a:latin typeface="Arial"/>
                <a:ea typeface="DejaVu Sans"/>
              </a:rPr>
              <a:t>Si la función de factibilidad nos da “el visto bueno” se realiza lo siguiente para cada nodo que no se ha visitado:</a:t>
            </a:r>
            <a:endParaRPr b="0" lang="es-ES" sz="1800" spc="-1" strike="noStrike">
              <a:latin typeface="Arial"/>
            </a:endParaRPr>
          </a:p>
          <a:p>
            <a:pPr lvl="3" marL="864000" indent="-215640">
              <a:lnSpc>
                <a:spcPct val="100000"/>
              </a:lnSpc>
              <a:buClr>
                <a:srgbClr val="000000"/>
              </a:buClr>
              <a:buFont typeface="StarSymbol"/>
              <a:buAutoNum type="arabicParenR"/>
            </a:pPr>
            <a:r>
              <a:rPr b="0" lang="es-ES" sz="1800" spc="-1" strike="noStrike">
                <a:solidFill>
                  <a:srgbClr val="000000"/>
                </a:solidFill>
                <a:latin typeface="Arial"/>
                <a:ea typeface="DejaVu Sans"/>
              </a:rPr>
              <a:t>-Se calcula la distancia.</a:t>
            </a:r>
            <a:endParaRPr b="0" lang="es-ES" sz="1800" spc="-1" strike="noStrike">
              <a:latin typeface="Arial"/>
            </a:endParaRPr>
          </a:p>
          <a:p>
            <a:pPr lvl="3" marL="864000" indent="-215640">
              <a:lnSpc>
                <a:spcPct val="100000"/>
              </a:lnSpc>
              <a:buClr>
                <a:srgbClr val="000000"/>
              </a:buClr>
              <a:buFont typeface="StarSymbol"/>
              <a:buAutoNum type="arabicParenR"/>
            </a:pPr>
            <a:r>
              <a:rPr b="0" lang="es-ES" sz="1800" spc="-1" strike="noStrike">
                <a:solidFill>
                  <a:srgbClr val="000000"/>
                </a:solidFill>
                <a:latin typeface="Arial"/>
                <a:ea typeface="DejaVu Sans"/>
              </a:rPr>
              <a:t>-Se añade el indice al vector de visitados.</a:t>
            </a:r>
            <a:endParaRPr b="0" lang="es-ES" sz="1800" spc="-1" strike="noStrike">
              <a:latin typeface="Arial"/>
            </a:endParaRPr>
          </a:p>
          <a:p>
            <a:pPr lvl="3" marL="864000" indent="-215640">
              <a:lnSpc>
                <a:spcPct val="100000"/>
              </a:lnSpc>
              <a:buClr>
                <a:srgbClr val="000000"/>
              </a:buClr>
              <a:buFont typeface="StarSymbol"/>
              <a:buAutoNum type="arabicParenR"/>
            </a:pPr>
            <a:r>
              <a:rPr b="0" lang="es-ES" sz="1800" spc="-1" strike="noStrike">
                <a:solidFill>
                  <a:srgbClr val="000000"/>
                </a:solidFill>
                <a:latin typeface="Arial"/>
                <a:ea typeface="DejaVu Sans"/>
              </a:rPr>
              <a:t>-Se pone a true el indice del vector que correspone a esa ciudad.</a:t>
            </a:r>
            <a:endParaRPr b="0" lang="es-ES" sz="1800" spc="-1" strike="noStrike">
              <a:latin typeface="Arial"/>
            </a:endParaRPr>
          </a:p>
          <a:p>
            <a:pPr lvl="3" marL="864000" indent="-215640">
              <a:lnSpc>
                <a:spcPct val="100000"/>
              </a:lnSpc>
              <a:buClr>
                <a:srgbClr val="000000"/>
              </a:buClr>
              <a:buFont typeface="StarSymbol"/>
              <a:buAutoNum type="arabicParenR"/>
            </a:pPr>
            <a:r>
              <a:rPr b="0" lang="es-ES" sz="1800" spc="-1" strike="noStrike">
                <a:solidFill>
                  <a:srgbClr val="000000"/>
                </a:solidFill>
                <a:latin typeface="Arial"/>
                <a:ea typeface="Microsoft YaHei"/>
              </a:rPr>
              <a:t>-</a:t>
            </a:r>
            <a:r>
              <a:rPr b="0" lang="es-ES" sz="1800" spc="-1" strike="noStrike">
                <a:solidFill>
                  <a:srgbClr val="000000"/>
                </a:solidFill>
                <a:latin typeface="Arial"/>
                <a:ea typeface="DejaVu Sans"/>
              </a:rPr>
              <a:t>S</a:t>
            </a:r>
            <a:r>
              <a:rPr b="0" lang="es-ES" sz="1800" spc="-1" strike="noStrike">
                <a:solidFill>
                  <a:srgbClr val="000000"/>
                </a:solidFill>
                <a:latin typeface="Arial"/>
                <a:ea typeface="Times New Roman"/>
              </a:rPr>
              <a:t>e baja un nivel en el árbol de búsqueda (Recursividad).</a:t>
            </a:r>
            <a:endParaRPr b="0" lang="es-ES" sz="1800" spc="-1" strike="noStrike">
              <a:latin typeface="Arial"/>
            </a:endParaRPr>
          </a:p>
          <a:p>
            <a:pPr lvl="3" marL="864000" indent="-215640">
              <a:lnSpc>
                <a:spcPct val="100000"/>
              </a:lnSpc>
              <a:buClr>
                <a:srgbClr val="000000"/>
              </a:buClr>
              <a:buFont typeface="StarSymbol"/>
              <a:buAutoNum type="arabicParenR"/>
            </a:pPr>
            <a:r>
              <a:rPr b="0" lang="es-ES" sz="1800" spc="-1" strike="noStrike">
                <a:solidFill>
                  <a:srgbClr val="000000"/>
                </a:solidFill>
                <a:latin typeface="Arial"/>
                <a:ea typeface="DejaVu Sans"/>
              </a:rPr>
              <a:t>-Se produce “vuelta atrás”.</a:t>
            </a:r>
            <a:endParaRPr b="0" lang="es-ES" sz="1800" spc="-1" strike="noStrike">
              <a:latin typeface="Arial"/>
            </a:endParaRPr>
          </a:p>
        </p:txBody>
      </p:sp>
      <p:pic>
        <p:nvPicPr>
          <p:cNvPr id="102" name="" descr=""/>
          <p:cNvPicPr/>
          <p:nvPr/>
        </p:nvPicPr>
        <p:blipFill>
          <a:blip r:embed="rId1"/>
          <a:stretch/>
        </p:blipFill>
        <p:spPr>
          <a:xfrm>
            <a:off x="5832000" y="117000"/>
            <a:ext cx="3585240" cy="3279600"/>
          </a:xfrm>
          <a:prstGeom prst="rect">
            <a:avLst/>
          </a:prstGeom>
          <a:ln>
            <a:noFill/>
          </a:ln>
        </p:spPr>
      </p:pic>
      <p:pic>
        <p:nvPicPr>
          <p:cNvPr id="103" name="" descr=""/>
          <p:cNvPicPr/>
          <p:nvPr/>
        </p:nvPicPr>
        <p:blipFill>
          <a:blip r:embed="rId2"/>
          <a:stretch/>
        </p:blipFill>
        <p:spPr>
          <a:xfrm>
            <a:off x="5587560" y="2975760"/>
            <a:ext cx="3449520" cy="2835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063600" y="511200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2. </a:t>
            </a:r>
            <a:r>
              <a:rPr b="1" lang="es-ES" sz="4000" spc="-1" strike="noStrike">
                <a:solidFill>
                  <a:srgbClr val="404040"/>
                </a:solidFill>
                <a:latin typeface="Trebuchet MS"/>
                <a:ea typeface="Microsoft YaHei"/>
              </a:rPr>
              <a:t>TSP USANDO BACKTRAKING</a:t>
            </a:r>
            <a:endParaRPr b="0" lang="es-ES" sz="4000" spc="-1" strike="noStrike">
              <a:latin typeface="Arial"/>
            </a:endParaRPr>
          </a:p>
        </p:txBody>
      </p:sp>
      <p:sp>
        <p:nvSpPr>
          <p:cNvPr id="105" name="CustomShape 2"/>
          <p:cNvSpPr/>
          <p:nvPr/>
        </p:nvSpPr>
        <p:spPr>
          <a:xfrm>
            <a:off x="287640" y="320400"/>
            <a:ext cx="3672000" cy="493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Ejecución del algoritmo:</a:t>
            </a:r>
            <a:endParaRPr b="0" lang="es-ES" sz="2200" spc="-1" strike="noStrike">
              <a:latin typeface="Arial"/>
            </a:endParaRPr>
          </a:p>
          <a:p>
            <a:pPr>
              <a:lnSpc>
                <a:spcPct val="100000"/>
              </a:lnSpc>
            </a:pPr>
            <a:endParaRPr b="0" lang="es-ES" sz="2200" spc="-1" strike="noStrike">
              <a:latin typeface="Arial"/>
            </a:endParaRPr>
          </a:p>
          <a:p>
            <a:pPr>
              <a:lnSpc>
                <a:spcPct val="100000"/>
              </a:lnSpc>
            </a:pPr>
            <a:r>
              <a:rPr b="0" lang="es-ES" sz="1800" spc="-1" strike="noStrike">
                <a:solidFill>
                  <a:srgbClr val="404040"/>
                </a:solidFill>
                <a:latin typeface="Times New Roman"/>
                <a:ea typeface="Microsoft YaHei"/>
              </a:rPr>
              <a:t>3)</a:t>
            </a:r>
            <a:endParaRPr b="0" lang="es-ES" sz="1800" spc="-1" strike="noStrike">
              <a:latin typeface="Arial"/>
            </a:endParaRPr>
          </a:p>
          <a:p>
            <a:pPr>
              <a:lnSpc>
                <a:spcPct val="100000"/>
              </a:lnSpc>
            </a:pPr>
            <a:r>
              <a:rPr b="0" lang="es-ES" sz="1800" spc="-1" strike="noStrike">
                <a:solidFill>
                  <a:srgbClr val="404040"/>
                </a:solidFill>
                <a:latin typeface="Times New Roman"/>
                <a:ea typeface="Microsoft YaHei"/>
              </a:rPr>
              <a:t>Si la función de factibilidad rechaza la exploración, se poda dicha “rama” (se termina la ejecución en este nodo). </a:t>
            </a:r>
            <a:endParaRPr b="0" lang="es-ES" sz="1800" spc="-1" strike="noStrike">
              <a:latin typeface="Arial"/>
            </a:endParaRPr>
          </a:p>
        </p:txBody>
      </p:sp>
      <p:pic>
        <p:nvPicPr>
          <p:cNvPr id="106" name="" descr=""/>
          <p:cNvPicPr/>
          <p:nvPr/>
        </p:nvPicPr>
        <p:blipFill>
          <a:blip r:embed="rId1"/>
          <a:stretch/>
        </p:blipFill>
        <p:spPr>
          <a:xfrm>
            <a:off x="3876840" y="115920"/>
            <a:ext cx="5266800" cy="5290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063600" y="5112000"/>
            <a:ext cx="651096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2. </a:t>
            </a:r>
            <a:r>
              <a:rPr b="1" lang="es-ES" sz="4000" spc="-1" strike="noStrike">
                <a:solidFill>
                  <a:srgbClr val="404040"/>
                </a:solidFill>
                <a:latin typeface="Trebuchet MS"/>
                <a:ea typeface="Microsoft YaHei"/>
              </a:rPr>
              <a:t>TSP USANDO BACKTRAKING</a:t>
            </a:r>
            <a:endParaRPr b="0" lang="es-ES" sz="4000" spc="-1" strike="noStrike">
              <a:latin typeface="Arial"/>
            </a:endParaRPr>
          </a:p>
        </p:txBody>
      </p:sp>
      <p:sp>
        <p:nvSpPr>
          <p:cNvPr id="108" name="CustomShape 2"/>
          <p:cNvSpPr/>
          <p:nvPr/>
        </p:nvSpPr>
        <p:spPr>
          <a:xfrm>
            <a:off x="287640" y="320400"/>
            <a:ext cx="3672000" cy="342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Función de factibilidad:</a:t>
            </a:r>
            <a:endParaRPr b="0" lang="es-ES" sz="2200" spc="-1" strike="noStrike">
              <a:latin typeface="Arial"/>
            </a:endParaRPr>
          </a:p>
          <a:p>
            <a:pPr>
              <a:lnSpc>
                <a:spcPct val="100000"/>
              </a:lnSpc>
            </a:pPr>
            <a:endParaRPr b="0" lang="es-ES" sz="2200" spc="-1" strike="noStrike">
              <a:latin typeface="Arial"/>
            </a:endParaRPr>
          </a:p>
          <a:p>
            <a:pPr>
              <a:lnSpc>
                <a:spcPct val="100000"/>
              </a:lnSpc>
            </a:pPr>
            <a:r>
              <a:rPr b="0" lang="es-ES" sz="1800" spc="-1" strike="noStrike">
                <a:solidFill>
                  <a:srgbClr val="404040"/>
                </a:solidFill>
                <a:latin typeface="Times New Roman"/>
                <a:ea typeface="Microsoft YaHei"/>
              </a:rPr>
              <a:t>La idea es realizar el cálculo de un estimador por el cual decidamos podar o proseguir con la exploración de la “rama” en la que nos encontramos.</a:t>
            </a:r>
            <a:endParaRPr b="0" lang="es-ES" sz="1800" spc="-1" strike="noStrike">
              <a:latin typeface="Arial"/>
            </a:endParaRPr>
          </a:p>
          <a:p>
            <a:pPr>
              <a:lnSpc>
                <a:spcPct val="100000"/>
              </a:lnSpc>
            </a:pPr>
            <a:r>
              <a:rPr b="0" lang="es-ES" sz="1800" spc="-1" strike="noStrike">
                <a:solidFill>
                  <a:srgbClr val="404040"/>
                </a:solidFill>
                <a:latin typeface="Times New Roman"/>
                <a:ea typeface="Microsoft YaHei"/>
              </a:rPr>
              <a:t>Si el valor del estimador es menor que el costo de la solución actual, continuamos con la exploración. Si no, se poda la “rama”.</a:t>
            </a:r>
            <a:endParaRPr b="0" lang="es-ES" sz="1800" spc="-1" strike="noStrike">
              <a:latin typeface="Arial"/>
            </a:endParaRPr>
          </a:p>
        </p:txBody>
      </p:sp>
      <p:pic>
        <p:nvPicPr>
          <p:cNvPr id="109" name="" descr=""/>
          <p:cNvPicPr/>
          <p:nvPr/>
        </p:nvPicPr>
        <p:blipFill>
          <a:blip r:embed="rId1"/>
          <a:stretch/>
        </p:blipFill>
        <p:spPr>
          <a:xfrm>
            <a:off x="4320000" y="360000"/>
            <a:ext cx="4967640" cy="4963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4000" y="5193720"/>
            <a:ext cx="4247640" cy="11419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s-ES" sz="4000" spc="-1" strike="noStrike">
                <a:solidFill>
                  <a:srgbClr val="404040"/>
                </a:solidFill>
                <a:latin typeface="Trebuchet MS"/>
                <a:ea typeface="DejaVu Sans"/>
              </a:rPr>
              <a:t>2. </a:t>
            </a:r>
            <a:r>
              <a:rPr b="1" lang="es-ES" sz="4000" spc="-1" strike="noStrike">
                <a:solidFill>
                  <a:srgbClr val="404040"/>
                </a:solidFill>
                <a:latin typeface="Trebuchet MS"/>
                <a:ea typeface="Microsoft YaHei"/>
              </a:rPr>
              <a:t>TSP USANDO BACKTRAKING</a:t>
            </a:r>
            <a:endParaRPr b="0" lang="es-ES" sz="4000" spc="-1" strike="noStrike">
              <a:latin typeface="Arial"/>
            </a:endParaRPr>
          </a:p>
        </p:txBody>
      </p:sp>
      <p:sp>
        <p:nvSpPr>
          <p:cNvPr id="111" name="CustomShape 2"/>
          <p:cNvSpPr/>
          <p:nvPr/>
        </p:nvSpPr>
        <p:spPr>
          <a:xfrm>
            <a:off x="287640" y="320400"/>
            <a:ext cx="3672000" cy="342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200" spc="-1" strike="noStrike" u="sng">
                <a:solidFill>
                  <a:srgbClr val="404040"/>
                </a:solidFill>
                <a:uFillTx/>
                <a:latin typeface="Times New Roman"/>
                <a:ea typeface="Microsoft YaHei"/>
              </a:rPr>
              <a:t>Cálculo de eficiencia empírica:</a:t>
            </a:r>
            <a:endParaRPr b="0" lang="es-ES" sz="2200" spc="-1" strike="noStrike">
              <a:latin typeface="Arial"/>
            </a:endParaRPr>
          </a:p>
          <a:p>
            <a:pPr>
              <a:lnSpc>
                <a:spcPct val="100000"/>
              </a:lnSpc>
            </a:pPr>
            <a:endParaRPr b="0" lang="es-ES" sz="2200" spc="-1" strike="noStrike">
              <a:latin typeface="Arial"/>
            </a:endParaRPr>
          </a:p>
          <a:p>
            <a:pPr algn="just">
              <a:lnSpc>
                <a:spcPct val="100000"/>
              </a:lnSpc>
            </a:pPr>
            <a:r>
              <a:rPr b="0" lang="es-ES" sz="1800" spc="-1" strike="noStrike">
                <a:solidFill>
                  <a:srgbClr val="404040"/>
                </a:solidFill>
                <a:latin typeface="Times New Roman"/>
                <a:ea typeface="Microsoft YaHei"/>
              </a:rPr>
              <a:t>Para el cálculo de la eficiencia empírica se ha ejecutado el algoritmo para los siguientes números de ciudades:</a:t>
            </a:r>
            <a:endParaRPr b="0" lang="es-ES" sz="1800" spc="-1" strike="noStrike">
              <a:latin typeface="Arial"/>
            </a:endParaRPr>
          </a:p>
        </p:txBody>
      </p:sp>
      <p:graphicFrame>
        <p:nvGraphicFramePr>
          <p:cNvPr id="112" name="Table 3"/>
          <p:cNvGraphicFramePr/>
          <p:nvPr/>
        </p:nvGraphicFramePr>
        <p:xfrm>
          <a:off x="4803840" y="103680"/>
          <a:ext cx="4754520" cy="347040"/>
        </p:xfrm>
        <a:graphic>
          <a:graphicData uri="http://schemas.openxmlformats.org/drawingml/2006/table">
            <a:tbl>
              <a:tblPr/>
              <a:tblGrid>
                <a:gridCol w="2488680"/>
                <a:gridCol w="2266200"/>
              </a:tblGrid>
              <a:tr h="597960">
                <a:tc>
                  <a:txBody>
                    <a:bodyPr lIns="90000" rIns="90000">
                      <a:noAutofit/>
                    </a:bodyPr>
                    <a:p>
                      <a:pPr algn="ctr">
                        <a:lnSpc>
                          <a:spcPct val="100000"/>
                        </a:lnSpc>
                      </a:pPr>
                      <a:r>
                        <a:rPr b="0" lang="es-ES" sz="1800" spc="-1" strike="noStrike">
                          <a:latin typeface="Times New Roman"/>
                        </a:rPr>
                        <a:t>Número de</a:t>
                      </a:r>
                      <a:endParaRPr b="0" lang="es-ES" sz="1800" spc="-1" strike="noStrike">
                        <a:latin typeface="Arial"/>
                      </a:endParaRPr>
                    </a:p>
                    <a:p>
                      <a:pPr algn="ctr">
                        <a:lnSpc>
                          <a:spcPct val="100000"/>
                        </a:lnSpc>
                      </a:pPr>
                      <a:r>
                        <a:rPr b="0" lang="es-ES" sz="1800" spc="-1" strike="noStrike">
                          <a:latin typeface="Times New Roman"/>
                        </a:rPr>
                        <a:t>ciudades</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0" lang="es-ES" sz="1800" spc="-1" strike="noStrike">
                          <a:latin typeface="Times New Roman"/>
                        </a:rPr>
                        <a:t>Tiempo</a:t>
                      </a:r>
                      <a:endParaRPr b="0" lang="es-ES" sz="1800" spc="-1" strike="noStrike">
                        <a:latin typeface="Arial"/>
                      </a:endParaRPr>
                    </a:p>
                    <a:p>
                      <a:pPr algn="ctr">
                        <a:lnSpc>
                          <a:spcPct val="100000"/>
                        </a:lnSpc>
                      </a:pPr>
                      <a:r>
                        <a:rPr b="0" lang="es-ES" sz="1800" spc="-1" strike="noStrike">
                          <a:latin typeface="Times New Roman"/>
                        </a:rPr>
                        <a:t>(seg)</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4880">
                <a:tc>
                  <a:txBody>
                    <a:bodyPr lIns="90000" rIns="90000">
                      <a:noAutofit/>
                    </a:bodyPr>
                    <a:p>
                      <a:pPr algn="ctr">
                        <a:lnSpc>
                          <a:spcPct val="100000"/>
                        </a:lnSpc>
                      </a:pPr>
                      <a:r>
                        <a:rPr b="0" lang="es-ES" sz="1800" spc="-1" strike="noStrike">
                          <a:latin typeface="Times New Roman"/>
                        </a:rPr>
                        <a:t>3</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s-ES" sz="1800" spc="-1" strike="noStrike">
                          <a:latin typeface="Times New Roman"/>
                        </a:rPr>
                        <a:t>4.8777e-05</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noAutofit/>
                    </a:bodyPr>
                    <a:p>
                      <a:pPr algn="ctr">
                        <a:lnSpc>
                          <a:spcPct val="100000"/>
                        </a:lnSpc>
                      </a:pPr>
                      <a:r>
                        <a:rPr b="0" lang="es-ES" sz="1800" spc="-1" strike="noStrike">
                          <a:latin typeface="Times New Roman"/>
                        </a:rPr>
                        <a:t>4</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s-ES" sz="1800" spc="-1" strike="noStrike">
                          <a:latin typeface="Times New Roman"/>
                        </a:rPr>
                        <a:t>0.000116517</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noAutofit/>
                    </a:bodyPr>
                    <a:p>
                      <a:pPr algn="ctr">
                        <a:lnSpc>
                          <a:spcPct val="100000"/>
                        </a:lnSpc>
                      </a:pPr>
                      <a:r>
                        <a:rPr b="0" lang="es-ES" sz="1800" spc="-1" strike="noStrike">
                          <a:latin typeface="Times New Roman"/>
                        </a:rPr>
                        <a:t>5</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s-ES" sz="1800" spc="-1" strike="noStrike">
                          <a:latin typeface="Times New Roman"/>
                        </a:rPr>
                        <a:t>0.000278165</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noAutofit/>
                    </a:bodyPr>
                    <a:p>
                      <a:pPr algn="ctr">
                        <a:lnSpc>
                          <a:spcPct val="100000"/>
                        </a:lnSpc>
                      </a:pPr>
                      <a:r>
                        <a:rPr b="0" lang="es-ES" sz="1800" spc="-1" strike="noStrike">
                          <a:latin typeface="Times New Roman"/>
                        </a:rPr>
                        <a:t>6</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s-ES" sz="1800" spc="-1" strike="noStrike">
                          <a:latin typeface="Times New Roman"/>
                        </a:rPr>
                        <a:t>0.000456239</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noAutofit/>
                    </a:bodyPr>
                    <a:p>
                      <a:pPr algn="ctr">
                        <a:lnSpc>
                          <a:spcPct val="100000"/>
                        </a:lnSpc>
                      </a:pPr>
                      <a:r>
                        <a:rPr b="0" lang="es-ES" sz="1800" spc="-1" strike="noStrike">
                          <a:latin typeface="Times New Roman"/>
                        </a:rPr>
                        <a:t>7</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s-ES" sz="1800" spc="-1" strike="noStrike">
                          <a:latin typeface="Times New Roman"/>
                        </a:rPr>
                        <a:t>0.00107231</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noAutofit/>
                    </a:bodyPr>
                    <a:p>
                      <a:pPr algn="ctr">
                        <a:lnSpc>
                          <a:spcPct val="100000"/>
                        </a:lnSpc>
                      </a:pPr>
                      <a:r>
                        <a:rPr b="0" lang="es-ES" sz="1800" spc="-1" strike="noStrike">
                          <a:latin typeface="Times New Roman"/>
                        </a:rPr>
                        <a:t>8</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s-ES" sz="1800" spc="-1" strike="noStrike">
                          <a:latin typeface="Times New Roman"/>
                        </a:rPr>
                        <a:t>0.00317066</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noAutofit/>
                    </a:bodyPr>
                    <a:p>
                      <a:pPr algn="ctr">
                        <a:lnSpc>
                          <a:spcPct val="100000"/>
                        </a:lnSpc>
                      </a:pPr>
                      <a:r>
                        <a:rPr b="0" lang="es-ES" sz="1800" spc="-1" strike="noStrike">
                          <a:latin typeface="Times New Roman"/>
                        </a:rPr>
                        <a:t>9</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s-ES" sz="1800" spc="-1" strike="noStrike">
                          <a:latin typeface="Times New Roman"/>
                        </a:rPr>
                        <a:t>0.00507687</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noAutofit/>
                    </a:bodyPr>
                    <a:p>
                      <a:pPr algn="ctr">
                        <a:lnSpc>
                          <a:spcPct val="100000"/>
                        </a:lnSpc>
                      </a:pPr>
                      <a:r>
                        <a:rPr b="0" lang="es-ES" sz="1800" spc="-1" strike="noStrike">
                          <a:latin typeface="Times New Roman"/>
                        </a:rPr>
                        <a:t>10</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s-ES" sz="1800" spc="-1" strike="noStrike">
                          <a:latin typeface="Times New Roman"/>
                        </a:rPr>
                        <a:t>0.0061395</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noAutofit/>
                    </a:bodyPr>
                    <a:p>
                      <a:pPr algn="ctr">
                        <a:lnSpc>
                          <a:spcPct val="100000"/>
                        </a:lnSpc>
                      </a:pPr>
                      <a:r>
                        <a:rPr b="0" lang="es-ES" sz="1800" spc="-1" strike="noStrike">
                          <a:latin typeface="Times New Roman"/>
                        </a:rPr>
                        <a:t>11</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s-ES" sz="1800" spc="-1" strike="noStrike">
                          <a:latin typeface="Times New Roman"/>
                        </a:rPr>
                        <a:t>0.0155501</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noAutofit/>
                    </a:bodyPr>
                    <a:p>
                      <a:pPr algn="ctr">
                        <a:lnSpc>
                          <a:spcPct val="100000"/>
                        </a:lnSpc>
                      </a:pPr>
                      <a:r>
                        <a:rPr b="0" lang="es-ES" sz="1800" spc="-1" strike="noStrike">
                          <a:latin typeface="Times New Roman"/>
                        </a:rPr>
                        <a:t>12</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s-ES" sz="1800" spc="-1" strike="noStrike">
                          <a:latin typeface="Times New Roman"/>
                        </a:rPr>
                        <a:t>0.0408743</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noAutofit/>
                    </a:bodyPr>
                    <a:p>
                      <a:pPr algn="ctr">
                        <a:lnSpc>
                          <a:spcPct val="100000"/>
                        </a:lnSpc>
                      </a:pPr>
                      <a:r>
                        <a:rPr b="0" lang="es-ES" sz="1800" spc="-1" strike="noStrike">
                          <a:latin typeface="Times New Roman"/>
                        </a:rPr>
                        <a:t>13</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s-ES" sz="1800" spc="-1" strike="noStrike">
                          <a:latin typeface="Times New Roman"/>
                        </a:rPr>
                        <a:t>0.0526087</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noAutofit/>
                    </a:bodyPr>
                    <a:p>
                      <a:pPr algn="ctr">
                        <a:lnSpc>
                          <a:spcPct val="100000"/>
                        </a:lnSpc>
                      </a:pPr>
                      <a:r>
                        <a:rPr b="0" lang="es-ES" sz="1800" spc="-1" strike="noStrike">
                          <a:latin typeface="Times New Roman"/>
                        </a:rPr>
                        <a:t>14</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s-ES" sz="1800" spc="-1" strike="noStrike">
                          <a:latin typeface="Times New Roman"/>
                        </a:rPr>
                        <a:t>0.173313</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noAutofit/>
                    </a:bodyPr>
                    <a:p>
                      <a:pPr algn="ctr">
                        <a:lnSpc>
                          <a:spcPct val="100000"/>
                        </a:lnSpc>
                      </a:pPr>
                      <a:r>
                        <a:rPr b="0" lang="es-ES" sz="1800" spc="-1" strike="noStrike">
                          <a:latin typeface="Times New Roman"/>
                        </a:rPr>
                        <a:t>15</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s-ES" sz="1800" spc="-1" strike="noStrike">
                          <a:latin typeface="Times New Roman"/>
                        </a:rPr>
                        <a:t>0.372764</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noAutofit/>
                    </a:bodyPr>
                    <a:p>
                      <a:pPr algn="ctr">
                        <a:lnSpc>
                          <a:spcPct val="100000"/>
                        </a:lnSpc>
                      </a:pPr>
                      <a:r>
                        <a:rPr b="0" lang="es-ES" sz="1800" spc="-1" strike="noStrike">
                          <a:latin typeface="Times New Roman"/>
                        </a:rPr>
                        <a:t>16</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s-ES" sz="1800" spc="-1" strike="noStrike">
                          <a:latin typeface="Times New Roman"/>
                        </a:rPr>
                        <a:t>3.76422</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noAutofit/>
                    </a:bodyPr>
                    <a:p>
                      <a:pPr algn="ctr">
                        <a:lnSpc>
                          <a:spcPct val="100000"/>
                        </a:lnSpc>
                      </a:pPr>
                      <a:r>
                        <a:rPr b="0" lang="es-ES" sz="1800" spc="-1" strike="noStrike">
                          <a:latin typeface="Times New Roman"/>
                        </a:rPr>
                        <a:t>17</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s-ES" sz="1800" spc="-1" strike="noStrike">
                          <a:latin typeface="Times New Roman"/>
                        </a:rPr>
                        <a:t>9.29785</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noAutofit/>
                    </a:bodyPr>
                    <a:p>
                      <a:pPr algn="ctr">
                        <a:lnSpc>
                          <a:spcPct val="100000"/>
                        </a:lnSpc>
                      </a:pPr>
                      <a:r>
                        <a:rPr b="0" lang="es-ES" sz="1800" spc="-1" strike="noStrike">
                          <a:latin typeface="Times New Roman"/>
                        </a:rPr>
                        <a:t>18</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s-ES" sz="1800" spc="-1" strike="noStrike">
                          <a:latin typeface="Times New Roman"/>
                        </a:rPr>
                        <a:t>92.6088</a:t>
                      </a:r>
                      <a:endParaRPr b="0" lang="es-E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pic>
        <p:nvPicPr>
          <p:cNvPr id="113" name="" descr=""/>
          <p:cNvPicPr/>
          <p:nvPr/>
        </p:nvPicPr>
        <p:blipFill>
          <a:blip r:embed="rId1"/>
          <a:stretch/>
        </p:blipFill>
        <p:spPr>
          <a:xfrm>
            <a:off x="528480" y="2160000"/>
            <a:ext cx="4151160" cy="3113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LibreOffice/6.4.3.2$Windows_X86_64 LibreOffice_project/747b5d0ebf89f41c860ec2a39efd7cb15b54f2d8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2020-05-03T14:30:47Z</dcterms:created>
  <dc:creator/>
  <dc:description/>
  <dc:language>es-ES</dc:language>
  <cp:lastModifiedBy/>
  <dcterms:modified xsi:type="dcterms:W3CDTF">2020-06-08T19:28:27Z</dcterms:modified>
  <cp:revision>4</cp:revision>
  <dc:subject/>
  <dc:title/>
</cp:coreProperties>
</file>