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42013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BEBEB"/>
    <a:srgbClr val="FDCD01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0" y="-5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2BDA69-6D5F-B507-3CF0-48015A2B95F9}"/>
              </a:ext>
            </a:extLst>
          </p:cNvPr>
          <p:cNvSpPr/>
          <p:nvPr userDrawn="1"/>
        </p:nvSpPr>
        <p:spPr>
          <a:xfrm>
            <a:off x="1806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4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29891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1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58339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PPC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7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7256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92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868509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0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20107711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9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6030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AET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94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302549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96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44542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24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58766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0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72990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8721448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01443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IEM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4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8">
            <a:extLst>
              <a:ext uri="{FF2B5EF4-FFF2-40B4-BE49-F238E27FC236}">
                <a16:creationId xmlns:a16="http://schemas.microsoft.com/office/drawing/2014/main" id="{DC930E40-78D2-C34F-DFF9-763998332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Project Title</a:t>
            </a:r>
          </a:p>
        </p:txBody>
      </p:sp>
      <p:sp>
        <p:nvSpPr>
          <p:cNvPr id="5" name="Text Placeholder 28">
            <a:extLst>
              <a:ext uri="{FF2B5EF4-FFF2-40B4-BE49-F238E27FC236}">
                <a16:creationId xmlns:a16="http://schemas.microsoft.com/office/drawing/2014/main" id="{1886AD27-9F96-D219-CE92-F3F10E614B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54101" y="504825"/>
            <a:ext cx="3697289" cy="1671638"/>
          </a:xfrm>
          <a:prstGeom prst="rect">
            <a:avLst/>
          </a:prstGeom>
        </p:spPr>
        <p:txBody>
          <a:bodyPr wrap="square" tIns="90000" bIns="90000" anchor="ctr" anchorCtr="0">
            <a:noAutofit/>
          </a:bodyPr>
          <a:lstStyle>
            <a:lvl1pPr marL="180975" indent="-180975" algn="ctr" defTabSz="457200" rtl="0" eaLnBrk="1" latinLnBrk="0" hangingPunct="1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1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2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3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4 name – code</a:t>
            </a:r>
          </a:p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Add student 5 name – code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0F7325E7-6857-1766-9A92-45BCEDE17B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41872" y="504825"/>
            <a:ext cx="3697289" cy="1671638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1" eaLnBrk="1" latinLnBrk="0" hangingPunct="1">
              <a:buNone/>
              <a:defRPr lang="en-US" sz="1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Supervisor title &amp;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8C55-6C84-9BE5-E524-2D7A5DBBBA18}"/>
              </a:ext>
            </a:extLst>
          </p:cNvPr>
          <p:cNvSpPr txBox="1"/>
          <p:nvPr userDrawn="1"/>
        </p:nvSpPr>
        <p:spPr>
          <a:xfrm>
            <a:off x="1745139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Under Supervision of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1F6D0-5897-F839-79A0-11BBA9D49D96}"/>
              </a:ext>
            </a:extLst>
          </p:cNvPr>
          <p:cNvSpPr txBox="1"/>
          <p:nvPr userDrawn="1"/>
        </p:nvSpPr>
        <p:spPr>
          <a:xfrm>
            <a:off x="13754100" y="217488"/>
            <a:ext cx="3012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none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083FEA-C7E1-6F42-497B-9AE435913966}"/>
              </a:ext>
            </a:extLst>
          </p:cNvPr>
          <p:cNvSpPr/>
          <p:nvPr userDrawn="1"/>
        </p:nvSpPr>
        <p:spPr>
          <a:xfrm>
            <a:off x="11566744" y="29197611"/>
            <a:ext cx="1131450" cy="898923"/>
          </a:xfrm>
          <a:prstGeom prst="rect">
            <a:avLst/>
          </a:prstGeom>
          <a:solidFill>
            <a:srgbClr val="FDC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31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MDE</a:t>
            </a:r>
            <a:endParaRPr lang="ar-EG" sz="31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11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3FF3D3-84D6-AC21-11D3-B99D08E8F696}"/>
              </a:ext>
            </a:extLst>
          </p:cNvPr>
          <p:cNvSpPr/>
          <p:nvPr userDrawn="1"/>
        </p:nvSpPr>
        <p:spPr>
          <a:xfrm>
            <a:off x="5349240" y="176017"/>
            <a:ext cx="15945485" cy="2016000"/>
          </a:xfrm>
          <a:prstGeom prst="rect">
            <a:avLst/>
          </a:prstGeom>
          <a:solidFill>
            <a:srgbClr val="FDCD0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CC345F-2394-4118-C9F1-A2D965993A2D}"/>
              </a:ext>
            </a:extLst>
          </p:cNvPr>
          <p:cNvSpPr/>
          <p:nvPr userDrawn="1"/>
        </p:nvSpPr>
        <p:spPr>
          <a:xfrm>
            <a:off x="125413" y="176017"/>
            <a:ext cx="5313362" cy="201600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10EF3-2CAB-8607-D022-5A1DBC95177E}"/>
              </a:ext>
            </a:extLst>
          </p:cNvPr>
          <p:cNvSpPr txBox="1"/>
          <p:nvPr userDrawn="1"/>
        </p:nvSpPr>
        <p:spPr>
          <a:xfrm>
            <a:off x="543560" y="1293805"/>
            <a:ext cx="437718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CUFE-CHS 2023</a:t>
            </a:r>
            <a:endParaRPr lang="ar-EG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978D-CEA8-232A-FE05-640D1BE14303}"/>
              </a:ext>
            </a:extLst>
          </p:cNvPr>
          <p:cNvSpPr txBox="1"/>
          <p:nvPr userDrawn="1"/>
        </p:nvSpPr>
        <p:spPr>
          <a:xfrm>
            <a:off x="403860" y="1904880"/>
            <a:ext cx="4542790" cy="2671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Cairo University - Faculty of Engineering - Credit Hour System</a:t>
            </a:r>
            <a:endParaRPr lang="ar-EG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2C2A3AF-78F0-141E-2113-F8557FEA122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1" y="343577"/>
            <a:ext cx="744725" cy="99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F8DA6DD-922B-0601-E408-5E871E0F788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22" y="343577"/>
            <a:ext cx="989753" cy="9900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F2A1CDB5-B72E-6BAF-B643-3AC36C9999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1" y="343896"/>
            <a:ext cx="1369063" cy="98936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9AC18F-4F05-7E39-5B22-D78F0160273D}"/>
              </a:ext>
            </a:extLst>
          </p:cNvPr>
          <p:cNvGrpSpPr/>
          <p:nvPr userDrawn="1"/>
        </p:nvGrpSpPr>
        <p:grpSpPr>
          <a:xfrm>
            <a:off x="179389" y="29196021"/>
            <a:ext cx="21059774" cy="898926"/>
            <a:chOff x="288985" y="29241510"/>
            <a:chExt cx="20842175" cy="85344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5F13D4-122E-CA4F-11D4-F77B990EC603}"/>
                </a:ext>
              </a:extLst>
            </p:cNvPr>
            <p:cNvSpPr/>
            <p:nvPr/>
          </p:nvSpPr>
          <p:spPr>
            <a:xfrm>
              <a:off x="28898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1DD4BE-CEC8-3012-83A7-CDFCFAAFAE9E}"/>
                </a:ext>
              </a:extLst>
            </p:cNvPr>
            <p:cNvSpPr/>
            <p:nvPr/>
          </p:nvSpPr>
          <p:spPr>
            <a:xfrm>
              <a:off x="169772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AET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A49AA8-941F-AFCC-3756-AAC5DCFD7CC8}"/>
                </a:ext>
              </a:extLst>
            </p:cNvPr>
            <p:cNvSpPr/>
            <p:nvPr/>
          </p:nvSpPr>
          <p:spPr>
            <a:xfrm>
              <a:off x="3106473" y="29241510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CCE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2AB9BE-DD9F-3309-A3B3-CD2C2B028EFC}"/>
                </a:ext>
              </a:extLst>
            </p:cNvPr>
            <p:cNvSpPr/>
            <p:nvPr/>
          </p:nvSpPr>
          <p:spPr>
            <a:xfrm>
              <a:off x="451521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0CA374-4D8C-D9C7-5EFB-D69E9D6A3D88}"/>
                </a:ext>
              </a:extLst>
            </p:cNvPr>
            <p:cNvSpPr/>
            <p:nvPr/>
          </p:nvSpPr>
          <p:spPr>
            <a:xfrm>
              <a:off x="592396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CIE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79F0F9-A3E3-10D4-CAD9-93B6D421FCBB}"/>
                </a:ext>
              </a:extLst>
            </p:cNvPr>
            <p:cNvSpPr/>
            <p:nvPr/>
          </p:nvSpPr>
          <p:spPr>
            <a:xfrm>
              <a:off x="733270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EEE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C82DE-B2DF-AEED-E53C-8EEC01169AE8}"/>
                </a:ext>
              </a:extLst>
            </p:cNvPr>
            <p:cNvSpPr/>
            <p:nvPr/>
          </p:nvSpPr>
          <p:spPr>
            <a:xfrm>
              <a:off x="874144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HEM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ECC8A8-EB55-E660-6F4F-3B0A8DB6F249}"/>
                </a:ext>
              </a:extLst>
            </p:cNvPr>
            <p:cNvSpPr/>
            <p:nvPr/>
          </p:nvSpPr>
          <p:spPr>
            <a:xfrm>
              <a:off x="1015019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IEM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7A7D9A-CD22-1BE4-6DFB-4A1A1A573C53}"/>
                </a:ext>
              </a:extLst>
            </p:cNvPr>
            <p:cNvSpPr/>
            <p:nvPr/>
          </p:nvSpPr>
          <p:spPr>
            <a:xfrm>
              <a:off x="1155893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MDE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598B77-6582-B20A-1543-2DF2BF11729B}"/>
                </a:ext>
              </a:extLst>
            </p:cNvPr>
            <p:cNvSpPr/>
            <p:nvPr/>
          </p:nvSpPr>
          <p:spPr>
            <a:xfrm>
              <a:off x="1296768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D90C22-14E5-9B93-36BA-B568922598EA}"/>
                </a:ext>
              </a:extLst>
            </p:cNvPr>
            <p:cNvSpPr/>
            <p:nvPr/>
          </p:nvSpPr>
          <p:spPr>
            <a:xfrm>
              <a:off x="14376425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FE24C7-4D49-FD1E-35ED-52FEB17F8E1B}"/>
                </a:ext>
              </a:extLst>
            </p:cNvPr>
            <p:cNvSpPr/>
            <p:nvPr/>
          </p:nvSpPr>
          <p:spPr>
            <a:xfrm>
              <a:off x="15785169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PPC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5D13C0-1899-BBEF-9CB0-CC14701EA257}"/>
                </a:ext>
              </a:extLst>
            </p:cNvPr>
            <p:cNvSpPr/>
            <p:nvPr/>
          </p:nvSpPr>
          <p:spPr>
            <a:xfrm>
              <a:off x="17193913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AC1B8-B16D-803E-B28F-2D2BF2033B67}"/>
                </a:ext>
              </a:extLst>
            </p:cNvPr>
            <p:cNvSpPr/>
            <p:nvPr/>
          </p:nvSpPr>
          <p:spPr>
            <a:xfrm>
              <a:off x="18602657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STE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11558F-7691-298A-DD0E-1850A54B1071}"/>
                </a:ext>
              </a:extLst>
            </p:cNvPr>
            <p:cNvSpPr/>
            <p:nvPr/>
          </p:nvSpPr>
          <p:spPr>
            <a:xfrm>
              <a:off x="20011401" y="29241513"/>
              <a:ext cx="1119759" cy="85344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150" b="1" dirty="0">
                  <a:latin typeface="Arial" panose="020B0604020202020204" pitchFamily="34" charset="0"/>
                  <a:cs typeface="Arial" panose="020B0604020202020204" pitchFamily="34" charset="0"/>
                </a:rPr>
                <a:t>WEE</a:t>
              </a:r>
              <a:endParaRPr lang="ar-EG" sz="3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5BEA5B-8257-0992-DFC2-2F1C9F589BDD}"/>
              </a:ext>
            </a:extLst>
          </p:cNvPr>
          <p:cNvCxnSpPr>
            <a:cxnSpLocks/>
          </p:cNvCxnSpPr>
          <p:nvPr userDrawn="1"/>
        </p:nvCxnSpPr>
        <p:spPr>
          <a:xfrm>
            <a:off x="179388" y="29014953"/>
            <a:ext cx="21059774" cy="0"/>
          </a:xfrm>
          <a:prstGeom prst="line">
            <a:avLst/>
          </a:prstGeom>
          <a:ln w="63500">
            <a:solidFill>
              <a:srgbClr val="FDC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C3EC29A-322C-7E7A-FD74-25A21FE647C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4073815"/>
              </p:ext>
            </p:extLst>
          </p:nvPr>
        </p:nvGraphicFramePr>
        <p:xfrm>
          <a:off x="125413" y="2355850"/>
          <a:ext cx="21169308" cy="26463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4109">
                  <a:extLst>
                    <a:ext uri="{9D8B030D-6E8A-4147-A177-3AD203B41FA5}">
                      <a16:colId xmlns:a16="http://schemas.microsoft.com/office/drawing/2014/main" val="219852580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35353262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96676344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67335253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52766389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65479922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3508614261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968338773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1751344662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58396635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2275458097"/>
                    </a:ext>
                  </a:extLst>
                </a:gridCol>
                <a:gridCol w="1764109">
                  <a:extLst>
                    <a:ext uri="{9D8B030D-6E8A-4147-A177-3AD203B41FA5}">
                      <a16:colId xmlns:a16="http://schemas.microsoft.com/office/drawing/2014/main" val="592951832"/>
                    </a:ext>
                  </a:extLst>
                </a:gridCol>
              </a:tblGrid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3405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72355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92928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7063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0658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8247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73780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86076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5203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0101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04908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9167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25340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8985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58112"/>
                  </a:ext>
                </a:extLst>
              </a:tr>
              <a:tr h="16539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79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2141982" rtl="1" eaLnBrk="1" latinLnBrk="0" hangingPunct="1">
        <a:lnSpc>
          <a:spcPct val="90000"/>
        </a:lnSpc>
        <a:spcBef>
          <a:spcPct val="0"/>
        </a:spcBef>
        <a:buNone/>
        <a:defRPr sz="10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496" indent="-535496" algn="r" defTabSz="2141982" rtl="1" eaLnBrk="1" latinLnBrk="0" hangingPunct="1">
        <a:lnSpc>
          <a:spcPct val="90000"/>
        </a:lnSpc>
        <a:spcBef>
          <a:spcPts val="2343"/>
        </a:spcBef>
        <a:buFont typeface="Arial" panose="020B0604020202020204" pitchFamily="34" charset="0"/>
        <a:buChar char="•"/>
        <a:defRPr sz="6559" kern="1200">
          <a:solidFill>
            <a:schemeClr val="tx1"/>
          </a:solidFill>
          <a:latin typeface="+mn-lt"/>
          <a:ea typeface="+mn-ea"/>
          <a:cs typeface="+mn-cs"/>
        </a:defRPr>
      </a:lvl1pPr>
      <a:lvl2pPr marL="1606487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2pPr>
      <a:lvl3pPr marL="2677478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685" kern="1200">
          <a:solidFill>
            <a:schemeClr val="tx1"/>
          </a:solidFill>
          <a:latin typeface="+mn-lt"/>
          <a:ea typeface="+mn-ea"/>
          <a:cs typeface="+mn-cs"/>
        </a:defRPr>
      </a:lvl3pPr>
      <a:lvl4pPr marL="3748469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819460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890451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961442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8032433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9103424" indent="-535496" algn="r" defTabSz="2141982" rtl="1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1pPr>
      <a:lvl2pPr marL="1070991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2pPr>
      <a:lvl3pPr marL="2141982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3pPr>
      <a:lvl4pPr marL="3212973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4pPr>
      <a:lvl5pPr marL="4283964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5pPr>
      <a:lvl6pPr marL="5354955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6pPr>
      <a:lvl7pPr marL="6425946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7pPr>
      <a:lvl8pPr marL="7496937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8pPr>
      <a:lvl9pPr marL="8567928" algn="r" defTabSz="2141982" rtl="1" eaLnBrk="1" latinLnBrk="0" hangingPunct="1">
        <a:defRPr sz="42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3CF4F6-DD59-C550-7242-9874D4AFB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Pocket Lens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82093-0F17-0730-618B-DEB61CE43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283441" y="504825"/>
            <a:ext cx="5167950" cy="1671638"/>
          </a:xfrm>
        </p:spPr>
        <p:txBody>
          <a:bodyPr/>
          <a:lstStyle/>
          <a:p>
            <a:r>
              <a:rPr lang="en-US" dirty="0"/>
              <a:t>Ahmed Mohamed Ismail Nabil – 1180501</a:t>
            </a:r>
          </a:p>
          <a:p>
            <a:r>
              <a:rPr lang="en-US" dirty="0"/>
              <a:t>Moaz Mohamed Elsherbini – 1180528</a:t>
            </a:r>
          </a:p>
          <a:p>
            <a:r>
              <a:rPr lang="en-US" dirty="0"/>
              <a:t>Mostafa Ashraf Ahmed Kamal – 1180406</a:t>
            </a:r>
          </a:p>
          <a:p>
            <a:r>
              <a:rPr lang="en-US" dirty="0"/>
              <a:t>Nader Youhanna Adib Khalil – 1180477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859CE-DC2F-CDE0-5DB5-45D6E978D7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Assoc. Prof. Dr. </a:t>
            </a:r>
            <a:r>
              <a:rPr lang="en-US"/>
              <a:t>Mona Farouk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7C20102-4C8A-1E75-CC1F-4B12CC6924AA}"/>
              </a:ext>
            </a:extLst>
          </p:cNvPr>
          <p:cNvSpPr txBox="1">
            <a:spLocks/>
          </p:cNvSpPr>
          <p:nvPr/>
        </p:nvSpPr>
        <p:spPr>
          <a:xfrm>
            <a:off x="5456939" y="160338"/>
            <a:ext cx="8297161" cy="2016125"/>
          </a:xfrm>
          <a:prstGeom prst="rect">
            <a:avLst/>
          </a:prstGeom>
        </p:spPr>
        <p:txBody>
          <a:bodyPr tIns="90000" bIns="90000" anchor="ctr" anchorCtr="0">
            <a:norm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ts val="2343"/>
              </a:spcBef>
              <a:buFont typeface="Arial" panose="020B0604020202020204" pitchFamily="34" charset="0"/>
              <a:buNone/>
              <a:defRPr lang="en-US" sz="7200" kern="1200" dirty="0">
                <a:solidFill>
                  <a:schemeClr val="tx1"/>
                </a:solidFill>
                <a:latin typeface="Bauhaus 93" panose="04030905020B02020C02" pitchFamily="82" charset="0"/>
                <a:ea typeface="+mn-ea"/>
                <a:cs typeface="+mn-cs"/>
              </a:defRPr>
            </a:lvl1pPr>
            <a:lvl2pPr marL="1606487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5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77478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6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48469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19460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890451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961442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032433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103424" indent="-535496" algn="r" defTabSz="2141982" rtl="1" eaLnBrk="1" latinLnBrk="0" hangingPunct="1">
              <a:lnSpc>
                <a:spcPct val="90000"/>
              </a:lnSpc>
              <a:spcBef>
                <a:spcPts val="1171"/>
              </a:spcBef>
              <a:buFont typeface="Arial" panose="020B0604020202020204" pitchFamily="34" charset="0"/>
              <a:buChar char="•"/>
              <a:defRPr sz="42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Pocket Lens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E3074-3F50-BFF9-6ED4-33CA8F34C5CD}"/>
              </a:ext>
            </a:extLst>
          </p:cNvPr>
          <p:cNvSpPr/>
          <p:nvPr/>
        </p:nvSpPr>
        <p:spPr>
          <a:xfrm>
            <a:off x="269382" y="2341797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37EF9-D0FC-07D4-9488-6069168E5ABA}"/>
              </a:ext>
            </a:extLst>
          </p:cNvPr>
          <p:cNvSpPr/>
          <p:nvPr/>
        </p:nvSpPr>
        <p:spPr>
          <a:xfrm>
            <a:off x="7284721" y="2350573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01DF6-DB54-96E8-C16C-3BA316122623}"/>
              </a:ext>
            </a:extLst>
          </p:cNvPr>
          <p:cNvSpPr/>
          <p:nvPr/>
        </p:nvSpPr>
        <p:spPr>
          <a:xfrm>
            <a:off x="14346432" y="2290134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32965-58CC-3A68-F6D2-C5DA8D8A40B5}"/>
              </a:ext>
            </a:extLst>
          </p:cNvPr>
          <p:cNvSpPr/>
          <p:nvPr/>
        </p:nvSpPr>
        <p:spPr>
          <a:xfrm>
            <a:off x="215706" y="10777969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EBB5A-40D9-C668-E1E3-34C4A8F60308}"/>
              </a:ext>
            </a:extLst>
          </p:cNvPr>
          <p:cNvSpPr/>
          <p:nvPr/>
        </p:nvSpPr>
        <p:spPr>
          <a:xfrm>
            <a:off x="14325467" y="10671505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414E0A-1951-98B3-0AD0-D3EC1C0A366F}"/>
              </a:ext>
            </a:extLst>
          </p:cNvPr>
          <p:cNvSpPr/>
          <p:nvPr/>
        </p:nvSpPr>
        <p:spPr>
          <a:xfrm>
            <a:off x="7270586" y="10792383"/>
            <a:ext cx="6858000" cy="82677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BOX 1</a:t>
            </a:r>
          </a:p>
        </p:txBody>
      </p:sp>
      <p:pic>
        <p:nvPicPr>
          <p:cNvPr id="20" name="Picture 19" descr="A screen shot of a phone">
            <a:extLst>
              <a:ext uri="{FF2B5EF4-FFF2-40B4-BE49-F238E27FC236}">
                <a16:creationId xmlns:a16="http://schemas.microsoft.com/office/drawing/2014/main" id="{A589AAF8-D762-FCB1-930B-AB64A9F73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47" y="10898847"/>
            <a:ext cx="3874043" cy="81612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F92D57-20A1-297B-21B6-7453BB9F23C9}"/>
              </a:ext>
            </a:extLst>
          </p:cNvPr>
          <p:cNvSpPr/>
          <p:nvPr/>
        </p:nvSpPr>
        <p:spPr>
          <a:xfrm>
            <a:off x="215706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CE8567-E95D-B272-D53C-30A12B7B774E}"/>
              </a:ext>
            </a:extLst>
          </p:cNvPr>
          <p:cNvSpPr/>
          <p:nvPr/>
        </p:nvSpPr>
        <p:spPr>
          <a:xfrm>
            <a:off x="7284721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70BA48-2038-0BD4-0DD7-920CE431CA27}"/>
              </a:ext>
            </a:extLst>
          </p:cNvPr>
          <p:cNvSpPr/>
          <p:nvPr/>
        </p:nvSpPr>
        <p:spPr>
          <a:xfrm>
            <a:off x="14325467" y="19265803"/>
            <a:ext cx="6858000" cy="95026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E44D07-B3DC-2448-5B2E-977D1256E23B}"/>
              </a:ext>
            </a:extLst>
          </p:cNvPr>
          <p:cNvCxnSpPr>
            <a:cxnSpLocks/>
          </p:cNvCxnSpPr>
          <p:nvPr/>
        </p:nvCxnSpPr>
        <p:spPr>
          <a:xfrm flipH="1">
            <a:off x="6416040" y="14805355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4F6004-6FB6-0A8C-3084-957C8C39454F}"/>
              </a:ext>
            </a:extLst>
          </p:cNvPr>
          <p:cNvCxnSpPr>
            <a:cxnSpLocks/>
          </p:cNvCxnSpPr>
          <p:nvPr/>
        </p:nvCxnSpPr>
        <p:spPr>
          <a:xfrm flipH="1">
            <a:off x="6416040" y="18409920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79DCEB-7D8D-E0A1-6232-852F4499D0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555866" y="9912627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5301E-DABA-0EBB-8397-CCD6255884E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3380588" y="18445988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543C2E-F61F-92E5-F642-C5FD4B4A7545}"/>
              </a:ext>
            </a:extLst>
          </p:cNvPr>
          <p:cNvCxnSpPr>
            <a:cxnSpLocks/>
          </p:cNvCxnSpPr>
          <p:nvPr/>
        </p:nvCxnSpPr>
        <p:spPr>
          <a:xfrm flipV="1">
            <a:off x="10772134" y="9387840"/>
            <a:ext cx="0" cy="151100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42A690-4766-ADBF-8685-2B8702516C1F}"/>
              </a:ext>
            </a:extLst>
          </p:cNvPr>
          <p:cNvCxnSpPr>
            <a:cxnSpLocks/>
          </p:cNvCxnSpPr>
          <p:nvPr/>
        </p:nvCxnSpPr>
        <p:spPr>
          <a:xfrm>
            <a:off x="10658126" y="19060083"/>
            <a:ext cx="0" cy="109437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76B076-D3A5-1132-812A-9450107C8097}"/>
              </a:ext>
            </a:extLst>
          </p:cNvPr>
          <p:cNvSpPr txBox="1"/>
          <p:nvPr/>
        </p:nvSpPr>
        <p:spPr>
          <a:xfrm>
            <a:off x="1895089" y="2572670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Scene Descriptor</a:t>
            </a:r>
          </a:p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799B1A-E625-137E-7B28-17AA7430195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88498" y="9924356"/>
            <a:ext cx="1493520" cy="1385988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1431BC-110A-6559-4AB0-853F255F9201}"/>
              </a:ext>
            </a:extLst>
          </p:cNvPr>
          <p:cNvSpPr txBox="1"/>
          <p:nvPr/>
        </p:nvSpPr>
        <p:spPr>
          <a:xfrm>
            <a:off x="15690060" y="11003333"/>
            <a:ext cx="4170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Product Identifier</a:t>
            </a:r>
          </a:p>
          <a:p>
            <a:endParaRPr lang="en-US" dirty="0"/>
          </a:p>
        </p:txBody>
      </p:sp>
      <p:pic>
        <p:nvPicPr>
          <p:cNvPr id="50" name="Picture 4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0E9F060-CACE-E5EA-402F-D9524BA43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21" y="12949292"/>
            <a:ext cx="3828295" cy="382829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D7F5C9-C0F0-B3BD-BEBF-9FEED542C2FF}"/>
              </a:ext>
            </a:extLst>
          </p:cNvPr>
          <p:cNvCxnSpPr>
            <a:cxnSpLocks/>
          </p:cNvCxnSpPr>
          <p:nvPr/>
        </p:nvCxnSpPr>
        <p:spPr>
          <a:xfrm>
            <a:off x="13555865" y="14911819"/>
            <a:ext cx="149352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4CB1EC47-28AD-E359-8D39-A2EF9E6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028" y="4908514"/>
            <a:ext cx="4321688" cy="4321688"/>
          </a:xfrm>
          <a:prstGeom prst="rect">
            <a:avLst/>
          </a:prstGeom>
        </p:spPr>
      </p:pic>
      <p:pic>
        <p:nvPicPr>
          <p:cNvPr id="83" name="Picture 8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892EE52-5A6B-0DF5-5CBF-5F765E62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19" y="21407467"/>
            <a:ext cx="5467933" cy="5467933"/>
          </a:xfrm>
          <a:prstGeom prst="rect">
            <a:avLst/>
          </a:prstGeom>
        </p:spPr>
      </p:pic>
      <p:pic>
        <p:nvPicPr>
          <p:cNvPr id="91" name="Picture 9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2A5599-5F19-FDD7-EEB4-3453D772DB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3" y="12784067"/>
            <a:ext cx="5046598" cy="5046598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A36DF20-3202-9381-6734-1C115FFEA1CE}"/>
              </a:ext>
            </a:extLst>
          </p:cNvPr>
          <p:cNvSpPr txBox="1"/>
          <p:nvPr/>
        </p:nvSpPr>
        <p:spPr>
          <a:xfrm>
            <a:off x="1225924" y="20154453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Currency Recognizer</a:t>
            </a:r>
          </a:p>
          <a:p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1B081-44D0-3060-24D3-BA9CA3942BD5}"/>
              </a:ext>
            </a:extLst>
          </p:cNvPr>
          <p:cNvSpPr txBox="1"/>
          <p:nvPr/>
        </p:nvSpPr>
        <p:spPr>
          <a:xfrm>
            <a:off x="8473580" y="20216862"/>
            <a:ext cx="50822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Emotion Recognizer</a:t>
            </a:r>
          </a:p>
          <a:p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29AB33-BD34-9616-E1C8-3120F56FFDEA}"/>
              </a:ext>
            </a:extLst>
          </p:cNvPr>
          <p:cNvSpPr txBox="1"/>
          <p:nvPr/>
        </p:nvSpPr>
        <p:spPr>
          <a:xfrm>
            <a:off x="15743114" y="2614439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Clothes Descriptor</a:t>
            </a:r>
          </a:p>
          <a:p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E6BB6A-98DD-2965-6557-76AE90083F0D}"/>
              </a:ext>
            </a:extLst>
          </p:cNvPr>
          <p:cNvSpPr txBox="1"/>
          <p:nvPr/>
        </p:nvSpPr>
        <p:spPr>
          <a:xfrm>
            <a:off x="8394237" y="2733257"/>
            <a:ext cx="48156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Face Recognizer</a:t>
            </a:r>
          </a:p>
          <a:p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609E1CF-8503-C5EF-CE16-8F6FCD4291DB}"/>
              </a:ext>
            </a:extLst>
          </p:cNvPr>
          <p:cNvSpPr txBox="1"/>
          <p:nvPr/>
        </p:nvSpPr>
        <p:spPr>
          <a:xfrm>
            <a:off x="1905411" y="11385615"/>
            <a:ext cx="31553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uhaus 93" panose="04030905020B02020C02" pitchFamily="82" charset="0"/>
              </a:rPr>
              <a:t>Text Reader</a:t>
            </a:r>
          </a:p>
          <a:p>
            <a:endParaRPr lang="en-US" dirty="0"/>
          </a:p>
        </p:txBody>
      </p:sp>
      <p:pic>
        <p:nvPicPr>
          <p:cNvPr id="3" name="Picture 2" descr="A group of people crossing a street&#10;&#10;Description automatically generated with low confidence">
            <a:extLst>
              <a:ext uri="{FF2B5EF4-FFF2-40B4-BE49-F238E27FC236}">
                <a16:creationId xmlns:a16="http://schemas.microsoft.com/office/drawing/2014/main" id="{B2D8B63F-E2B5-06A9-5331-0D3EE7F2F0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3" y="4277292"/>
            <a:ext cx="6161565" cy="4715615"/>
          </a:xfrm>
          <a:prstGeom prst="rect">
            <a:avLst/>
          </a:prstGeom>
        </p:spPr>
      </p:pic>
      <p:pic>
        <p:nvPicPr>
          <p:cNvPr id="5" name="Picture 4" descr="A picture containing graphics, cartoon, clipart, screenshot&#10;&#10;Description automatically generated">
            <a:extLst>
              <a:ext uri="{FF2B5EF4-FFF2-40B4-BE49-F238E27FC236}">
                <a16:creationId xmlns:a16="http://schemas.microsoft.com/office/drawing/2014/main" id="{4A65001E-1F88-0806-B9C8-F5213A7228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43" y="3676079"/>
            <a:ext cx="6897857" cy="4598571"/>
          </a:xfrm>
          <a:prstGeom prst="rect">
            <a:avLst/>
          </a:prstGeom>
        </p:spPr>
      </p:pic>
      <p:pic>
        <p:nvPicPr>
          <p:cNvPr id="10" name="Picture 9" descr="A picture containing green, graphics, businesscard, screenshot&#10;&#10;Description automatically generated">
            <a:extLst>
              <a:ext uri="{FF2B5EF4-FFF2-40B4-BE49-F238E27FC236}">
                <a16:creationId xmlns:a16="http://schemas.microsoft.com/office/drawing/2014/main" id="{6CA3DEBB-8D88-8B53-535B-11AD837D20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14" y="22077994"/>
            <a:ext cx="5391150" cy="4191000"/>
          </a:xfrm>
          <a:prstGeom prst="rect">
            <a:avLst/>
          </a:prstGeom>
        </p:spPr>
      </p:pic>
      <p:pic>
        <p:nvPicPr>
          <p:cNvPr id="12" name="Picture 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3DBA654-8E93-ACFB-21B1-BB1318775A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067" y="22528206"/>
            <a:ext cx="3265649" cy="3265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FCCAD8-F7B2-DE86-0EA8-0EAAA0E075BB}"/>
              </a:ext>
            </a:extLst>
          </p:cNvPr>
          <p:cNvSpPr txBox="1"/>
          <p:nvPr/>
        </p:nvSpPr>
        <p:spPr>
          <a:xfrm>
            <a:off x="16349761" y="20154453"/>
            <a:ext cx="36023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Bauhaus 93" panose="04030905020B02020C02" pitchFamily="82" charset="0"/>
              </a:rPr>
              <a:t>Recommender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 POSTER - A1 Portrait Template" id="{E26718AE-7310-495E-B5A4-23F7A6BD6D78}" vid="{937CEEBB-0380-49CE-8F97-5A789B9B1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02-GP POSTER - A1 Portrait Template</Template>
  <TotalTime>582</TotalTime>
  <Words>52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Khalil</dc:creator>
  <cp:lastModifiedBy>Nader Khalil</cp:lastModifiedBy>
  <cp:revision>32</cp:revision>
  <dcterms:created xsi:type="dcterms:W3CDTF">2023-06-08T16:46:38Z</dcterms:created>
  <dcterms:modified xsi:type="dcterms:W3CDTF">2023-06-10T11:55:39Z</dcterms:modified>
</cp:coreProperties>
</file>