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78EF4E-01B3-43B7-9383-CFCFAF15962B}">
          <p14:sldIdLst>
            <p14:sldId id="260"/>
            <p14:sldId id="257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2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2CFB-2B67-AC25-C7F3-7CBDADDA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50119-6D1B-2D16-7138-6CF47685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C55A1-FBBA-C559-0A4D-59B883EF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EF71-9BF8-5DE0-8641-544259F5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5107-2A68-F6E5-8405-D3817606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24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1631-FF7E-0A15-C770-93FC6E68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F3A8D-2A0F-A07F-3581-BE14F92F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FAED-AFF1-B7BD-04D2-0F5434BD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AC94-4CF3-5F8F-671F-17DD4582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E391-283A-6580-17E2-D530F23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4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E4B55-F0D9-9FC9-FED1-07E6F9C8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CD518-5519-4CB8-6D37-ACF846789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F348-5F55-C037-D6FE-BB2D32C9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F2BF-68C1-9550-68D6-45452A44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BC57-3A03-2E36-E0DC-3839D74C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4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DE69-E6A8-CBFE-F0F9-EB7D6E42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E7F8-6BF8-440C-7D0F-DEDD4298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3AEC-2FAC-68CE-A5DF-1B6A07C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B18F-C12F-C132-BDF4-EB3F8E20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AC3E-9BC5-9F07-5BB3-7091A8DB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03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7E6B-C4F1-5EC3-9A34-D48EC1C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390C3-577D-FF78-F931-E431E3D7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2BCF3-1A64-8731-2488-434ECA89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0AEE-0B7F-485E-1AEB-51ADB310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04F0-67E8-9F1C-212C-2A0616D8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B0D6-2879-40C2-3906-FF22FF3F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AE39-4D59-E37E-7530-24F4357CC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D15D7-FDBE-1401-4929-DDA96358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4F648-A6E2-AAD5-ADC9-5C23D6FC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512B-EEB6-557B-5957-8249D1D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573E-2CF5-09F3-4C35-5D07E5AB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8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7F8B-E379-6562-8A36-E8574725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BCA8A-02A5-8101-C794-9E9139F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036F1-6658-4FAB-B65B-8FA1B2CC9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CC969-6F48-2BB7-A372-3CC8590E3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51A9E-0A8B-31C4-EC4E-1A1646152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8C526-A338-3698-F101-5CB84F56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9F7CE-3D0A-104D-D7AE-5917BEB0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D822A-90A9-1336-9031-CC8D877C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46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6C3C-B379-BBEF-E095-8512CBB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5370-2C04-7CE1-4B8B-3632B727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B7469-0F43-D624-4E3C-8CAE877A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B566B-5BE1-CA43-0541-F42F17DF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01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9F11E-1D30-0EFA-9582-EA18577C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A2272-8172-3897-4EE0-4A0A6CB1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FEEBB-B74F-47AE-9DFD-841CE356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8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A1FC-65D5-6784-C454-80B1911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9362-E71B-E653-5200-46040CB2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1B0D5-79CE-B405-2B53-6293E861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A2B7-0F4F-6178-2A20-7B72F273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8354-012A-9DE2-E6C1-663573CA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DBBE1-A617-AE88-35BC-AAAA7F3F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9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D311-8D52-520F-E819-539ADF26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E13C7-BDC0-47F0-C0E5-39CC51E08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54AFC-916D-9ADC-DB3A-2F704E80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B17E-21B5-C4B2-AFD5-EB5FC7E0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52C14-7A83-438F-9C40-F5DF8B2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8EC3-6935-1A5D-1FCE-919F618F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6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07CF8-05A5-3FFB-E729-29B42C60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2BBA1-7213-2282-D6C0-AD8AA7EC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7849-6BA1-B386-E525-4B173EA25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4589-55E1-4902-8751-05A93A161F6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AC3C-D90B-898C-B3BE-AA47BFC33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D391-3178-4542-09B0-E99124507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F9FA-8D5A-4A1B-BAEC-31C655392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0758-60A0-DF5D-C8B2-44F84A2D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Currency recognizer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9007-FE78-76F1-5B85-A0FE4F21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Currency recognition model using KNN, histogram, texture, and ORB features</a:t>
            </a:r>
          </a:p>
          <a:p>
            <a:r>
              <a:rPr lang="en-GB" sz="1600" dirty="0"/>
              <a:t>Improves quality of life for visually impaired individuals</a:t>
            </a:r>
          </a:p>
          <a:p>
            <a:r>
              <a:rPr lang="en-GB" sz="1600" dirty="0"/>
              <a:t>Key benefits:</a:t>
            </a:r>
          </a:p>
          <a:p>
            <a:pPr lvl="1"/>
            <a:r>
              <a:rPr lang="en-GB" sz="1600" u="sng" dirty="0"/>
              <a:t>Enhanced autonomy</a:t>
            </a:r>
            <a:r>
              <a:rPr lang="en-GB" sz="1600" dirty="0"/>
              <a:t>: Enables independent financial management</a:t>
            </a:r>
            <a:r>
              <a:rPr lang="en-GB" sz="1200" dirty="0"/>
              <a:t>	</a:t>
            </a:r>
          </a:p>
          <a:p>
            <a:pPr lvl="1"/>
            <a:r>
              <a:rPr lang="en-GB" sz="1600" u="sng" dirty="0"/>
              <a:t>Increased confidence</a:t>
            </a:r>
            <a:r>
              <a:rPr lang="en-GB" sz="1600" dirty="0"/>
              <a:t>: Boosts self-assurance in daily tasks and social interactions</a:t>
            </a:r>
          </a:p>
          <a:p>
            <a:pPr lvl="1"/>
            <a:r>
              <a:rPr lang="en-GB" sz="1600" u="sng" dirty="0"/>
              <a:t>Reduced risk of fraud</a:t>
            </a:r>
            <a:r>
              <a:rPr lang="en-GB" sz="1600" dirty="0"/>
              <a:t>: Accurate identification of currency denominations</a:t>
            </a:r>
          </a:p>
          <a:p>
            <a:r>
              <a:rPr lang="en-GB" sz="1600" dirty="0"/>
              <a:t> Overall impact: Contributes to better quality of life and inclusive society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597B1-A987-6293-62EC-26611DFA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08" y="4020266"/>
            <a:ext cx="5601809" cy="215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2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88" y="2001927"/>
            <a:ext cx="7586707" cy="331454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Feature Extraction</a:t>
            </a:r>
          </a:p>
          <a:p>
            <a:pPr lvl="1"/>
            <a:r>
              <a:rPr lang="en-GB" dirty="0"/>
              <a:t>Texture Features</a:t>
            </a:r>
          </a:p>
          <a:p>
            <a:pPr lvl="2"/>
            <a:r>
              <a:rPr lang="en-GB" sz="1800" dirty="0"/>
              <a:t>Capture structural and textural details of banknotes</a:t>
            </a:r>
          </a:p>
          <a:p>
            <a:pPr lvl="2"/>
            <a:r>
              <a:rPr lang="en-GB" sz="1800" dirty="0"/>
              <a:t>Methods: Gray-Level Co-occurrence Matrix (GLCM) or Local Binary Patterns (LBP)</a:t>
            </a:r>
          </a:p>
          <a:p>
            <a:pPr lvl="2"/>
            <a:r>
              <a:rPr lang="en-GB" sz="1800" dirty="0" err="1"/>
              <a:t>Analyze</a:t>
            </a:r>
            <a:r>
              <a:rPr lang="en-GB" sz="1800" dirty="0"/>
              <a:t> relationships between </a:t>
            </a:r>
            <a:r>
              <a:rPr lang="en-GB" sz="1800" dirty="0" err="1"/>
              <a:t>neighboring</a:t>
            </a:r>
            <a:r>
              <a:rPr lang="en-GB" sz="1800" dirty="0"/>
              <a:t> pixels</a:t>
            </a:r>
          </a:p>
          <a:p>
            <a:pPr lvl="2"/>
            <a:r>
              <a:rPr lang="en-GB" sz="1800" dirty="0"/>
              <a:t>Encode presence of patterns, such as edges, corners, and textures</a:t>
            </a:r>
          </a:p>
          <a:p>
            <a:endParaRPr lang="en-GB" sz="2000" dirty="0">
              <a:solidFill>
                <a:srgbClr val="0070C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83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05"/>
            <a:ext cx="7586707" cy="331454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Feature Extraction</a:t>
            </a:r>
          </a:p>
          <a:p>
            <a:endParaRPr lang="en-GB" sz="2000" dirty="0">
              <a:solidFill>
                <a:srgbClr val="0070C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7EFCF-CD78-8E41-69CE-0875E702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72" y="1979445"/>
            <a:ext cx="4284213" cy="4274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47EC92-3EF4-4E20-E80A-3804713469D5}"/>
              </a:ext>
            </a:extLst>
          </p:cNvPr>
          <p:cNvSpPr txBox="1"/>
          <p:nvPr/>
        </p:nvSpPr>
        <p:spPr>
          <a:xfrm>
            <a:off x="1440402" y="6393844"/>
            <a:ext cx="6087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GLCM of each currency which shows difference in texture for each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cuurency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61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88" y="2001926"/>
            <a:ext cx="8326121" cy="440775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</a:t>
            </a:r>
            <a:r>
              <a:rPr lang="en-US" sz="2000" dirty="0">
                <a:solidFill>
                  <a:srgbClr val="0070C0"/>
                </a:solidFill>
              </a:rPr>
              <a:t>Dimensionality Reduction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/>
              <a:t>Dimensionality reduction using Principal Component Analysis (PCA)</a:t>
            </a:r>
          </a:p>
          <a:p>
            <a:pPr lvl="1"/>
            <a:r>
              <a:rPr lang="en-GB" sz="2000" dirty="0"/>
              <a:t>Address issues of redundant information and computational complexity</a:t>
            </a:r>
          </a:p>
          <a:p>
            <a:pPr lvl="1"/>
            <a:r>
              <a:rPr lang="en-GB" sz="2000" dirty="0"/>
              <a:t>Key steps:</a:t>
            </a:r>
          </a:p>
          <a:p>
            <a:pPr lvl="2"/>
            <a:r>
              <a:rPr lang="en-GB" sz="1600" dirty="0"/>
              <a:t>  1. Standardize feature data</a:t>
            </a:r>
          </a:p>
          <a:p>
            <a:pPr lvl="2"/>
            <a:r>
              <a:rPr lang="en-GB" sz="1600" dirty="0"/>
              <a:t>  2. Determine optimal number of principal components</a:t>
            </a:r>
          </a:p>
          <a:p>
            <a:pPr lvl="2"/>
            <a:r>
              <a:rPr lang="en-GB" sz="1600" dirty="0"/>
              <a:t>  3. Apply PCA with optimal number of components</a:t>
            </a:r>
          </a:p>
          <a:p>
            <a:pPr lvl="2"/>
            <a:r>
              <a:rPr lang="en-GB" sz="1600" dirty="0"/>
              <a:t>  4. Update feature vector</a:t>
            </a:r>
          </a:p>
          <a:p>
            <a:pPr lvl="1"/>
            <a:r>
              <a:rPr lang="en-GB" sz="2000" dirty="0"/>
              <a:t>Lower-dimensional representation used as input for </a:t>
            </a:r>
            <a:r>
              <a:rPr lang="en-GB" sz="2000" dirty="0" err="1"/>
              <a:t>kNN</a:t>
            </a:r>
            <a:r>
              <a:rPr lang="en-GB" sz="2000" dirty="0"/>
              <a:t> algorithm during classification stage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rgbClr val="106C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21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88" y="2001926"/>
            <a:ext cx="8326121" cy="440775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</a:t>
            </a:r>
            <a:r>
              <a:rPr lang="en-US" sz="2000" dirty="0">
                <a:solidFill>
                  <a:srgbClr val="0070C0"/>
                </a:solidFill>
              </a:rPr>
              <a:t>Dimensionality Reduction</a:t>
            </a:r>
          </a:p>
          <a:p>
            <a:r>
              <a:rPr lang="en-US" sz="2200" dirty="0"/>
              <a:t>Final stage: Classification using k-Nearest Neighbors (</a:t>
            </a:r>
            <a:r>
              <a:rPr lang="en-US" sz="2200" dirty="0" err="1"/>
              <a:t>kNN</a:t>
            </a:r>
            <a:r>
              <a:rPr lang="en-US" sz="2200" dirty="0"/>
              <a:t>) algorithm</a:t>
            </a:r>
          </a:p>
          <a:p>
            <a:r>
              <a:rPr lang="en-US" sz="2200" dirty="0"/>
              <a:t>Key steps:</a:t>
            </a:r>
          </a:p>
          <a:p>
            <a:pPr lvl="1"/>
            <a:r>
              <a:rPr lang="en-US" sz="1800" dirty="0"/>
              <a:t>Training </a:t>
            </a:r>
            <a:r>
              <a:rPr lang="en-US" sz="1800" dirty="0" err="1"/>
              <a:t>kNN</a:t>
            </a:r>
            <a:r>
              <a:rPr lang="en-US" sz="1800" dirty="0"/>
              <a:t> classifier</a:t>
            </a:r>
          </a:p>
          <a:p>
            <a:pPr lvl="1"/>
            <a:r>
              <a:rPr lang="en-US" sz="1800" dirty="0"/>
              <a:t>Choosing value of 'k’</a:t>
            </a:r>
          </a:p>
          <a:p>
            <a:pPr lvl="1"/>
            <a:r>
              <a:rPr lang="en-US" sz="1800" dirty="0"/>
              <a:t>Distance metric</a:t>
            </a:r>
          </a:p>
          <a:p>
            <a:r>
              <a:rPr lang="en-US" sz="2200" dirty="0"/>
              <a:t>Classification: Calculate distance between input image's feature vector and training dataset, assign majority class among 'k' nearest neighbors</a:t>
            </a:r>
          </a:p>
          <a:p>
            <a:r>
              <a:rPr lang="en-US" sz="2200" dirty="0"/>
              <a:t>Outcome: Accurate recognition of different currency denominations for visually impaired users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rgbClr val="106C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26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E243-E9F9-2F06-EEC7-0484A84D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and Verification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2238-3695-4260-4864-12A06D4E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Evaluate k-NN classifier performance for various 'k' values and distance metrics</a:t>
            </a:r>
          </a:p>
          <a:p>
            <a:r>
              <a:rPr lang="en-GB" sz="2000" dirty="0"/>
              <a:t>Test results:</a:t>
            </a:r>
          </a:p>
          <a:p>
            <a:pPr lvl="1"/>
            <a:r>
              <a:rPr lang="en-GB" sz="1800" dirty="0"/>
              <a:t>k = 3:</a:t>
            </a:r>
          </a:p>
          <a:p>
            <a:pPr lvl="2"/>
            <a:r>
              <a:rPr lang="en-GB" sz="1400" dirty="0"/>
              <a:t>91% accuracy with Euclidean distance</a:t>
            </a:r>
          </a:p>
          <a:p>
            <a:pPr lvl="2"/>
            <a:r>
              <a:rPr lang="en-GB" sz="1400" dirty="0"/>
              <a:t>89% accuracy with Hamming distance</a:t>
            </a:r>
          </a:p>
          <a:p>
            <a:pPr lvl="1"/>
            <a:r>
              <a:rPr lang="en-GB" sz="1800" dirty="0"/>
              <a:t>k = 5:</a:t>
            </a:r>
          </a:p>
          <a:p>
            <a:pPr lvl="2"/>
            <a:r>
              <a:rPr lang="en-GB" sz="1400" dirty="0"/>
              <a:t>92% accuracy with Euclidean distance</a:t>
            </a:r>
          </a:p>
          <a:p>
            <a:pPr lvl="2"/>
            <a:r>
              <a:rPr lang="en-GB" sz="1400" dirty="0"/>
              <a:t>89% accuracy with Hamming distance</a:t>
            </a:r>
          </a:p>
          <a:p>
            <a:pPr lvl="1"/>
            <a:r>
              <a:rPr lang="en-GB" sz="1800" dirty="0"/>
              <a:t>k = 7:</a:t>
            </a:r>
          </a:p>
          <a:p>
            <a:pPr lvl="2"/>
            <a:r>
              <a:rPr lang="en-GB" sz="1400" dirty="0"/>
              <a:t>93.5% accuracy with Euclidean distance</a:t>
            </a:r>
          </a:p>
          <a:p>
            <a:pPr lvl="2"/>
            <a:r>
              <a:rPr lang="en-GB" sz="1400" dirty="0"/>
              <a:t>90% accuracy with Hamming distance</a:t>
            </a:r>
          </a:p>
          <a:p>
            <a:r>
              <a:rPr lang="en-GB" sz="2000" dirty="0"/>
              <a:t>Best performing combination:</a:t>
            </a:r>
          </a:p>
          <a:p>
            <a:r>
              <a:rPr lang="en-GB" sz="2000" dirty="0"/>
              <a:t>k = 7 with Euclidean distance metric (93.5% accuracy)</a:t>
            </a:r>
          </a:p>
        </p:txBody>
      </p:sp>
    </p:spTree>
    <p:extLst>
      <p:ext uri="{BB962C8B-B14F-4D97-AF65-F5344CB8AC3E}">
        <p14:creationId xmlns:p14="http://schemas.microsoft.com/office/powerpoint/2010/main" val="426165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E243-E9F9-2F06-EEC7-0484A84D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2238-3695-4260-4864-12A06D4E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Key constraints affecting currency recognition model:</a:t>
            </a:r>
          </a:p>
          <a:p>
            <a:pPr lvl="1"/>
            <a:r>
              <a:rPr lang="en-GB" sz="2000" dirty="0"/>
              <a:t>Feature integration</a:t>
            </a:r>
          </a:p>
          <a:p>
            <a:pPr lvl="1"/>
            <a:r>
              <a:rPr lang="en-GB" sz="2000" dirty="0"/>
              <a:t>Feature dimensionality</a:t>
            </a:r>
          </a:p>
          <a:p>
            <a:pPr lvl="1"/>
            <a:r>
              <a:rPr lang="en-GB" sz="2000" dirty="0"/>
              <a:t>Feature scaling</a:t>
            </a:r>
          </a:p>
          <a:p>
            <a:pPr lvl="1"/>
            <a:r>
              <a:rPr lang="en-GB" sz="2000" dirty="0"/>
              <a:t>Computational complexity</a:t>
            </a:r>
          </a:p>
          <a:p>
            <a:pPr lvl="1"/>
            <a:r>
              <a:rPr lang="en-GB" sz="2000" dirty="0"/>
              <a:t>Memory requirements</a:t>
            </a:r>
          </a:p>
          <a:p>
            <a:pPr lvl="1"/>
            <a:r>
              <a:rPr lang="en-GB" sz="20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5743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1967668"/>
            <a:ext cx="9237957" cy="3563120"/>
          </a:xfrm>
        </p:spPr>
        <p:txBody>
          <a:bodyPr>
            <a:normAutofit/>
          </a:bodyPr>
          <a:lstStyle/>
          <a:p>
            <a:r>
              <a:rPr lang="en-GB" sz="1800" dirty="0"/>
              <a:t>- Step-by-step process:</a:t>
            </a:r>
          </a:p>
          <a:p>
            <a:pPr lvl="1"/>
            <a:r>
              <a:rPr lang="en-GB" sz="1800" u="sng" dirty="0"/>
              <a:t>- Image Acquisition</a:t>
            </a:r>
            <a:r>
              <a:rPr lang="en-GB" sz="1800" dirty="0"/>
              <a:t>: Capture and collect currency images</a:t>
            </a:r>
          </a:p>
          <a:p>
            <a:pPr lvl="1"/>
            <a:r>
              <a:rPr lang="en-GB" sz="1800" u="sng" dirty="0"/>
              <a:t>- Preprocessing</a:t>
            </a:r>
            <a:r>
              <a:rPr lang="en-GB" sz="1800" dirty="0"/>
              <a:t>: Enhance input images (resizing, denoising, normalization)</a:t>
            </a:r>
          </a:p>
          <a:p>
            <a:pPr lvl="1"/>
            <a:r>
              <a:rPr lang="en-GB" sz="1800" u="sng" dirty="0"/>
              <a:t>- Feature Extraction</a:t>
            </a:r>
            <a:r>
              <a:rPr lang="en-GB" sz="1800" dirty="0"/>
              <a:t>: Extract histogram, texture, and ORB features</a:t>
            </a:r>
          </a:p>
          <a:p>
            <a:pPr lvl="1"/>
            <a:r>
              <a:rPr lang="en-GB" sz="1800" u="sng" dirty="0"/>
              <a:t>- Dimensionality Reduction</a:t>
            </a:r>
            <a:r>
              <a:rPr lang="en-GB" sz="1800" dirty="0"/>
              <a:t>: Transform original feature space into lower-dimensional space using PCA</a:t>
            </a:r>
          </a:p>
          <a:p>
            <a:pPr lvl="1"/>
            <a:r>
              <a:rPr lang="en-GB" sz="1800" u="sng" dirty="0"/>
              <a:t>- KNN Classification</a:t>
            </a:r>
            <a:r>
              <a:rPr lang="en-GB" sz="1800" dirty="0"/>
              <a:t>: Apply k-Nearest </a:t>
            </a:r>
            <a:r>
              <a:rPr lang="en-GB" sz="1800" dirty="0" err="1"/>
              <a:t>Neighbors</a:t>
            </a:r>
            <a:r>
              <a:rPr lang="en-GB" sz="1800" dirty="0"/>
              <a:t> algorithm for recognition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7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967669"/>
            <a:ext cx="7471299" cy="331454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Image Acquisition and Data Preprocessing</a:t>
            </a:r>
          </a:p>
          <a:p>
            <a:pPr lvl="1"/>
            <a:endParaRPr lang="en-GB" sz="1600" dirty="0"/>
          </a:p>
          <a:p>
            <a:pPr lvl="1"/>
            <a:r>
              <a:rPr lang="en-GB" sz="2000" dirty="0"/>
              <a:t>Currency images are captured using our application and transmitted for preprocessing and detection in this model</a:t>
            </a:r>
          </a:p>
          <a:p>
            <a:pPr lvl="1"/>
            <a:r>
              <a:rPr lang="en-GB" sz="2000" dirty="0"/>
              <a:t>Preparing the input dataset and ensuring images are suitable for feature extraction</a:t>
            </a:r>
          </a:p>
          <a:p>
            <a:pPr lvl="1"/>
            <a:r>
              <a:rPr lang="en-GB" sz="2000" dirty="0"/>
              <a:t>Objective: Augment dataset and enhance model robustness for better recognition performance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rgbClr val="106C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rgbClr val="106C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8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967669"/>
            <a:ext cx="7586707" cy="331454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Image Acquisition and Data Preprocessing</a:t>
            </a:r>
          </a:p>
          <a:p>
            <a:pPr lvl="1"/>
            <a:endParaRPr lang="en-GB" sz="1600" dirty="0"/>
          </a:p>
          <a:p>
            <a:pPr lvl="1"/>
            <a:r>
              <a:rPr lang="en-GB" sz="2000" dirty="0"/>
              <a:t> Rotation and Scaling</a:t>
            </a:r>
          </a:p>
          <a:p>
            <a:pPr lvl="2"/>
            <a:r>
              <a:rPr lang="en-GB" sz="1600" dirty="0"/>
              <a:t>Functions used: rotate(</a:t>
            </a:r>
            <a:r>
              <a:rPr lang="en-GB" sz="1600" dirty="0" err="1"/>
              <a:t>img</a:t>
            </a:r>
            <a:r>
              <a:rPr lang="en-GB" sz="1600" dirty="0"/>
              <a:t>, angle) and scale(</a:t>
            </a:r>
            <a:r>
              <a:rPr lang="en-GB" sz="1600" dirty="0" err="1"/>
              <a:t>img</a:t>
            </a:r>
            <a:r>
              <a:rPr lang="en-GB" sz="1600" dirty="0"/>
              <a:t>, scale)</a:t>
            </a:r>
          </a:p>
          <a:p>
            <a:pPr lvl="2"/>
            <a:r>
              <a:rPr lang="en-GB" sz="1600" dirty="0"/>
              <a:t>Purpose: Introduce variability in image orientation and size</a:t>
            </a:r>
          </a:p>
          <a:p>
            <a:pPr lvl="2"/>
            <a:r>
              <a:rPr lang="en-GB" sz="1600" dirty="0"/>
              <a:t>Rotation: Apply different angles to input images to account for real-world variations</a:t>
            </a:r>
          </a:p>
          <a:p>
            <a:pPr lvl="2"/>
            <a:r>
              <a:rPr lang="en-GB" sz="1600" dirty="0"/>
              <a:t>Scaling: Adjust image dimensions to normalize image sizes and improve computational efficiency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0BB5762-2EE4-1313-5DDA-39DA581E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98" y="4900561"/>
            <a:ext cx="3315440" cy="17418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D60B12-4550-0CAE-F2CE-54FF5688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53" y="4900560"/>
            <a:ext cx="3315440" cy="17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967669"/>
            <a:ext cx="7586707" cy="253751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Image Acquisition and Data Preprocessing</a:t>
            </a:r>
          </a:p>
          <a:p>
            <a:pPr lvl="1"/>
            <a:r>
              <a:rPr lang="en-GB" sz="2000" dirty="0"/>
              <a:t>Noise</a:t>
            </a:r>
            <a:r>
              <a:rPr lang="en-GB" sz="1600" dirty="0"/>
              <a:t> </a:t>
            </a:r>
            <a:r>
              <a:rPr lang="en-GB" sz="2000" dirty="0"/>
              <a:t>Removal</a:t>
            </a:r>
            <a:endParaRPr lang="en-GB" sz="1600" dirty="0"/>
          </a:p>
          <a:p>
            <a:pPr lvl="2"/>
            <a:r>
              <a:rPr lang="en-GB" sz="1600" dirty="0"/>
              <a:t>Function used: </a:t>
            </a:r>
            <a:r>
              <a:rPr lang="en-GB" sz="1600" dirty="0" err="1"/>
              <a:t>remove_noise</a:t>
            </a:r>
            <a:r>
              <a:rPr lang="en-GB" sz="1600" dirty="0"/>
              <a:t>(</a:t>
            </a:r>
            <a:r>
              <a:rPr lang="en-GB" sz="1600" dirty="0" err="1"/>
              <a:t>img</a:t>
            </a:r>
            <a:r>
              <a:rPr lang="en-GB" sz="1600" dirty="0"/>
              <a:t>, method)</a:t>
            </a:r>
          </a:p>
          <a:p>
            <a:pPr lvl="2"/>
            <a:r>
              <a:rPr lang="en-GB" sz="1600" dirty="0"/>
              <a:t>Purpose: Eliminate noise from input images to improve feature extraction accuracy</a:t>
            </a:r>
          </a:p>
          <a:p>
            <a:pPr lvl="2"/>
            <a:r>
              <a:rPr lang="en-GB" sz="1600" dirty="0"/>
              <a:t>Noise removal techniques: Gaussian, Median, Non-local Means, and others</a:t>
            </a:r>
          </a:p>
          <a:p>
            <a:pPr lvl="2"/>
            <a:r>
              <a:rPr lang="en-GB" sz="1600" dirty="0"/>
              <a:t>Enhance image quality by reducing distortions and artifacts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B041E-6C0E-9BC7-3D07-DC514399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81" y="4505180"/>
            <a:ext cx="3999020" cy="2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967669"/>
            <a:ext cx="7586707" cy="331454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Image Acquisition and Data Preprocessing</a:t>
            </a:r>
          </a:p>
          <a:p>
            <a:pPr lvl="1"/>
            <a:r>
              <a:rPr lang="en-GB" sz="2000" dirty="0"/>
              <a:t>Blurring</a:t>
            </a:r>
          </a:p>
          <a:p>
            <a:pPr lvl="2"/>
            <a:r>
              <a:rPr lang="en-GB" sz="1600" dirty="0"/>
              <a:t>Function used: blur(</a:t>
            </a:r>
            <a:r>
              <a:rPr lang="en-GB" sz="1600" dirty="0" err="1"/>
              <a:t>img</a:t>
            </a:r>
            <a:r>
              <a:rPr lang="en-GB" sz="1600" dirty="0"/>
              <a:t>, </a:t>
            </a:r>
            <a:r>
              <a:rPr lang="en-GB" sz="1600" dirty="0" err="1"/>
              <a:t>blur_type</a:t>
            </a:r>
            <a:r>
              <a:rPr lang="en-GB" sz="1600" dirty="0"/>
              <a:t>)</a:t>
            </a:r>
          </a:p>
          <a:p>
            <a:pPr lvl="2"/>
            <a:r>
              <a:rPr lang="en-GB" sz="1600" dirty="0"/>
              <a:t>Purpose: Simulate the effect of out-of-focus images and account for different imaging conditions</a:t>
            </a:r>
          </a:p>
          <a:p>
            <a:pPr lvl="2"/>
            <a:r>
              <a:rPr lang="en-GB" sz="1600" dirty="0"/>
              <a:t>Blurring techniques: Average, Gaussian, Median, and Bilateral</a:t>
            </a:r>
          </a:p>
          <a:p>
            <a:pPr lvl="2"/>
            <a:r>
              <a:rPr lang="en-GB" sz="1600" dirty="0"/>
              <a:t>Helps improve classifier performance by handling varying degrees of image sharpness</a:t>
            </a:r>
            <a:endParaRPr lang="en-GB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B041E-6C0E-9BC7-3D07-DC514399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980" y="4607423"/>
            <a:ext cx="3999020" cy="2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967669"/>
            <a:ext cx="7586707" cy="331454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Image Acquisition and Data Preprocessing</a:t>
            </a:r>
          </a:p>
          <a:p>
            <a:pPr lvl="1"/>
            <a:r>
              <a:rPr lang="en-GB" sz="2000" dirty="0"/>
              <a:t>Lighting Adjustment</a:t>
            </a:r>
          </a:p>
          <a:p>
            <a:pPr lvl="2"/>
            <a:r>
              <a:rPr lang="en-GB" sz="1600" dirty="0"/>
              <a:t>Function used: lighting(</a:t>
            </a:r>
            <a:r>
              <a:rPr lang="en-GB" sz="1600" dirty="0" err="1"/>
              <a:t>img</a:t>
            </a:r>
            <a:r>
              <a:rPr lang="en-GB" sz="1600" dirty="0"/>
              <a:t>, </a:t>
            </a:r>
            <a:r>
              <a:rPr lang="en-GB" sz="1600" dirty="0" err="1"/>
              <a:t>lighting_type</a:t>
            </a:r>
            <a:r>
              <a:rPr lang="en-GB" sz="1600" dirty="0"/>
              <a:t>)</a:t>
            </a:r>
          </a:p>
          <a:p>
            <a:pPr lvl="2"/>
            <a:r>
              <a:rPr lang="en-GB" sz="1600" dirty="0"/>
              <a:t>Purpose: Adapt to different lighting conditions and address illumination variations in input images</a:t>
            </a:r>
          </a:p>
          <a:p>
            <a:pPr lvl="2"/>
            <a:r>
              <a:rPr lang="en-GB" sz="1600" dirty="0"/>
              <a:t>Lighting adjustments: Brightness, Contrast, Gamma Correction, Histogram Equalization</a:t>
            </a:r>
          </a:p>
          <a:p>
            <a:pPr lvl="2"/>
            <a:r>
              <a:rPr lang="en-GB" sz="1600" dirty="0"/>
              <a:t>Increases model robustness by handling diverse lighting scenarios encountered in real-world applications</a:t>
            </a:r>
            <a:endParaRPr lang="en-GB" sz="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AD0703A-6F9F-7DD4-C407-7E65A22D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31" y="4528862"/>
            <a:ext cx="3738397" cy="19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967669"/>
            <a:ext cx="7586707" cy="331454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Feature Extraction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1600" dirty="0"/>
              <a:t>Third stage of the currency recognition model for visually impaired people</a:t>
            </a:r>
          </a:p>
          <a:p>
            <a:pPr lvl="1"/>
            <a:r>
              <a:rPr lang="en-GB" sz="1600" dirty="0"/>
              <a:t>Importance of generating a comprehensive feature vector to represent currency images</a:t>
            </a:r>
          </a:p>
          <a:p>
            <a:pPr lvl="1"/>
            <a:r>
              <a:rPr lang="en-GB" sz="1600" dirty="0"/>
              <a:t>Combine histogram, texture, and ORB features to create a comprehensive feature vector</a:t>
            </a:r>
          </a:p>
          <a:p>
            <a:pPr lvl="1"/>
            <a:r>
              <a:rPr lang="en-GB" sz="1600" dirty="0"/>
              <a:t>Utilize feature vector as input for the k-Nearest </a:t>
            </a:r>
            <a:r>
              <a:rPr lang="en-GB" sz="1600" dirty="0" err="1"/>
              <a:t>Neighbors</a:t>
            </a:r>
            <a:r>
              <a:rPr lang="en-GB" sz="1600" dirty="0"/>
              <a:t> (</a:t>
            </a:r>
            <a:r>
              <a:rPr lang="en-GB" sz="1600" dirty="0" err="1"/>
              <a:t>kNN</a:t>
            </a:r>
            <a:r>
              <a:rPr lang="en-GB" sz="1600" dirty="0"/>
              <a:t>) algorithm during classification</a:t>
            </a:r>
          </a:p>
          <a:p>
            <a:pPr lvl="1"/>
            <a:r>
              <a:rPr lang="en-GB" sz="1600" dirty="0"/>
              <a:t>Objective: Accurately classify different currency denominations using extracted features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rgbClr val="106C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9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061-7201-86FF-9E64-0A1C9B9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Decomposition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539-DAF2-A47A-7566-12B9C68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967669"/>
            <a:ext cx="7586707" cy="3314546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Currency Recognition – Feature Extraction</a:t>
            </a:r>
          </a:p>
          <a:p>
            <a:pPr lvl="1"/>
            <a:r>
              <a:rPr lang="en-GB" dirty="0"/>
              <a:t>Histogram Features</a:t>
            </a:r>
          </a:p>
          <a:p>
            <a:pPr lvl="2"/>
            <a:r>
              <a:rPr lang="en-GB" sz="1800" dirty="0"/>
              <a:t>Extract </a:t>
            </a:r>
            <a:r>
              <a:rPr lang="en-GB" sz="1800" dirty="0" err="1"/>
              <a:t>color</a:t>
            </a:r>
            <a:r>
              <a:rPr lang="en-GB" sz="1800" dirty="0"/>
              <a:t> information using histograms</a:t>
            </a:r>
          </a:p>
          <a:p>
            <a:pPr lvl="2"/>
            <a:r>
              <a:rPr lang="en-GB" sz="1800" dirty="0"/>
              <a:t>Graphical representation of </a:t>
            </a:r>
            <a:r>
              <a:rPr lang="en-GB" sz="1800" dirty="0" err="1"/>
              <a:t>color</a:t>
            </a:r>
            <a:r>
              <a:rPr lang="en-GB" sz="1800" dirty="0"/>
              <a:t> value distribution in an image</a:t>
            </a:r>
          </a:p>
          <a:p>
            <a:pPr lvl="2"/>
            <a:r>
              <a:rPr lang="en-GB" sz="1800" dirty="0"/>
              <a:t>Computed for each </a:t>
            </a:r>
            <a:r>
              <a:rPr lang="en-GB" sz="1800" dirty="0" err="1"/>
              <a:t>color</a:t>
            </a:r>
            <a:r>
              <a:rPr lang="en-GB" sz="1800" dirty="0"/>
              <a:t> channel (e.g., Red, Green, and Blue)</a:t>
            </a:r>
          </a:p>
          <a:p>
            <a:pPr lvl="2"/>
            <a:r>
              <a:rPr lang="en-GB" sz="1800" dirty="0"/>
              <a:t>Concatenate histograms to form a single feature vector</a:t>
            </a:r>
          </a:p>
          <a:p>
            <a:pPr marL="914400" lvl="2" indent="0">
              <a:buNone/>
            </a:pPr>
            <a:endParaRPr lang="en-GB" sz="1800" dirty="0"/>
          </a:p>
          <a:p>
            <a:pPr lvl="1"/>
            <a:r>
              <a:rPr lang="en-GB" sz="2300" dirty="0"/>
              <a:t>ORB Features</a:t>
            </a:r>
          </a:p>
          <a:p>
            <a:pPr lvl="2"/>
            <a:endParaRPr lang="en-GB" sz="1800" dirty="0"/>
          </a:p>
          <a:p>
            <a:pPr lvl="2"/>
            <a:r>
              <a:rPr lang="en-GB" sz="1800" dirty="0"/>
              <a:t>Oriented FAST and Rotated BRIEF (ORB) algorithm for </a:t>
            </a:r>
            <a:r>
              <a:rPr lang="en-GB" sz="1800" dirty="0" err="1"/>
              <a:t>keypoint</a:t>
            </a:r>
            <a:r>
              <a:rPr lang="en-GB" sz="1800" dirty="0"/>
              <a:t> and descriptor extraction</a:t>
            </a:r>
          </a:p>
          <a:p>
            <a:pPr lvl="2"/>
            <a:r>
              <a:rPr lang="en-GB" sz="1800" dirty="0"/>
              <a:t>Invariant to rotation, scale, and illumination changes</a:t>
            </a:r>
          </a:p>
          <a:p>
            <a:pPr lvl="2"/>
            <a:r>
              <a:rPr lang="en-GB" sz="1800" dirty="0"/>
              <a:t>Identify distinctive points (</a:t>
            </a:r>
            <a:r>
              <a:rPr lang="en-GB" sz="1800" dirty="0" err="1"/>
              <a:t>keypoints</a:t>
            </a:r>
            <a:r>
              <a:rPr lang="en-GB" sz="1800" dirty="0"/>
              <a:t>) in images and compute binary descriptors</a:t>
            </a:r>
          </a:p>
          <a:p>
            <a:pPr lvl="2"/>
            <a:r>
              <a:rPr lang="en-GB" sz="1800" dirty="0"/>
              <a:t>Capture local patterns around </a:t>
            </a:r>
            <a:r>
              <a:rPr lang="en-GB" sz="1800" dirty="0" err="1"/>
              <a:t>keypoints</a:t>
            </a:r>
            <a:r>
              <a:rPr lang="en-GB" sz="1800" dirty="0"/>
              <a:t> for classification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A04DB-E45F-5D85-E5FC-C4DF9223D101}"/>
              </a:ext>
            </a:extLst>
          </p:cNvPr>
          <p:cNvGrpSpPr/>
          <p:nvPr/>
        </p:nvGrpSpPr>
        <p:grpSpPr>
          <a:xfrm>
            <a:off x="9498872" y="891673"/>
            <a:ext cx="2041251" cy="5095610"/>
            <a:chOff x="9498872" y="891673"/>
            <a:chExt cx="2041251" cy="50956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0489B-6FBA-104E-0C5A-70EBDFADA224}"/>
                </a:ext>
              </a:extLst>
            </p:cNvPr>
            <p:cNvSpPr/>
            <p:nvPr/>
          </p:nvSpPr>
          <p:spPr>
            <a:xfrm>
              <a:off x="9498873" y="891673"/>
              <a:ext cx="1997476" cy="435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60F034-5475-ED58-3206-466D1429E745}"/>
                </a:ext>
              </a:extLst>
            </p:cNvPr>
            <p:cNvSpPr/>
            <p:nvPr/>
          </p:nvSpPr>
          <p:spPr>
            <a:xfrm>
              <a:off x="9498873" y="3227565"/>
              <a:ext cx="1997452" cy="4316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2CAFCA-5934-16D1-5B59-0D386F6151A8}"/>
                </a:ext>
              </a:extLst>
            </p:cNvPr>
            <p:cNvSpPr/>
            <p:nvPr/>
          </p:nvSpPr>
          <p:spPr>
            <a:xfrm>
              <a:off x="9506943" y="5555647"/>
              <a:ext cx="2033180" cy="43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KNN Classification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175C21-A7CD-55C2-9F70-C581905DAAE6}"/>
                </a:ext>
              </a:extLst>
            </p:cNvPr>
            <p:cNvSpPr/>
            <p:nvPr/>
          </p:nvSpPr>
          <p:spPr>
            <a:xfrm>
              <a:off x="9498872" y="4391606"/>
              <a:ext cx="2033181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Dimensionality Reduction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734C9B-4C98-ECD6-15FF-F550ABCD8A3B}"/>
                </a:ext>
              </a:extLst>
            </p:cNvPr>
            <p:cNvSpPr/>
            <p:nvPr/>
          </p:nvSpPr>
          <p:spPr>
            <a:xfrm>
              <a:off x="9498873" y="2063524"/>
              <a:ext cx="1997456" cy="431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A6F94A-5228-880A-2523-2D6961B04AF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497611" y="1327213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F06B74-E027-3529-9B5F-2C6FD229C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408" y="2495159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806256-B2A9-4870-9BC1-0747B5F73FD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2337" y="3659200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36C77C-1814-A68F-E35A-B5D7CFACA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899" y="4823241"/>
              <a:ext cx="0" cy="73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49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1005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Currency recognizer </vt:lpstr>
      <vt:lpstr>Modular Decomposition </vt:lpstr>
      <vt:lpstr>Modular Decomposition </vt:lpstr>
      <vt:lpstr>Modular Decomposition </vt:lpstr>
      <vt:lpstr>Modular Decomposition </vt:lpstr>
      <vt:lpstr>Modular Decomposition </vt:lpstr>
      <vt:lpstr>Modular Decomposition </vt:lpstr>
      <vt:lpstr>Modular Decomposition </vt:lpstr>
      <vt:lpstr>Modular Decomposition </vt:lpstr>
      <vt:lpstr>Modular Decomposition </vt:lpstr>
      <vt:lpstr>Modular Decomposition </vt:lpstr>
      <vt:lpstr>Modular Decomposition </vt:lpstr>
      <vt:lpstr>Modular Decomposition </vt:lpstr>
      <vt:lpstr>System testing and Verification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recognizer </dc:title>
  <dc:creator>moaz elsherbini</dc:creator>
  <cp:lastModifiedBy>Mostafa Ashraf</cp:lastModifiedBy>
  <cp:revision>4</cp:revision>
  <dcterms:created xsi:type="dcterms:W3CDTF">2023-06-11T14:59:16Z</dcterms:created>
  <dcterms:modified xsi:type="dcterms:W3CDTF">2023-06-11T19:26:37Z</dcterms:modified>
</cp:coreProperties>
</file>