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57" r:id="rId3"/>
    <p:sldId id="270" r:id="rId4"/>
    <p:sldId id="271" r:id="rId5"/>
    <p:sldId id="273" r:id="rId6"/>
    <p:sldId id="258" r:id="rId7"/>
    <p:sldId id="260" r:id="rId8"/>
    <p:sldId id="261" r:id="rId9"/>
    <p:sldId id="266" r:id="rId10"/>
    <p:sldId id="268" r:id="rId11"/>
    <p:sldId id="274" r:id="rId12"/>
    <p:sldId id="277" r:id="rId13"/>
    <p:sldId id="279" r:id="rId14"/>
    <p:sldId id="267" r:id="rId15"/>
    <p:sldId id="269" r:id="rId16"/>
    <p:sldId id="276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3473" autoAdjust="0"/>
  </p:normalViewPr>
  <p:slideViewPr>
    <p:cSldViewPr snapToGrid="0">
      <p:cViewPr varScale="1">
        <p:scale>
          <a:sx n="80" d="100"/>
          <a:sy n="8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75752-F36E-434B-BD4A-9DA53512D8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F22312-3CD1-4664-9481-7EC68C77E98C}">
      <dgm:prSet phldrT="[Text]"/>
      <dgm:spPr/>
      <dgm:t>
        <a:bodyPr/>
        <a:lstStyle/>
        <a:p>
          <a:r>
            <a:rPr lang="en-US" dirty="0"/>
            <a:t>Product Detection</a:t>
          </a:r>
        </a:p>
      </dgm:t>
    </dgm:pt>
    <dgm:pt modelId="{707B869A-AB58-458F-BC07-6B7522561AB5}" type="parTrans" cxnId="{C68E6137-AE09-4CA5-9D8B-71038C410AFC}">
      <dgm:prSet/>
      <dgm:spPr/>
      <dgm:t>
        <a:bodyPr/>
        <a:lstStyle/>
        <a:p>
          <a:endParaRPr lang="en-US"/>
        </a:p>
      </dgm:t>
    </dgm:pt>
    <dgm:pt modelId="{F64E33DB-431D-4ECD-B6C0-B9D5DAAF09DF}" type="sibTrans" cxnId="{C68E6137-AE09-4CA5-9D8B-71038C410AFC}">
      <dgm:prSet/>
      <dgm:spPr/>
      <dgm:t>
        <a:bodyPr/>
        <a:lstStyle/>
        <a:p>
          <a:endParaRPr lang="en-US" dirty="0"/>
        </a:p>
      </dgm:t>
    </dgm:pt>
    <dgm:pt modelId="{7E317081-B010-44A3-8492-7305F07DB448}">
      <dgm:prSet phldrT="[Text]"/>
      <dgm:spPr/>
      <dgm:t>
        <a:bodyPr/>
        <a:lstStyle/>
        <a:p>
          <a:r>
            <a:rPr lang="en-US" dirty="0"/>
            <a:t>Logo Detection</a:t>
          </a:r>
        </a:p>
      </dgm:t>
    </dgm:pt>
    <dgm:pt modelId="{2720F622-6596-401F-8FAE-662F924D7A30}" type="parTrans" cxnId="{4564E0EF-7DE0-462F-B818-F42F740751B1}">
      <dgm:prSet/>
      <dgm:spPr/>
      <dgm:t>
        <a:bodyPr/>
        <a:lstStyle/>
        <a:p>
          <a:endParaRPr lang="en-US"/>
        </a:p>
      </dgm:t>
    </dgm:pt>
    <dgm:pt modelId="{C3199236-B795-451C-9C6B-B344CB9BE946}" type="sibTrans" cxnId="{4564E0EF-7DE0-462F-B818-F42F740751B1}">
      <dgm:prSet/>
      <dgm:spPr/>
      <dgm:t>
        <a:bodyPr/>
        <a:lstStyle/>
        <a:p>
          <a:endParaRPr lang="en-US"/>
        </a:p>
      </dgm:t>
    </dgm:pt>
    <dgm:pt modelId="{F98C329D-FA61-43BE-B7CB-67A91D20BED4}" type="pres">
      <dgm:prSet presAssocID="{56B75752-F36E-434B-BD4A-9DA53512D837}" presName="Name0" presStyleCnt="0">
        <dgm:presLayoutVars>
          <dgm:dir/>
          <dgm:resizeHandles val="exact"/>
        </dgm:presLayoutVars>
      </dgm:prSet>
      <dgm:spPr/>
    </dgm:pt>
    <dgm:pt modelId="{C0309D8F-4D83-41F8-B053-E4CB579D2C88}" type="pres">
      <dgm:prSet presAssocID="{69F22312-3CD1-4664-9481-7EC68C77E98C}" presName="node" presStyleLbl="node1" presStyleIdx="0" presStyleCnt="2">
        <dgm:presLayoutVars>
          <dgm:bulletEnabled val="1"/>
        </dgm:presLayoutVars>
      </dgm:prSet>
      <dgm:spPr/>
    </dgm:pt>
    <dgm:pt modelId="{D9D3C08C-F7C1-461D-ADF1-5CFBF1413C76}" type="pres">
      <dgm:prSet presAssocID="{F64E33DB-431D-4ECD-B6C0-B9D5DAAF09DF}" presName="sibTrans" presStyleLbl="sibTrans2D1" presStyleIdx="0" presStyleCnt="1"/>
      <dgm:spPr/>
    </dgm:pt>
    <dgm:pt modelId="{D4D72DC0-3B6A-48D3-BB07-0C77B4196D99}" type="pres">
      <dgm:prSet presAssocID="{F64E33DB-431D-4ECD-B6C0-B9D5DAAF09DF}" presName="connectorText" presStyleLbl="sibTrans2D1" presStyleIdx="0" presStyleCnt="1"/>
      <dgm:spPr/>
    </dgm:pt>
    <dgm:pt modelId="{E96B92CA-581B-484F-BB8C-2078EB8229DD}" type="pres">
      <dgm:prSet presAssocID="{7E317081-B010-44A3-8492-7305F07DB448}" presName="node" presStyleLbl="node1" presStyleIdx="1" presStyleCnt="2">
        <dgm:presLayoutVars>
          <dgm:bulletEnabled val="1"/>
        </dgm:presLayoutVars>
      </dgm:prSet>
      <dgm:spPr/>
    </dgm:pt>
  </dgm:ptLst>
  <dgm:cxnLst>
    <dgm:cxn modelId="{62604C23-00B6-4614-B19F-6459D8F054AC}" type="presOf" srcId="{7E317081-B010-44A3-8492-7305F07DB448}" destId="{E96B92CA-581B-484F-BB8C-2078EB8229DD}" srcOrd="0" destOrd="0" presId="urn:microsoft.com/office/officeart/2005/8/layout/process1"/>
    <dgm:cxn modelId="{C68E6137-AE09-4CA5-9D8B-71038C410AFC}" srcId="{56B75752-F36E-434B-BD4A-9DA53512D837}" destId="{69F22312-3CD1-4664-9481-7EC68C77E98C}" srcOrd="0" destOrd="0" parTransId="{707B869A-AB58-458F-BC07-6B7522561AB5}" sibTransId="{F64E33DB-431D-4ECD-B6C0-B9D5DAAF09DF}"/>
    <dgm:cxn modelId="{B592DE5E-6176-4824-A79C-43CD512040BF}" type="presOf" srcId="{F64E33DB-431D-4ECD-B6C0-B9D5DAAF09DF}" destId="{D4D72DC0-3B6A-48D3-BB07-0C77B4196D99}" srcOrd="1" destOrd="0" presId="urn:microsoft.com/office/officeart/2005/8/layout/process1"/>
    <dgm:cxn modelId="{85BF2347-0F5F-4059-A7A5-78A05F46C2D1}" type="presOf" srcId="{69F22312-3CD1-4664-9481-7EC68C77E98C}" destId="{C0309D8F-4D83-41F8-B053-E4CB579D2C88}" srcOrd="0" destOrd="0" presId="urn:microsoft.com/office/officeart/2005/8/layout/process1"/>
    <dgm:cxn modelId="{5BC690E3-38CF-4E74-9727-089D6126FD3B}" type="presOf" srcId="{F64E33DB-431D-4ECD-B6C0-B9D5DAAF09DF}" destId="{D9D3C08C-F7C1-461D-ADF1-5CFBF1413C76}" srcOrd="0" destOrd="0" presId="urn:microsoft.com/office/officeart/2005/8/layout/process1"/>
    <dgm:cxn modelId="{4564E0EF-7DE0-462F-B818-F42F740751B1}" srcId="{56B75752-F36E-434B-BD4A-9DA53512D837}" destId="{7E317081-B010-44A3-8492-7305F07DB448}" srcOrd="1" destOrd="0" parTransId="{2720F622-6596-401F-8FAE-662F924D7A30}" sibTransId="{C3199236-B795-451C-9C6B-B344CB9BE946}"/>
    <dgm:cxn modelId="{CDD16AF3-981B-46DB-B8E6-D613DC304106}" type="presOf" srcId="{56B75752-F36E-434B-BD4A-9DA53512D837}" destId="{F98C329D-FA61-43BE-B7CB-67A91D20BED4}" srcOrd="0" destOrd="0" presId="urn:microsoft.com/office/officeart/2005/8/layout/process1"/>
    <dgm:cxn modelId="{B35E176A-3543-4987-9034-D74AF1E17F80}" type="presParOf" srcId="{F98C329D-FA61-43BE-B7CB-67A91D20BED4}" destId="{C0309D8F-4D83-41F8-B053-E4CB579D2C88}" srcOrd="0" destOrd="0" presId="urn:microsoft.com/office/officeart/2005/8/layout/process1"/>
    <dgm:cxn modelId="{74BC4DCE-AD9B-4B19-B244-4EB13776018C}" type="presParOf" srcId="{F98C329D-FA61-43BE-B7CB-67A91D20BED4}" destId="{D9D3C08C-F7C1-461D-ADF1-5CFBF1413C76}" srcOrd="1" destOrd="0" presId="urn:microsoft.com/office/officeart/2005/8/layout/process1"/>
    <dgm:cxn modelId="{F84920F1-7833-4415-A6CF-D34FE5F10F8E}" type="presParOf" srcId="{D9D3C08C-F7C1-461D-ADF1-5CFBF1413C76}" destId="{D4D72DC0-3B6A-48D3-BB07-0C77B4196D99}" srcOrd="0" destOrd="0" presId="urn:microsoft.com/office/officeart/2005/8/layout/process1"/>
    <dgm:cxn modelId="{E227B2B8-4ADB-41E8-A6FE-AEB26123C0F0}" type="presParOf" srcId="{F98C329D-FA61-43BE-B7CB-67A91D20BED4}" destId="{E96B92CA-581B-484F-BB8C-2078EB8229D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9D8F-4D83-41F8-B053-E4CB579D2C88}">
      <dsp:nvSpPr>
        <dsp:cNvPr id="0" name=""/>
        <dsp:cNvSpPr/>
      </dsp:nvSpPr>
      <dsp:spPr>
        <a:xfrm>
          <a:off x="759" y="0"/>
          <a:ext cx="1618881" cy="895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Product Detection</a:t>
          </a:r>
        </a:p>
      </dsp:txBody>
      <dsp:txXfrm>
        <a:off x="27002" y="26243"/>
        <a:ext cx="1566395" cy="843499"/>
      </dsp:txXfrm>
    </dsp:sp>
    <dsp:sp modelId="{D9D3C08C-F7C1-461D-ADF1-5CFBF1413C76}">
      <dsp:nvSpPr>
        <dsp:cNvPr id="0" name=""/>
        <dsp:cNvSpPr/>
      </dsp:nvSpPr>
      <dsp:spPr>
        <a:xfrm>
          <a:off x="1781529" y="247251"/>
          <a:ext cx="343202" cy="401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781529" y="327547"/>
        <a:ext cx="240241" cy="240890"/>
      </dsp:txXfrm>
    </dsp:sp>
    <dsp:sp modelId="{E96B92CA-581B-484F-BB8C-2078EB8229DD}">
      <dsp:nvSpPr>
        <dsp:cNvPr id="0" name=""/>
        <dsp:cNvSpPr/>
      </dsp:nvSpPr>
      <dsp:spPr>
        <a:xfrm>
          <a:off x="2267193" y="0"/>
          <a:ext cx="1618881" cy="895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Logo Detection</a:t>
          </a:r>
        </a:p>
      </dsp:txBody>
      <dsp:txXfrm>
        <a:off x="2293436" y="26243"/>
        <a:ext cx="1566395" cy="843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9EAC9-A862-4918-8BFE-A48040AD87F7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741C-BA2D-478C-81C4-ED4AEAA6E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25 stages.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stage contains a different number of </a:t>
            </a:r>
            <a:r>
              <a:rPr lang="en-US" dirty="0" err="1"/>
              <a:t>haar</a:t>
            </a:r>
            <a:r>
              <a:rPr lang="en-US" dirty="0"/>
              <a:t> feature with the lowest containing 9 features and the highest containing 211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cascade classifier is used to reject windows that are non-face rapidly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1741C-BA2D-478C-81C4-ED4AEAA6EA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output of </a:t>
            </a:r>
            <a:r>
              <a:rPr lang="en-US" dirty="0" err="1"/>
              <a:t>adaboost</a:t>
            </a:r>
            <a:r>
              <a:rPr lang="en-US" dirty="0"/>
              <a:t> a weighted combination of weak classifier that forms a strong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1741C-BA2D-478C-81C4-ED4AEAA6EA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1741C-BA2D-478C-81C4-ED4AEAA6EA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8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1741C-BA2D-478C-81C4-ED4AEAA6EA7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0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Subjects making a range of </a:t>
            </a:r>
            <a:r>
              <a:rPr lang="en-US" b="0" i="0" u="none" strike="noStrike" dirty="0">
                <a:effectLst/>
                <a:latin typeface="-apple-system"/>
              </a:rPr>
              <a:t>facial expressions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including anger, contempt, disgust, fear, happiness, sadness, and surprise.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1741C-BA2D-478C-81C4-ED4AEAA6EA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1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Laughing because of happiness or awkwardness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1741C-BA2D-478C-81C4-ED4AEAA6EA7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C185-7A68-9EEF-2556-1304088BB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9277-1F30-F7C8-CD46-34E34E41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06A7-E9D0-372B-04EB-770A8B58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ABED-2E4D-BDDD-02EF-5DB6AF9C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C582-CFB6-4593-B38C-646BE87F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C2F1-DE38-85F0-68F8-5ADA42C6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5C54-598F-DF8A-DE6E-339FD8B1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412A-00F3-B40C-5365-2541ED26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7ADD-C9F6-FE0D-24D1-3C1BDA6C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75C7-FBA5-2010-7363-0D2F2147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6FC62-F241-EB72-BB55-E5C9C5FD0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525AE-E089-AC38-522B-2C517B44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CB2A-3860-0285-5441-9039BFAF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07B4-0A51-B209-724B-F769391B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1D45-00DF-0F60-3D9A-982AAD2C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1B58-99C8-E26C-3ED7-EDB68A04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146F-4CAC-5EB7-0D8A-8D424CC5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D009-6662-DA15-C2CA-ED92C823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B074-84FC-D5A1-D80B-B4FC8361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0D68-B722-B528-7AC7-F2B89D9F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3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3A62-07D1-ACAF-1E29-1E2A057C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B6FA-093A-595A-47A5-1AA22293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1863-B6C3-6ACC-9547-2244CDF1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3FA4-31C7-F3AF-1860-D483ACAA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09EC-89A6-931E-81FD-3C9FBBA6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CF9E-7FEB-F55E-5B7B-1E559ED7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827E-B35C-2344-676B-CA0FD0FD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EF90E-25DB-72B0-7C37-04D7EBBC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D6272-A882-B460-2502-C604100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74C0-4D42-BF52-EA74-7929FDC4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3226-A143-D1AA-9CB9-EFD75872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7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E4C-8507-E613-6DCE-5EC285B0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CAA6-1872-6CEC-5A98-EE46F99F2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076D-677F-4440-EAAE-3593C09B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A7605-7DD1-6223-E6AD-BC5EDDD4A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06C96-322E-EFDE-DEA5-FF5C2F94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3BB44-D01E-6E51-49E4-B6D47394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3C591-9821-5704-7CD8-C8CE5619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4570-C47E-19BE-C216-E4D490BD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DE13-EC8E-B7B1-F170-78B927C0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E2675-68C0-CF4B-E982-2E7A3BFF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D3761-3530-65C6-B79D-D71F3166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4F2CB-4C7F-CF57-05A9-3B888B29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C5744-674E-3F85-47F2-821568C8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D2267-2D01-4BD8-EA1A-3570F34F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2DEB-DC03-5F42-39C0-F6F28DD4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84FC-0DE3-37CC-47B4-C12BC7E6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5B51-E949-E283-7B84-4DE98967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BEA11-61E8-3D86-20F3-E00FA36C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C846-432B-F50C-94BB-59BCF52A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BB17-1323-3416-474E-F4EC210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4A5FC-4768-F57C-0B04-98A73581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CBD4-B2FC-CE2B-351B-04315A77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1647C-F608-D17F-FE72-52D172248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0A352-6BC4-AF97-EC7B-B0D55DA90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34C8-0A38-82F1-7700-1F0CD5D0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57D7-AAE9-8CB3-83A7-B397E2FE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F6EAF-1E25-75ED-F24C-73D2C855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97223-4D54-C1B7-2133-A44E7F37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6BE3-0290-7D51-4911-CE0AC71B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8B93-A10D-968E-AE2C-062EDE718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92A2-D9C7-4D05-9D37-19609A7FCF1F}" type="datetimeFigureOut">
              <a:rPr lang="en-US" smtClean="0"/>
              <a:t>11-Jun-23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80A2-2C52-2359-79E6-4AAB89CB0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8273-B258-9277-FD67-2EB7177B1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19ED-5944-4486-8ADF-41A85D35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DF83-C7E0-0339-0931-BB3D6445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2600"/>
            <a:ext cx="9144000" cy="812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401627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BF2A-C57F-E038-6F76-62C1B1C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EF8CD6-A647-770D-51EC-CDE4C7E43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007956"/>
              </p:ext>
            </p:extLst>
          </p:nvPr>
        </p:nvGraphicFramePr>
        <p:xfrm>
          <a:off x="838200" y="2463666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363170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92614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Olivetti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5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LFW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23710"/>
                  </a:ext>
                </a:extLst>
              </a:tr>
            </a:tbl>
          </a:graphicData>
        </a:graphic>
      </p:graphicFrame>
      <p:pic>
        <p:nvPicPr>
          <p:cNvPr id="1026" name="Picture 2" descr="Dataset III: a subset of Olivetti Faces database that consists of 20 faces  | Download Scientific Diagram">
            <a:extLst>
              <a:ext uri="{FF2B5EF4-FFF2-40B4-BE49-F238E27FC236}">
                <a16:creationId xmlns:a16="http://schemas.microsoft.com/office/drawing/2014/main" id="{B18CF9CA-709B-14B5-2BC9-E25BA689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41" y="3765967"/>
            <a:ext cx="3024501" cy="241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BB1C3-EBD2-3B75-5FB9-7489EFFF2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17" y="3922796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D81-9881-16EE-9E31-2147D2A7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F3D-CB1A-F846-0C83-3B0B7C2C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train and tested using the Cohn-Kanade (CK and CK+) Dataset.</a:t>
            </a:r>
          </a:p>
          <a:p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The system was able to achieve a real-time accuracy rate of 77% in detecting eight different emotions.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8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0906-169A-5811-BBF9-F3EF9986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8BFE-E819-A907-1CFB-CEFBF15A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dataset was divided 85% training and 15% testing.</a:t>
            </a:r>
          </a:p>
          <a:p>
            <a:r>
              <a:rPr lang="en-US" dirty="0"/>
              <a:t>The model reach an accuracy of 75%</a:t>
            </a:r>
          </a:p>
        </p:txBody>
      </p:sp>
    </p:spTree>
    <p:extLst>
      <p:ext uri="{BB962C8B-B14F-4D97-AF65-F5344CB8AC3E}">
        <p14:creationId xmlns:p14="http://schemas.microsoft.com/office/powerpoint/2010/main" val="336896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93D6-1B0C-94DE-76E3-5AB03F41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Apparel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CE74-99C1-7F26-38CE-7883A26E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the apparel recommender system proved to be a challenging task. </a:t>
            </a:r>
          </a:p>
          <a:p>
            <a:r>
              <a:rPr lang="en-US" dirty="0"/>
              <a:t>As a result, the system was tested using user feedback as the primary evaluation metric. </a:t>
            </a:r>
          </a:p>
          <a:p>
            <a:r>
              <a:rPr lang="en-US" dirty="0"/>
              <a:t>Specifically, users were asked to provide feedback on whether they liked the recommended outfits or not. </a:t>
            </a:r>
          </a:p>
          <a:p>
            <a:r>
              <a:rPr lang="en-US" dirty="0"/>
              <a:t>Overall, the user feedback was positive, indicating that the system provided satisfactory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18388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DF83-C7E0-0339-0931-BB3D6445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2600"/>
            <a:ext cx="9144000" cy="812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Limitaions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6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C3A8-E86E-6BBA-228A-4177E2A0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45F7-475A-D024-3F3D-1C464EE3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produce false positives in complex backgrounds or under challenging lighting conditions</a:t>
            </a:r>
          </a:p>
          <a:p>
            <a:r>
              <a:rPr lang="en-US" dirty="0"/>
              <a:t>It may miss faces that are partially occluded or not facing the camera directly.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C533A-104D-58A1-DE86-5747BB6E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54" y="342900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4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9A48-4D5C-6DAC-8C9E-763E94F4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54B8-140E-0371-32BA-3C8EECDD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of lighting can affect the results of the detector</a:t>
            </a:r>
          </a:p>
          <a:p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Emotions, in general, are influenced by the situational and </a:t>
            </a:r>
            <a:r>
              <a:rPr lang="en-US" b="0" i="0" u="none" strike="noStrike" dirty="0">
                <a:effectLst/>
                <a:latin typeface="-apple-system"/>
              </a:rPr>
              <a:t>contextual factors</a:t>
            </a:r>
          </a:p>
          <a:p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It is difficult to rule out the possibility of </a:t>
            </a:r>
            <a:r>
              <a:rPr lang="en-US" b="0" i="0" u="none" strike="noStrike" dirty="0">
                <a:effectLst/>
                <a:latin typeface="-apple-system"/>
              </a:rPr>
              <a:t>fake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0906-169A-5811-BBF9-F3EF9986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8BFE-E819-A907-1CFB-CEFBF15A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limitation is the change in lighting and orientation of products.</a:t>
            </a:r>
          </a:p>
          <a:p>
            <a:r>
              <a:rPr lang="en-US" dirty="0"/>
              <a:t>This greatly decreases the accuracy of the model.</a:t>
            </a:r>
          </a:p>
          <a:p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Dented or deformed products are difficult to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6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8A62-C179-844D-2B85-6B440AD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Apparel Recommender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E664-897B-05B3-29D0-D81D40EE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Fashion recommendation is a complex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Providing rules to define fashion simplifies its complexity.</a:t>
            </a:r>
          </a:p>
          <a:p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Such rules are usually not enough to fully capture the nuances of fashion.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3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BF2A-C57F-E038-6F76-62C1B1C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B28A-8D41-7D49-1919-13666DF2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It uses Haar cascades to extract features from an image and train a </a:t>
            </a:r>
            <a:r>
              <a:rPr lang="en-US" b="0" i="0" u="none" strike="noStrike" dirty="0">
                <a:solidFill>
                  <a:srgbClr val="050E17"/>
                </a:solidFill>
                <a:effectLst/>
                <a:latin typeface="-apple-system"/>
              </a:rPr>
              <a:t>machine learning model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to recognize a 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50E17"/>
                </a:solidFill>
                <a:latin typeface="-apple-system"/>
              </a:rPr>
              <a:t>Haar</a:t>
            </a:r>
            <a:r>
              <a:rPr lang="en-US" dirty="0">
                <a:solidFill>
                  <a:srgbClr val="050E17"/>
                </a:solidFill>
                <a:latin typeface="-apple-system"/>
              </a:rPr>
              <a:t> features are extracted on 24x24 rectangles.</a:t>
            </a:r>
            <a:endParaRPr lang="en-US" b="0" i="0" dirty="0">
              <a:solidFill>
                <a:srgbClr val="050E17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7683F-39F1-E64E-E4F9-EF9A9E87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79" y="3287849"/>
            <a:ext cx="3131185" cy="26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BC7E-1E00-8359-B92B-02A97E2D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60BE-B2EC-34B7-B62D-7B5712FC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50E17"/>
                </a:solidFill>
                <a:latin typeface="-apple-system"/>
              </a:rPr>
              <a:t>Adaboost</a:t>
            </a:r>
            <a:r>
              <a:rPr lang="en-US" dirty="0">
                <a:solidFill>
                  <a:srgbClr val="050E17"/>
                </a:solidFill>
                <a:latin typeface="-apple-system"/>
              </a:rPr>
              <a:t> was used to select a number of </a:t>
            </a:r>
            <a:r>
              <a:rPr lang="en-US" dirty="0" err="1">
                <a:solidFill>
                  <a:srgbClr val="050E17"/>
                </a:solidFill>
                <a:latin typeface="-apple-system"/>
              </a:rPr>
              <a:t>Haar</a:t>
            </a:r>
            <a:r>
              <a:rPr lang="en-US" dirty="0">
                <a:solidFill>
                  <a:srgbClr val="050E17"/>
                </a:solidFill>
                <a:latin typeface="-apple-system"/>
              </a:rPr>
              <a:t>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The selected </a:t>
            </a:r>
            <a:r>
              <a:rPr lang="en-US" b="0" i="0" dirty="0" err="1">
                <a:solidFill>
                  <a:srgbClr val="050E17"/>
                </a:solidFill>
                <a:effectLst/>
                <a:latin typeface="-apple-system"/>
              </a:rPr>
              <a:t>Haar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 features forms a strong classifier</a:t>
            </a:r>
          </a:p>
          <a:p>
            <a:r>
              <a:rPr lang="en-US" dirty="0"/>
              <a:t>It uses a Cascade classifier for rapid detection.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49CC7-9115-4782-4179-F2754BDC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67" y="3908057"/>
            <a:ext cx="3108960" cy="1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D81-9881-16EE-9E31-2147D2A7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F3D-CB1A-F846-0C83-3B0B7C2C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of facial landmarks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The process extracts 68 facial landmarks on the face.</a:t>
            </a:r>
          </a:p>
          <a:p>
            <a:r>
              <a:rPr lang="en-US" dirty="0">
                <a:solidFill>
                  <a:srgbClr val="050E17"/>
                </a:solidFill>
                <a:latin typeface="-apple-system"/>
              </a:rPr>
              <a:t>The facial landmarks can be analysis to detect 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shape of the face, the position and orientation of the eyes, the position of the nose, and the shape of the mouth.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374AA7-CBDB-F1BD-86C2-DA5C4C6B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50" y="3886404"/>
            <a:ext cx="2548618" cy="24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D81-9881-16EE-9E31-2147D2A7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EF3D-CB1A-F846-0C83-3B0B7C2C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extracted facial landmark are used to predict the emotion</a:t>
            </a:r>
          </a:p>
          <a:p>
            <a:r>
              <a:rPr lang="en-US" dirty="0"/>
              <a:t>The prediction is done using Random Forest Classifier</a:t>
            </a:r>
          </a:p>
          <a:p>
            <a:r>
              <a:rPr lang="en-US" dirty="0"/>
              <a:t>Emotions that can be detected are 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Fear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Happy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Neutral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Anger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Sadness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Contempt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Disgust</a:t>
            </a:r>
          </a:p>
          <a:p>
            <a:pPr lvl="1"/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Surprise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62E209E-AEA5-BC71-2B35-16F236024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1"/>
          <a:stretch/>
        </p:blipFill>
        <p:spPr bwMode="auto">
          <a:xfrm>
            <a:off x="5803482" y="3429000"/>
            <a:ext cx="5550318" cy="24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7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512-5657-17B2-8BF6-CF771355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7E94-CF16-7821-2208-33EE38C4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identification and detection algorithm</a:t>
            </a:r>
          </a:p>
          <a:p>
            <a:r>
              <a:rPr lang="en-US" dirty="0"/>
              <a:t>Two cascaded CNN was to detect and identify the product.</a:t>
            </a:r>
          </a:p>
          <a:p>
            <a:r>
              <a:rPr lang="en-US" dirty="0"/>
              <a:t>First CNN detects retail products based</a:t>
            </a:r>
          </a:p>
          <a:p>
            <a:r>
              <a:rPr lang="en-US" dirty="0"/>
              <a:t>Second CNN detects the logo retail products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A6D8CF-69C4-A71F-70D5-D288DDF059A3}"/>
              </a:ext>
            </a:extLst>
          </p:cNvPr>
          <p:cNvGraphicFramePr/>
          <p:nvPr/>
        </p:nvGraphicFramePr>
        <p:xfrm>
          <a:off x="3901065" y="4510736"/>
          <a:ext cx="3886835" cy="895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12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17AF-BE64-8184-EEC6-E2060BA3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Apparel Recommender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F786-6153-0399-428D-81C313F6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to the user an outfit based on their preference</a:t>
            </a:r>
          </a:p>
          <a:p>
            <a:r>
              <a:rPr lang="en-US" dirty="0"/>
              <a:t>Also follows some generic fashion rules</a:t>
            </a:r>
          </a:p>
          <a:p>
            <a:r>
              <a:rPr lang="en-US" dirty="0"/>
              <a:t>TF-IDF is used to vectorize the user’s wardrobe</a:t>
            </a:r>
          </a:p>
          <a:p>
            <a:pPr lvl="1"/>
            <a:r>
              <a:rPr lang="en-US" dirty="0"/>
              <a:t>Results are 3D vectors since three features were used</a:t>
            </a:r>
          </a:p>
        </p:txBody>
      </p:sp>
      <p:pic>
        <p:nvPicPr>
          <p:cNvPr id="3074" name="Picture 2" descr="3D Vector Plotter | Academo.org - Free, interactive, education.">
            <a:extLst>
              <a:ext uri="{FF2B5EF4-FFF2-40B4-BE49-F238E27FC236}">
                <a16:creationId xmlns:a16="http://schemas.microsoft.com/office/drawing/2014/main" id="{BDD28E03-2097-E575-6641-42F2235A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49" y="4143374"/>
            <a:ext cx="3426279" cy="22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2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357F-B0C8-3196-D0F1-2BB75F0B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Apparel Recommender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675E-2F99-0C04-1B74-BAC768E8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similarity matrix is used to get the closest outfit.</a:t>
            </a:r>
          </a:p>
          <a:p>
            <a:r>
              <a:rPr lang="en-US" dirty="0"/>
              <a:t>The outfit must follow some rules</a:t>
            </a:r>
          </a:p>
          <a:p>
            <a:pPr lvl="1"/>
            <a:r>
              <a:rPr lang="en-US" dirty="0"/>
              <a:t>E.g. </a:t>
            </a:r>
            <a:r>
              <a:rPr lang="en-US" b="0" i="0" dirty="0">
                <a:effectLst/>
                <a:latin typeface="-apple-system"/>
              </a:rPr>
              <a:t>Wearing a short and a blazer together is not recommended.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5262F-39CF-4658-54CE-83C34542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841" y="3238046"/>
            <a:ext cx="4389200" cy="32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DF83-C7E0-0339-0931-BB3D6445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2600"/>
            <a:ext cx="9144000" cy="81280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026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611</Words>
  <Application>Microsoft Office PowerPoint</Application>
  <PresentationFormat>Widescreen</PresentationFormat>
  <Paragraphs>88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Modular Decomposition</vt:lpstr>
      <vt:lpstr>Face Detection</vt:lpstr>
      <vt:lpstr>Face Detection</vt:lpstr>
      <vt:lpstr>Emotion Detection</vt:lpstr>
      <vt:lpstr>Emotion Detection</vt:lpstr>
      <vt:lpstr>Product Identifier</vt:lpstr>
      <vt:lpstr>Apparel Recommender </vt:lpstr>
      <vt:lpstr>Apparel Recommender </vt:lpstr>
      <vt:lpstr>System Testing and Verification</vt:lpstr>
      <vt:lpstr>Face Detection</vt:lpstr>
      <vt:lpstr>Emotion Detection</vt:lpstr>
      <vt:lpstr>Product Identifier</vt:lpstr>
      <vt:lpstr>Apparel Recommender</vt:lpstr>
      <vt:lpstr>Limitaions</vt:lpstr>
      <vt:lpstr>Face Detection</vt:lpstr>
      <vt:lpstr>Emotion Detection</vt:lpstr>
      <vt:lpstr>Product Identifier</vt:lpstr>
      <vt:lpstr>Apparel Recommender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Ismail</dc:creator>
  <cp:lastModifiedBy>Ahmed Ismail</cp:lastModifiedBy>
  <cp:revision>38</cp:revision>
  <dcterms:created xsi:type="dcterms:W3CDTF">2023-06-11T14:40:09Z</dcterms:created>
  <dcterms:modified xsi:type="dcterms:W3CDTF">2023-06-11T18:42:47Z</dcterms:modified>
</cp:coreProperties>
</file>