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8F2E-CC68-A105-723D-2C9BA1324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EBF82-D83E-6382-3329-DFCC84974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556B-8C06-91C8-7D6D-6E0227D2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B3FA-8B07-1266-2FC2-859403E9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64D7-7632-F302-130F-66379ED1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4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0EBB-C33D-3DB3-6DCE-F2D939F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CF6B7-0568-DA02-CED9-B404C799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9366-DB34-6F87-9354-E57E8CFC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B5C40-99C1-7D0A-A752-623F72F4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1F5E-5B0D-BE3F-5ACF-1F6B17AF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1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BC233-C2C9-7833-8F4D-807A59C4F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79F93-06F6-DC18-4F89-AACDCE20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1340-3E04-2626-9161-91BF6B4D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E559-FB4A-EA0C-9864-0D96623E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056E-E55C-2B03-A227-844447BD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5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D68D-21E8-8358-703A-F40D8187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5538-B67F-172A-920F-0DB4483D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8827-43E3-4D22-3E71-B8E27AF4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AE2F-051C-BE61-F2BD-ECB3A0CA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BE2C-8C55-2C26-0686-A8FBD80B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1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769F-6246-533E-3E2E-5155F0FD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D57A-533D-A0A2-D94F-EB3EDF787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2E1B-944C-85A5-6673-1F63BD08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24AC-974D-4328-E69A-1ADD6386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430E5-5627-5CB0-5BE3-BC2A9E7C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5C47-B52F-684C-FE91-F517C306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2FBA-B464-D702-E513-4823CD139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1172C-D1C6-114F-B605-513228B5D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A97F-86C2-57B8-5DA9-C1AFD599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D0EA-D353-6615-4BEF-2A7B40AC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F9CE-13DA-651E-2BE0-5A2146E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23FE-CA53-C444-3232-0BED37F7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346D1-8062-05EA-C5E1-43A7B9D2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95E2A-0DF7-96F8-20E6-DA14BC6C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2B8AC-AF30-BAD4-645D-3BE300384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C2E55-E480-0D21-9A08-5AAFB4940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FD579-D4AD-B25A-3182-8D6C91EC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62C96-7425-91E1-514D-1833BA9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C9BB0-AAD9-D456-7CBE-2DB1371D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A5CE-D60B-4EF9-64D9-10D1A14E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E9F9E-8004-2837-DD05-62AD692E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9AF46-4CC3-3D63-FABE-9E82F557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B2DD7-3B83-8D8C-C77F-BB88BE5D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C3628-ACFE-EC92-428C-ABC1622C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303E5-0C35-25D1-B55E-38F9A8E7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B5762-7152-9EC5-E80B-EA396A96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4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F138-0112-F1BB-0506-9B4E43D6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5659-B8CB-2A0F-F83C-0B505363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BE8BF-E7A8-2285-41EC-FC2C032B7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A77B-11DD-2E33-CBB4-D82D33C2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FEE67-526E-1B0A-6AEF-6CB1D394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10E3F-1545-608C-3B4A-8F3F291C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4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FFEE-7F3D-B8D5-B091-9ACB4DB3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0EDE9-26D5-CB1A-578E-79C97670F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50C71-5CB2-74B6-C4F5-EBDF9737D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DFF5-CE2C-FD22-6672-186BF705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1BB81-4ADB-A072-8A21-0D0FF741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8A0FB-A1D5-A79D-B693-DF32D8FE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04A4F-6169-223A-80C9-372052C1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6AA2D-A489-35EC-9651-8EE00B6F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BE98-CD18-6EDB-1696-3176CE52E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FEC6-5B51-41E7-A169-1973C931D5F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7273-8A67-6FC3-8B69-E2BBBBD4C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18D9-8568-A2AF-0E1A-18BCB4BE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6053B-70F6-4A73-BE88-DA0DCFF1B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CBAE-E6D9-AF34-3FC0-F249697B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21FD-47A4-B176-81BF-F45585FB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Framework: Flutter</a:t>
            </a:r>
          </a:p>
          <a:p>
            <a:r>
              <a:rPr lang="en-US" dirty="0"/>
              <a:t>Programming Language: Dart</a:t>
            </a:r>
          </a:p>
          <a:p>
            <a:r>
              <a:rPr lang="en-US" dirty="0"/>
              <a:t>High performance, cross platform applications</a:t>
            </a:r>
          </a:p>
        </p:txBody>
      </p:sp>
      <p:pic>
        <p:nvPicPr>
          <p:cNvPr id="1026" name="Picture 2" descr="Flutter - YouTube">
            <a:extLst>
              <a:ext uri="{FF2B5EF4-FFF2-40B4-BE49-F238E27FC236}">
                <a16:creationId xmlns:a16="http://schemas.microsoft.com/office/drawing/2014/main" id="{35A9345B-655F-B1DE-715B-9F08DB16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234" y="1332689"/>
            <a:ext cx="2801566" cy="28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0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8D55-A397-142F-DECC-FB5D5AD3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Eigenfaces: Testing</a:t>
            </a:r>
          </a:p>
        </p:txBody>
      </p:sp>
      <p:pic>
        <p:nvPicPr>
          <p:cNvPr id="5" name="Content Placeholder 4" descr="A collage of a person's face&#10;&#10;Description automatically generated">
            <a:extLst>
              <a:ext uri="{FF2B5EF4-FFF2-40B4-BE49-F238E27FC236}">
                <a16:creationId xmlns:a16="http://schemas.microsoft.com/office/drawing/2014/main" id="{4875ABE6-E056-3B0A-19BF-E64AE96B2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46" y="1864536"/>
            <a:ext cx="8557308" cy="4351338"/>
          </a:xfrm>
        </p:spPr>
      </p:pic>
    </p:spTree>
    <p:extLst>
      <p:ext uri="{BB962C8B-B14F-4D97-AF65-F5344CB8AC3E}">
        <p14:creationId xmlns:p14="http://schemas.microsoft.com/office/powerpoint/2010/main" val="309828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EE1-13D6-834A-F2A9-874D4E79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Eigenfaces: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5199-38E9-F20B-47DC-2A23B394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Eigenfaces algorithm does not try to extract certain features from the images that would make the difference between one face and the other. </a:t>
            </a:r>
          </a:p>
          <a:p>
            <a:r>
              <a:rPr lang="en-US" dirty="0"/>
              <a:t>Rather, it assumes that the faces distribution over the whole image space is not random. Based on this assumption, the algorithm aims to calculate the </a:t>
            </a:r>
            <a:r>
              <a:rPr lang="en-US"/>
              <a:t>Eigenvectors (Eigenfaces</a:t>
            </a:r>
            <a:r>
              <a:rPr lang="en-US" dirty="0"/>
              <a:t>) that best describe the distribution of face images over the images space.</a:t>
            </a:r>
          </a:p>
        </p:txBody>
      </p:sp>
    </p:spTree>
    <p:extLst>
      <p:ext uri="{BB962C8B-B14F-4D97-AF65-F5344CB8AC3E}">
        <p14:creationId xmlns:p14="http://schemas.microsoft.com/office/powerpoint/2010/main" val="123584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2EB2-7FB3-B9EC-43E0-E8548095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8" name="Content Placeholder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A0D7172A-6424-16B8-1EFC-4CFAB51E7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47" y="1564639"/>
            <a:ext cx="2217706" cy="4928236"/>
          </a:xfrm>
        </p:spPr>
      </p:pic>
    </p:spTree>
    <p:extLst>
      <p:ext uri="{BB962C8B-B14F-4D97-AF65-F5344CB8AC3E}">
        <p14:creationId xmlns:p14="http://schemas.microsoft.com/office/powerpoint/2010/main" val="218701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9B62-7BAA-F828-7047-D31164D6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pic>
        <p:nvPicPr>
          <p:cNvPr id="5" name="Content Placeholder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CB3B9B8F-C809-97B3-615B-C4247CBD2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93" y="1463777"/>
            <a:ext cx="2295727" cy="5101616"/>
          </a:xfrm>
        </p:spPr>
      </p:pic>
      <p:pic>
        <p:nvPicPr>
          <p:cNvPr id="7" name="Picture 6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314B678B-A914-8777-B252-2F7A25C45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13" y="1536295"/>
            <a:ext cx="2230461" cy="495658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CAF30-71C5-EF9B-989B-D838E4DF583A}"/>
              </a:ext>
            </a:extLst>
          </p:cNvPr>
          <p:cNvSpPr txBox="1">
            <a:spLocks/>
          </p:cNvSpPr>
          <p:nvPr/>
        </p:nvSpPr>
        <p:spPr>
          <a:xfrm>
            <a:off x="614464" y="18389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Side Bar Menu</a:t>
            </a:r>
          </a:p>
          <a:p>
            <a:pPr marL="0" indent="0">
              <a:buNone/>
            </a:pPr>
            <a:r>
              <a:rPr lang="en-US" dirty="0"/>
              <a:t>	OR</a:t>
            </a:r>
          </a:p>
          <a:p>
            <a:r>
              <a:rPr lang="en-US" dirty="0"/>
              <a:t>Using voice commands</a:t>
            </a:r>
          </a:p>
        </p:txBody>
      </p:sp>
    </p:spTree>
    <p:extLst>
      <p:ext uri="{BB962C8B-B14F-4D97-AF65-F5344CB8AC3E}">
        <p14:creationId xmlns:p14="http://schemas.microsoft.com/office/powerpoint/2010/main" val="85030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A907-EB0E-6DCC-60A1-3CC07FEC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Modules</a:t>
            </a:r>
          </a:p>
        </p:txBody>
      </p:sp>
      <p:pic>
        <p:nvPicPr>
          <p:cNvPr id="7" name="Content Placeholder 6" descr="A person holding a computer&#10;&#10;Description automatically generated">
            <a:extLst>
              <a:ext uri="{FF2B5EF4-FFF2-40B4-BE49-F238E27FC236}">
                <a16:creationId xmlns:a16="http://schemas.microsoft.com/office/drawing/2014/main" id="{AC038945-03D9-9121-EF30-44E42BFA7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54" y="1806170"/>
            <a:ext cx="1958102" cy="4351338"/>
          </a:xfrm>
        </p:spPr>
      </p:pic>
      <p:pic>
        <p:nvPicPr>
          <p:cNvPr id="9" name="Picture 8" descr="A bottle of water on a table&#10;&#10;Description automatically generated with low confidence">
            <a:extLst>
              <a:ext uri="{FF2B5EF4-FFF2-40B4-BE49-F238E27FC236}">
                <a16:creationId xmlns:a16="http://schemas.microsoft.com/office/drawing/2014/main" id="{968E5750-7DF0-775A-EFAE-F7C0C56E3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056" y="1806170"/>
            <a:ext cx="1958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7C74-503E-ACDD-85B9-F2FEECA4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</a:t>
            </a:r>
          </a:p>
        </p:txBody>
      </p:sp>
      <p:pic>
        <p:nvPicPr>
          <p:cNvPr id="5" name="Content Placeholder 4" descr="A picture containing text, screenshot, software, operating system&#10;&#10;Description automatically generated">
            <a:extLst>
              <a:ext uri="{FF2B5EF4-FFF2-40B4-BE49-F238E27FC236}">
                <a16:creationId xmlns:a16="http://schemas.microsoft.com/office/drawing/2014/main" id="{752DCB92-7893-593F-C1F9-225D3BCDC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83" y="1828749"/>
            <a:ext cx="2018025" cy="4484500"/>
          </a:xfrm>
        </p:spPr>
      </p:pic>
      <p:pic>
        <p:nvPicPr>
          <p:cNvPr id="7" name="Picture 6" descr="A picture containing text, screenshot, software, operating system&#10;&#10;Description automatically generated">
            <a:extLst>
              <a:ext uri="{FF2B5EF4-FFF2-40B4-BE49-F238E27FC236}">
                <a16:creationId xmlns:a16="http://schemas.microsoft.com/office/drawing/2014/main" id="{B6121C8D-0792-FF17-70B9-9050FFA4A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299" y="1828749"/>
            <a:ext cx="2018026" cy="448450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9A688A-2CFC-8F3D-3ECC-74BF9F9357C6}"/>
              </a:ext>
            </a:extLst>
          </p:cNvPr>
          <p:cNvSpPr txBox="1">
            <a:spLocks/>
          </p:cNvSpPr>
          <p:nvPr/>
        </p:nvSpPr>
        <p:spPr>
          <a:xfrm>
            <a:off x="614464" y="18389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Q: What’s the weather like ?</a:t>
            </a:r>
          </a:p>
          <a:p>
            <a:r>
              <a:rPr lang="en-US" dirty="0"/>
              <a:t>A: </a:t>
            </a:r>
            <a:r>
              <a:rPr lang="en-US" b="1" u="sng" dirty="0"/>
              <a:t>(sound)</a:t>
            </a:r>
            <a:r>
              <a:rPr lang="en-US" b="1" dirty="0"/>
              <a:t> </a:t>
            </a:r>
            <a:r>
              <a:rPr lang="en-US" dirty="0"/>
              <a:t>It’s currently sunny and warm</a:t>
            </a:r>
          </a:p>
          <a:p>
            <a:r>
              <a:rPr lang="en-US" dirty="0"/>
              <a:t>Q: Where is Germany located ?</a:t>
            </a:r>
          </a:p>
          <a:p>
            <a:r>
              <a:rPr lang="en-US"/>
              <a:t>A: </a:t>
            </a:r>
            <a:r>
              <a:rPr lang="en-US" b="1" u="sng"/>
              <a:t>(sound)</a:t>
            </a:r>
            <a:r>
              <a:rPr lang="en-US"/>
              <a:t> </a:t>
            </a:r>
            <a:r>
              <a:rPr lang="en-US" dirty="0"/>
              <a:t>Germany is situated in central Europe</a:t>
            </a:r>
          </a:p>
        </p:txBody>
      </p:sp>
    </p:spTree>
    <p:extLst>
      <p:ext uri="{BB962C8B-B14F-4D97-AF65-F5344CB8AC3E}">
        <p14:creationId xmlns:p14="http://schemas.microsoft.com/office/powerpoint/2010/main" val="14121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39DD-8C65-4DAF-D57D-481166BF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Eigenfaces: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F4A1-F7D7-8BFC-A723-EA789BED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Turk, M. &amp; Pentland, A. (1991). Face Recognition Using Eigenfaces. </a:t>
            </a:r>
            <a:r>
              <a:rPr lang="en-US" i="1" dirty="0"/>
              <a:t>Journal of Cognitive Neuroscience</a:t>
            </a:r>
          </a:p>
          <a:p>
            <a:r>
              <a:rPr lang="en-US" dirty="0"/>
              <a:t>Classic paper in face recognition</a:t>
            </a:r>
          </a:p>
          <a:p>
            <a:r>
              <a:rPr lang="en-US" dirty="0"/>
              <a:t>Introduces the Eigenfaces technique that uses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5731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0E5E-6C51-2F31-C5BB-9891BF15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09"/>
            <a:ext cx="10515600" cy="1325563"/>
          </a:xfrm>
        </p:spPr>
        <p:txBody>
          <a:bodyPr/>
          <a:lstStyle/>
          <a:p>
            <a:r>
              <a:rPr lang="en-US" dirty="0"/>
              <a:t>Eigenfaces: Modular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79802-A1D0-C486-80B4-09B4824D5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24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Uses Principal Component Analysis</a:t>
                </a:r>
              </a:p>
              <a:p>
                <a:r>
                  <a:rPr lang="en-US" sz="2400" dirty="0"/>
                  <a:t>Training examples are points in the feature space</a:t>
                </a:r>
              </a:p>
              <a:p>
                <a:r>
                  <a:rPr lang="en-US" sz="2400" dirty="0"/>
                  <a:t>Select features with greatest variability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largest </a:t>
                </a:r>
                <a:r>
                  <a:rPr lang="en-US" sz="2400" u="sng" dirty="0"/>
                  <a:t>variance</a:t>
                </a:r>
              </a:p>
              <a:p>
                <a:r>
                  <a:rPr lang="en-US" sz="2400" dirty="0"/>
                  <a:t>They help distinguish classes the most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979802-A1D0-C486-80B4-09B4824D5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247"/>
                <a:ext cx="10515600" cy="4351338"/>
              </a:xfrm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Blue dots in the sky&#10;&#10;Description automatically generated with medium confidence">
            <a:extLst>
              <a:ext uri="{FF2B5EF4-FFF2-40B4-BE49-F238E27FC236}">
                <a16:creationId xmlns:a16="http://schemas.microsoft.com/office/drawing/2014/main" id="{DBBCFEB7-350E-3387-A1C4-523922744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901" y="2752634"/>
            <a:ext cx="3741908" cy="3741908"/>
          </a:xfrm>
          <a:prstGeom prst="rect">
            <a:avLst/>
          </a:prstGeom>
        </p:spPr>
      </p:pic>
      <p:pic>
        <p:nvPicPr>
          <p:cNvPr id="7" name="Picture 6" descr="A picture containing screenshot, colorfulness, diagram, design&#10;&#10;Description automatically generated">
            <a:extLst>
              <a:ext uri="{FF2B5EF4-FFF2-40B4-BE49-F238E27FC236}">
                <a16:creationId xmlns:a16="http://schemas.microsoft.com/office/drawing/2014/main" id="{542EFCFC-89BB-D043-A636-0AC609E8F6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1" r="5985"/>
          <a:stretch/>
        </p:blipFill>
        <p:spPr>
          <a:xfrm>
            <a:off x="838200" y="3081997"/>
            <a:ext cx="4375826" cy="37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9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12DF-B0CB-AE60-4F88-CFCA2886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Eigenfaces: Modular Description</a:t>
            </a:r>
          </a:p>
        </p:txBody>
      </p:sp>
      <p:pic>
        <p:nvPicPr>
          <p:cNvPr id="5" name="Content Placeholder 4" descr="A collage of images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8DEC754A-7F5A-D703-C3FE-9AED6EB73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07" y="1815897"/>
            <a:ext cx="45478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C594F-96BC-0996-9FE5-701ABEAD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04" y="3035246"/>
            <a:ext cx="4629796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3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3274-BEFE-33EE-9BC4-AE4FC5FE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Eigenfaces: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E01E-4856-3D55-97E6-356321C7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Datasets:</a:t>
            </a:r>
          </a:p>
          <a:p>
            <a:pPr marL="514350" indent="-514350">
              <a:buAutoNum type="arabicPeriod"/>
            </a:pPr>
            <a:r>
              <a:rPr lang="en-US" dirty="0"/>
              <a:t>Olivetti (97% accuracy) (40 classes)</a:t>
            </a:r>
          </a:p>
          <a:p>
            <a:pPr marL="514350" indent="-514350">
              <a:buAutoNum type="arabicPeriod"/>
            </a:pPr>
            <a:r>
              <a:rPr lang="en-US" dirty="0"/>
              <a:t>LFW (Bad accuracy ~15%) (1473 classes)</a:t>
            </a:r>
          </a:p>
          <a:p>
            <a:pPr marL="514350" indent="-514350">
              <a:buAutoNum type="arabicPeriod"/>
            </a:pPr>
            <a:r>
              <a:rPr lang="en-US" dirty="0"/>
              <a:t>Our own images</a:t>
            </a:r>
          </a:p>
        </p:txBody>
      </p:sp>
      <p:pic>
        <p:nvPicPr>
          <p:cNvPr id="5" name="Picture 4" descr="A person in a suit holding his hands to his face&#10;&#10;Description automatically generated with low confidence">
            <a:extLst>
              <a:ext uri="{FF2B5EF4-FFF2-40B4-BE49-F238E27FC236}">
                <a16:creationId xmlns:a16="http://schemas.microsoft.com/office/drawing/2014/main" id="{B884B97D-9271-432A-8BBA-07EF9B83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683" y="4300807"/>
            <a:ext cx="2002885" cy="2002885"/>
          </a:xfrm>
          <a:prstGeom prst="rect">
            <a:avLst/>
          </a:prstGeom>
        </p:spPr>
      </p:pic>
      <p:pic>
        <p:nvPicPr>
          <p:cNvPr id="7" name="Picture 6" descr="A person and person looking at each other&#10;&#10;Description automatically generated with medium confidence">
            <a:extLst>
              <a:ext uri="{FF2B5EF4-FFF2-40B4-BE49-F238E27FC236}">
                <a16:creationId xmlns:a16="http://schemas.microsoft.com/office/drawing/2014/main" id="{0B2AE0F0-6EC1-B2CA-0B2B-17A5C472F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9" y="4223797"/>
            <a:ext cx="2156906" cy="2156906"/>
          </a:xfrm>
          <a:prstGeom prst="rect">
            <a:avLst/>
          </a:prstGeom>
        </p:spPr>
      </p:pic>
      <p:pic>
        <p:nvPicPr>
          <p:cNvPr id="9" name="Picture 8" descr="A picture containing person, human face, smile, forehead&#10;&#10;Description automatically generated">
            <a:extLst>
              <a:ext uri="{FF2B5EF4-FFF2-40B4-BE49-F238E27FC236}">
                <a16:creationId xmlns:a16="http://schemas.microsoft.com/office/drawing/2014/main" id="{39709AB5-9ECB-E08F-3901-BCA912EB8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867" y="4178012"/>
            <a:ext cx="2156907" cy="2156907"/>
          </a:xfrm>
          <a:prstGeom prst="rect">
            <a:avLst/>
          </a:prstGeom>
        </p:spPr>
      </p:pic>
      <p:pic>
        <p:nvPicPr>
          <p:cNvPr id="11" name="Picture 10" descr="A person with a beard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id="{2C0BDE35-AB4A-519B-70AC-9FCC97C06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86" y="4111625"/>
            <a:ext cx="2381250" cy="2381250"/>
          </a:xfrm>
          <a:prstGeom prst="rect">
            <a:avLst/>
          </a:prstGeom>
        </p:spPr>
      </p:pic>
      <p:pic>
        <p:nvPicPr>
          <p:cNvPr id="6" name="Picture 5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BADEEBBE-847A-498B-F236-8AE601023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49" y="523080"/>
            <a:ext cx="1412723" cy="1412723"/>
          </a:xfrm>
          <a:prstGeom prst="rect">
            <a:avLst/>
          </a:prstGeom>
        </p:spPr>
      </p:pic>
      <p:pic>
        <p:nvPicPr>
          <p:cNvPr id="10" name="Picture 9" descr="A close up of a person's face&#10;&#10;Description automatically generated">
            <a:extLst>
              <a:ext uri="{FF2B5EF4-FFF2-40B4-BE49-F238E27FC236}">
                <a16:creationId xmlns:a16="http://schemas.microsoft.com/office/drawing/2014/main" id="{A39761B1-6C8F-D8C8-9429-5CF19670F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774" y="610241"/>
            <a:ext cx="1325562" cy="1325562"/>
          </a:xfrm>
          <a:prstGeom prst="rect">
            <a:avLst/>
          </a:prstGeom>
        </p:spPr>
      </p:pic>
      <p:pic>
        <p:nvPicPr>
          <p:cNvPr id="13" name="Picture 12" descr="A close up of a person's face&#10;&#10;Description automatically generated">
            <a:extLst>
              <a:ext uri="{FF2B5EF4-FFF2-40B4-BE49-F238E27FC236}">
                <a16:creationId xmlns:a16="http://schemas.microsoft.com/office/drawing/2014/main" id="{410D3E94-7E49-AECA-CB0B-8F4CB1E266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733" y="566231"/>
            <a:ext cx="1369571" cy="13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Mobile Application</vt:lpstr>
      <vt:lpstr>Home Page</vt:lpstr>
      <vt:lpstr>Navigation</vt:lpstr>
      <vt:lpstr>Application Modules</vt:lpstr>
      <vt:lpstr>Chatbot</vt:lpstr>
      <vt:lpstr>Eigenfaces: Literature Review</vt:lpstr>
      <vt:lpstr>Eigenfaces: Modular Description</vt:lpstr>
      <vt:lpstr>Eigenfaces: Modular Description</vt:lpstr>
      <vt:lpstr>Eigenfaces: Testing</vt:lpstr>
      <vt:lpstr>Eigenfaces: Testing</vt:lpstr>
      <vt:lpstr>Eigenfaces: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>Nader Khalil</dc:creator>
  <cp:lastModifiedBy>Nader Khalil</cp:lastModifiedBy>
  <cp:revision>20</cp:revision>
  <dcterms:created xsi:type="dcterms:W3CDTF">2023-06-11T16:19:43Z</dcterms:created>
  <dcterms:modified xsi:type="dcterms:W3CDTF">2023-06-11T17:47:31Z</dcterms:modified>
</cp:coreProperties>
</file>