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9" r:id="rId4"/>
    <p:sldId id="280" r:id="rId5"/>
    <p:sldId id="283" r:id="rId6"/>
    <p:sldId id="282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879-19DF-8330-30F9-E582D3A1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09DB-CE24-6935-4658-48DB2D40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3EB-D4CA-7CDD-8899-9689966F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EB1B-4915-D4D1-0332-BD85549E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497D-4F4F-C734-752D-E10FB26F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20C-65C6-D996-F5D7-7CFE299E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FD2C-EF12-8ABF-A032-C87C23F3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98E6-9EAE-2B2D-ED88-FE6A3482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E40D-D907-E27E-A231-B7F66C55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FCF4-E152-CAC5-3783-0C03A255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CE5BD-5622-8488-1B9C-C0D7C74D1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9675-3A54-AF78-B899-363C6695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D3FF-5D1E-1A4B-2A23-912306B6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5EB5-2B7E-6016-FC75-7D436FE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6671-903B-0602-65F7-8BF8A29F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B1FA-A5E2-F69D-80B2-EC1A3FE2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2883-E4C4-5BFE-63FB-301DB0F4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A4B-6D7B-86E8-44E8-3C2B80A3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50F4-4F21-4CFD-44B7-4EE92BCB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58EE-51A3-CDF5-BF26-CAA52FA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E65-89D8-FD55-108E-609D58DD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00A5-44B6-41F5-1589-CDBB0D9E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16B5-54CE-863F-8C30-1338FD13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FF34-8FF0-BF98-3902-3408580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68CB-9A4D-02E0-F377-AA854177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A89C-46E1-6ED5-B4C2-D9CB61A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D5AB-0C77-7C9C-BFD1-EE8B6F68A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4A2E-B8AD-B239-093B-272421A5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0F843-00EB-E3A8-27EA-1535F92B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6C8F-DD85-0EC6-123E-881458A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C9DA-B043-9926-C19B-95B65D2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EB85-B78E-144F-548A-9F2C901F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5DE7-6C4D-887C-B8F9-A8D567D2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2A42-5E17-F527-E9AA-C458CF93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124A7-348B-00A9-10D0-49BC26E6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71A9F-8921-780A-75A5-47042E8A4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8858-1156-184A-DD1B-42418AF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A6CB9-9D74-1668-C7AF-D7FF304B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CBAD1-DB5B-5EEF-5B92-8BAB216C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0AEC-BF86-6086-6BFB-1F41CB3E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92E96-9A08-A240-D33B-A7A262F1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88364-6896-6E95-1413-A3267DDC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EA8DA-74B4-2435-B91B-12667389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F7043-E135-8710-F9C2-D58B88DF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ED816-0B4F-8050-82D7-2ABE0F18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2845-6C0B-4924-ED18-68A92B2C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C11-CA65-45C0-9A02-52B0A624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40BE-4F43-CF94-9A0E-34F343D3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CEB1-A67E-8FFD-15CD-E0E4A998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57B9-90E8-11C4-749E-C64BAF91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697F-2D5A-A373-C9E6-0B8E3CFA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4B65-5755-7F53-8038-B6CF0840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EFB-D0D6-909F-7650-C37EEF64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EDBA7-F79A-77E4-C50E-8EE756CC6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E794F-33B5-364A-2742-93630761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924F-7368-DD6D-59C6-E0499765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B03D0-A825-8B8F-9EC0-D7C326D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9301A-B93D-BD6C-0064-2696822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2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7BC6F-08BC-4414-25FC-3DC3EB4E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CB68B-F01D-A1ED-0524-8BC335B8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52D8-6703-622D-9897-FF1BA1DC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CF55-6C4C-4173-B2DC-DF08E4096D88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75B7-225C-E855-45F7-182138109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613A-06C2-D0FF-B505-A13E25C74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C588-EA6F-40B0-B48D-C8CE8859E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7B91-DF7B-D094-7674-C9947CA4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Reader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47F-A98B-51EF-DB6D-6F9533D4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- Text recognition module for visually impaired individuals</a:t>
            </a:r>
          </a:p>
          <a:p>
            <a:r>
              <a:rPr lang="en-GB" sz="2000" dirty="0"/>
              <a:t>- Improves quality of life for visually impaired users</a:t>
            </a:r>
          </a:p>
          <a:p>
            <a:r>
              <a:rPr lang="en-GB" sz="2000" dirty="0"/>
              <a:t>- Adaptable module recognizes various languages, fonts, sizes, and orientations</a:t>
            </a:r>
          </a:p>
          <a:p>
            <a:r>
              <a:rPr lang="en-GB" sz="2000" dirty="0"/>
              <a:t>- Versatile tool for enhancing accessibility in diverse contexts</a:t>
            </a:r>
          </a:p>
          <a:p>
            <a:r>
              <a:rPr lang="en-GB" sz="2000" dirty="0"/>
              <a:t>- Powerful solution for breaking down barriers and fostering a more inclusive society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0345B-C803-A52D-D2C5-78291F0D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57" y="3800811"/>
            <a:ext cx="5029200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6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94301"/>
            <a:ext cx="9237957" cy="3563120"/>
          </a:xfrm>
        </p:spPr>
        <p:txBody>
          <a:bodyPr>
            <a:normAutofit/>
          </a:bodyPr>
          <a:lstStyle/>
          <a:p>
            <a:r>
              <a:rPr lang="en-GB" sz="1800" dirty="0"/>
              <a:t>Stage 1: Preprocessing</a:t>
            </a:r>
          </a:p>
          <a:p>
            <a:r>
              <a:rPr lang="en-GB" sz="1800" dirty="0"/>
              <a:t>Objective: Prepare EMNIST dataset for training 3-layered CNN architecture</a:t>
            </a:r>
          </a:p>
          <a:p>
            <a:r>
              <a:rPr lang="en-GB" sz="1800" dirty="0"/>
              <a:t>Steps:</a:t>
            </a:r>
          </a:p>
          <a:p>
            <a:pPr lvl="1"/>
            <a:r>
              <a:rPr lang="en-GB" sz="1400" dirty="0"/>
              <a:t>Removing N/A Labels: Eliminate instances with missing or not applicable character labels</a:t>
            </a:r>
          </a:p>
          <a:p>
            <a:pPr lvl="1"/>
            <a:r>
              <a:rPr lang="en-GB" sz="1400" dirty="0"/>
              <a:t>Normalization: Normalize pixel values to a range of 0 to 1 for improved numerical stability</a:t>
            </a:r>
          </a:p>
          <a:p>
            <a:pPr lvl="1"/>
            <a:r>
              <a:rPr lang="en-GB" sz="1400" dirty="0"/>
              <a:t>Data Augmentation: Apply rotation and lighting adjustments to enhance model robustness</a:t>
            </a:r>
          </a:p>
          <a:p>
            <a:pPr lvl="1"/>
            <a:r>
              <a:rPr lang="en-GB" sz="1400" dirty="0"/>
              <a:t>Reshaping &amp; Grayscale Conversion: Convert images to grayscale and reshape to match CNN input dimensions</a:t>
            </a:r>
          </a:p>
          <a:p>
            <a:pPr lvl="1"/>
            <a:r>
              <a:rPr lang="en-GB" sz="1400" dirty="0"/>
              <a:t>Dataset Splitting: Divide preprocessed dataset into training, validation, and testing subsets using stratified sampling</a:t>
            </a:r>
          </a:p>
          <a:p>
            <a:r>
              <a:rPr lang="en-GB" sz="1800" dirty="0"/>
              <a:t>Outcomes:</a:t>
            </a:r>
          </a:p>
          <a:p>
            <a:pPr lvl="1"/>
            <a:r>
              <a:rPr lang="en-GB" sz="1400" dirty="0"/>
              <a:t>Clean, accurate data for model training</a:t>
            </a:r>
          </a:p>
          <a:p>
            <a:pPr lvl="1"/>
            <a:r>
              <a:rPr lang="en-GB" sz="1400" dirty="0"/>
              <a:t>Improved model resilience to various transformations and real-world scenarios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EBCAF9-DB5D-B0CF-A413-FE2C470D9819}"/>
              </a:ext>
            </a:extLst>
          </p:cNvPr>
          <p:cNvGrpSpPr/>
          <p:nvPr/>
        </p:nvGrpSpPr>
        <p:grpSpPr>
          <a:xfrm>
            <a:off x="9729691" y="2161177"/>
            <a:ext cx="2033181" cy="2759717"/>
            <a:chOff x="9498872" y="2063524"/>
            <a:chExt cx="2033181" cy="2759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94FA-97DA-CB9F-9A40-2ADB1A33DC6E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 layered Custom CNN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64019E-273F-B450-7D6A-EC74F1F68887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Post-processing and Text Output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EC72C-B105-5A86-79C6-1D5CE77E5DD6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41576B-DD73-4484-6843-399669CB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9B84D6-F685-24B9-9785-68A28C042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01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94301"/>
            <a:ext cx="9237957" cy="3563120"/>
          </a:xfrm>
        </p:spPr>
        <p:txBody>
          <a:bodyPr>
            <a:normAutofit/>
          </a:bodyPr>
          <a:lstStyle/>
          <a:p>
            <a:r>
              <a:rPr lang="en-GB" sz="1800" dirty="0"/>
              <a:t>Stage 2: 3 layered Custom CNN</a:t>
            </a:r>
          </a:p>
          <a:p>
            <a:r>
              <a:rPr lang="en-GB" sz="1800" dirty="0" err="1"/>
              <a:t>EMNISTNet</a:t>
            </a:r>
            <a:r>
              <a:rPr lang="en-GB" sz="1800" dirty="0"/>
              <a:t> CNN Architecture</a:t>
            </a:r>
          </a:p>
          <a:p>
            <a:pPr lvl="1"/>
            <a:r>
              <a:rPr lang="en-GB" sz="1600" dirty="0"/>
              <a:t>Custom CNN architecture for character recognition using </a:t>
            </a:r>
            <a:r>
              <a:rPr lang="en-GB" sz="1600" dirty="0" err="1"/>
              <a:t>PyTorch</a:t>
            </a:r>
            <a:r>
              <a:rPr lang="en-GB" sz="1600" dirty="0"/>
              <a:t> framework</a:t>
            </a:r>
          </a:p>
          <a:p>
            <a:pPr lvl="1"/>
            <a:r>
              <a:rPr lang="en-GB" sz="1600" dirty="0"/>
              <a:t>Components:</a:t>
            </a:r>
          </a:p>
          <a:p>
            <a:pPr lvl="2"/>
            <a:r>
              <a:rPr lang="en-GB" sz="1600" dirty="0"/>
              <a:t>Convolutional Layers: Detect and combine low-level to complex features</a:t>
            </a:r>
          </a:p>
          <a:p>
            <a:pPr lvl="3"/>
            <a:r>
              <a:rPr lang="en-GB" sz="1200" dirty="0"/>
              <a:t>conv1, conv2, conv3 with increasing output channels</a:t>
            </a:r>
          </a:p>
          <a:p>
            <a:pPr lvl="2"/>
            <a:r>
              <a:rPr lang="en-GB" sz="1600" dirty="0"/>
              <a:t>Batch Normalization Layers: Improve convergence and generalization</a:t>
            </a:r>
          </a:p>
          <a:p>
            <a:pPr lvl="3"/>
            <a:r>
              <a:rPr lang="en-GB" sz="1200" dirty="0"/>
              <a:t>bnorm1, bnorm2, bnorm3 applied after each convolutional layer</a:t>
            </a:r>
          </a:p>
          <a:p>
            <a:pPr lvl="2"/>
            <a:r>
              <a:rPr lang="en-GB" sz="1600" dirty="0"/>
              <a:t>Fully Connected Layers: Form abstract representation and classify images</a:t>
            </a:r>
          </a:p>
          <a:p>
            <a:pPr lvl="3"/>
            <a:r>
              <a:rPr lang="en-GB" sz="1200" dirty="0"/>
              <a:t>fc1, fc2, fc3 with decreasing output sizes</a:t>
            </a:r>
          </a:p>
          <a:p>
            <a:pPr lvl="2"/>
            <a:r>
              <a:rPr lang="en-GB" sz="1600" dirty="0"/>
              <a:t>Dropout Layers: Prevent overfitting (dropout rate: 0.5)</a:t>
            </a:r>
          </a:p>
          <a:p>
            <a:pPr lvl="3"/>
            <a:r>
              <a:rPr lang="en-GB" sz="1200" dirty="0"/>
              <a:t>dropout1 and dropout2 after fc1 and fc2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EBCAF9-DB5D-B0CF-A413-FE2C470D9819}"/>
              </a:ext>
            </a:extLst>
          </p:cNvPr>
          <p:cNvGrpSpPr/>
          <p:nvPr/>
        </p:nvGrpSpPr>
        <p:grpSpPr>
          <a:xfrm>
            <a:off x="9729691" y="2161177"/>
            <a:ext cx="2033181" cy="2759717"/>
            <a:chOff x="9498872" y="2063524"/>
            <a:chExt cx="2033181" cy="2759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94FA-97DA-CB9F-9A40-2ADB1A33DC6E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 layered Custom CNN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64019E-273F-B450-7D6A-EC74F1F68887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Post-processing and Text Output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EC72C-B105-5A86-79C6-1D5CE77E5DD6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41576B-DD73-4484-6843-399669CB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9B84D6-F685-24B9-9785-68A28C042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94301"/>
            <a:ext cx="9237957" cy="3563120"/>
          </a:xfrm>
        </p:spPr>
        <p:txBody>
          <a:bodyPr>
            <a:normAutofit/>
          </a:bodyPr>
          <a:lstStyle/>
          <a:p>
            <a:r>
              <a:rPr lang="en-GB" sz="1800" dirty="0"/>
              <a:t>Stage 2: 3 layered Custom CNN</a:t>
            </a:r>
          </a:p>
          <a:p>
            <a:r>
              <a:rPr lang="en-GB" sz="1800" dirty="0"/>
              <a:t>Activation Functions and Training Process</a:t>
            </a:r>
          </a:p>
          <a:p>
            <a:pPr lvl="1"/>
            <a:r>
              <a:rPr lang="en-GB" sz="1600" dirty="0"/>
              <a:t>Activation function: Replace </a:t>
            </a:r>
            <a:r>
              <a:rPr lang="en-GB" sz="1600" dirty="0" err="1"/>
              <a:t>ReLU</a:t>
            </a:r>
            <a:r>
              <a:rPr lang="en-GB" sz="1600" dirty="0"/>
              <a:t> with Leaky </a:t>
            </a:r>
            <a:r>
              <a:rPr lang="en-GB" sz="1600" dirty="0" err="1"/>
              <a:t>ReLU</a:t>
            </a:r>
            <a:r>
              <a:rPr lang="en-GB" sz="1600" dirty="0"/>
              <a:t> to avoid "dying </a:t>
            </a:r>
            <a:r>
              <a:rPr lang="en-GB" sz="1600" dirty="0" err="1"/>
              <a:t>ReLU</a:t>
            </a:r>
            <a:r>
              <a:rPr lang="en-GB" sz="1600" dirty="0"/>
              <a:t>" problem</a:t>
            </a:r>
          </a:p>
          <a:p>
            <a:pPr lvl="1"/>
            <a:r>
              <a:rPr lang="en-GB" sz="1600" dirty="0"/>
              <a:t>Training process:</a:t>
            </a:r>
          </a:p>
          <a:p>
            <a:pPr lvl="2"/>
            <a:r>
              <a:rPr lang="en-GB" sz="1400" dirty="0"/>
              <a:t>Train for 30 epochs using Adam optimizer (learning rate: 0.0005) and </a:t>
            </a:r>
            <a:r>
              <a:rPr lang="en-GB" sz="1400" dirty="0" err="1"/>
              <a:t>ReduceLROnPlateau</a:t>
            </a:r>
            <a:r>
              <a:rPr lang="en-GB" sz="1400" dirty="0"/>
              <a:t> scheduler</a:t>
            </a:r>
          </a:p>
          <a:p>
            <a:pPr lvl="2"/>
            <a:r>
              <a:rPr lang="en-GB" sz="1400" dirty="0"/>
              <a:t>Minimize categorical cross-entropy loss with backpropagation</a:t>
            </a:r>
          </a:p>
          <a:p>
            <a:pPr lvl="2"/>
            <a:r>
              <a:rPr lang="en-GB" sz="1400" dirty="0"/>
              <a:t>Record training and test errors and losses for performance evaluation and model selection</a:t>
            </a:r>
          </a:p>
          <a:p>
            <a:pPr lvl="1"/>
            <a:r>
              <a:rPr lang="en-GB" sz="1600" dirty="0"/>
              <a:t>Outcome: Robust character recognition model with improved </a:t>
            </a:r>
            <a:r>
              <a:rPr lang="en-GB" sz="1800" dirty="0"/>
              <a:t>conv</a:t>
            </a:r>
            <a:r>
              <a:rPr lang="en-GB" sz="1600" dirty="0"/>
              <a:t>ergence and reduced overfitting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EBCAF9-DB5D-B0CF-A413-FE2C470D9819}"/>
              </a:ext>
            </a:extLst>
          </p:cNvPr>
          <p:cNvGrpSpPr/>
          <p:nvPr/>
        </p:nvGrpSpPr>
        <p:grpSpPr>
          <a:xfrm>
            <a:off x="9729691" y="2161177"/>
            <a:ext cx="2033181" cy="2759717"/>
            <a:chOff x="9498872" y="2063524"/>
            <a:chExt cx="2033181" cy="2759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94FA-97DA-CB9F-9A40-2ADB1A33DC6E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 layered Custom CNN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64019E-273F-B450-7D6A-EC74F1F68887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Post-processing and Text Output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EC72C-B105-5A86-79C6-1D5CE77E5DD6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41576B-DD73-4484-6843-399669CB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9B84D6-F685-24B9-9785-68A28C042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00C150C-9824-612A-2A5B-D09396CC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2" r="41885" b="40975"/>
          <a:stretch/>
        </p:blipFill>
        <p:spPr>
          <a:xfrm>
            <a:off x="2758930" y="4389396"/>
            <a:ext cx="4055616" cy="21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94301"/>
            <a:ext cx="3875844" cy="3358934"/>
          </a:xfrm>
        </p:spPr>
        <p:txBody>
          <a:bodyPr>
            <a:normAutofit/>
          </a:bodyPr>
          <a:lstStyle/>
          <a:p>
            <a:r>
              <a:rPr lang="en-GB" sz="1800" dirty="0"/>
              <a:t>Stage 2: 3 layered Custom CNN</a:t>
            </a:r>
          </a:p>
          <a:p>
            <a:r>
              <a:rPr lang="en-GB" sz="1600" dirty="0"/>
              <a:t>26x26 grid plot: Rows are true labels, columns are predicted labels, </a:t>
            </a:r>
            <a:r>
              <a:rPr lang="en-GB" sz="1600" dirty="0" err="1"/>
              <a:t>color</a:t>
            </a:r>
            <a:r>
              <a:rPr lang="en-GB" sz="1600" dirty="0"/>
              <a:t> indicates prediction proportion</a:t>
            </a:r>
          </a:p>
          <a:p>
            <a:r>
              <a:rPr lang="en-GB" sz="1600" dirty="0"/>
              <a:t>Ideal classifier: Diagonal dark blue cells (high correct predictions), light blue cells elsewhere (low incorrect predictions)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EBCAF9-DB5D-B0CF-A413-FE2C470D9819}"/>
              </a:ext>
            </a:extLst>
          </p:cNvPr>
          <p:cNvGrpSpPr/>
          <p:nvPr/>
        </p:nvGrpSpPr>
        <p:grpSpPr>
          <a:xfrm>
            <a:off x="9729691" y="2161177"/>
            <a:ext cx="2033181" cy="2759717"/>
            <a:chOff x="9498872" y="2063524"/>
            <a:chExt cx="2033181" cy="2759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94FA-97DA-CB9F-9A40-2ADB1A33DC6E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 layered Custom CNN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64019E-273F-B450-7D6A-EC74F1F68887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Post-processing and Text Output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EC72C-B105-5A86-79C6-1D5CE77E5DD6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41576B-DD73-4484-6843-399669CB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9B84D6-F685-24B9-9785-68A28C042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2BB26CB-DB24-1620-4141-68209FCD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25" y="1744356"/>
            <a:ext cx="4466295" cy="44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5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94301"/>
            <a:ext cx="9237957" cy="3563120"/>
          </a:xfrm>
        </p:spPr>
        <p:txBody>
          <a:bodyPr>
            <a:normAutofit/>
          </a:bodyPr>
          <a:lstStyle/>
          <a:p>
            <a:r>
              <a:rPr lang="en-GB" sz="1800" dirty="0"/>
              <a:t>Stage 3: Post-processing and Text Output</a:t>
            </a:r>
          </a:p>
          <a:p>
            <a:r>
              <a:rPr lang="en-GB" sz="1800" dirty="0"/>
              <a:t>Objective: Predict characters from document images using trained CNN model</a:t>
            </a:r>
          </a:p>
          <a:p>
            <a:r>
              <a:rPr lang="en-GB" sz="1800" dirty="0"/>
              <a:t>Key steps:</a:t>
            </a:r>
          </a:p>
          <a:p>
            <a:pPr lvl="1"/>
            <a:r>
              <a:rPr lang="en-GB" sz="1600" dirty="0"/>
              <a:t>Preprocess images</a:t>
            </a:r>
          </a:p>
          <a:p>
            <a:pPr lvl="1"/>
            <a:r>
              <a:rPr lang="en-GB" sz="1600" dirty="0"/>
              <a:t>Add padding</a:t>
            </a:r>
          </a:p>
          <a:p>
            <a:pPr lvl="1"/>
            <a:r>
              <a:rPr lang="en-GB" sz="1600" dirty="0"/>
              <a:t>Segment images into lines and characters</a:t>
            </a:r>
          </a:p>
          <a:p>
            <a:pPr lvl="1"/>
            <a:r>
              <a:rPr lang="en-GB" sz="1600" dirty="0"/>
              <a:t>Skeletonize and resize characters</a:t>
            </a:r>
          </a:p>
          <a:p>
            <a:pPr lvl="1"/>
            <a:r>
              <a:rPr lang="en-GB" sz="1600" dirty="0"/>
              <a:t>Recognize characters and extract text</a:t>
            </a:r>
            <a:endParaRPr lang="en-GB" sz="1400" dirty="0"/>
          </a:p>
          <a:p>
            <a:endParaRPr lang="en-GB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EBCAF9-DB5D-B0CF-A413-FE2C470D9819}"/>
              </a:ext>
            </a:extLst>
          </p:cNvPr>
          <p:cNvGrpSpPr/>
          <p:nvPr/>
        </p:nvGrpSpPr>
        <p:grpSpPr>
          <a:xfrm>
            <a:off x="9729691" y="2161177"/>
            <a:ext cx="2033181" cy="2759717"/>
            <a:chOff x="9498872" y="2063524"/>
            <a:chExt cx="2033181" cy="2759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94FA-97DA-CB9F-9A40-2ADB1A33DC6E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 layered Custom CNN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64019E-273F-B450-7D6A-EC74F1F68887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Post-processing and Text Output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0EC72C-B105-5A86-79C6-1D5CE77E5DD6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41576B-DD73-4484-6843-399669CB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9B84D6-F685-24B9-9785-68A28C042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1A0B41-9AF4-137D-E6B9-3CF86A5D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63" y="3756853"/>
            <a:ext cx="2186865" cy="307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B12C4-2440-360E-296E-E7607DB9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21" y="4519744"/>
            <a:ext cx="2095454" cy="20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243-E9F9-2F06-EEC7-0484A84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Verification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2238-3695-4260-4864-12A06D4E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Preprocessed EMNIST dataset</a:t>
            </a:r>
          </a:p>
          <a:p>
            <a:r>
              <a:rPr lang="en-GB" sz="2000" dirty="0"/>
              <a:t>Trained model for 25 iterations</a:t>
            </a:r>
          </a:p>
          <a:p>
            <a:r>
              <a:rPr lang="en-GB" sz="2000" dirty="0"/>
              <a:t>Achieved 93.5% accuracy</a:t>
            </a:r>
          </a:p>
          <a:p>
            <a:r>
              <a:rPr lang="en-GB" sz="2000" dirty="0"/>
              <a:t>Confusion due to similar letter shapes (e.g., "v" and "r", "g" and "q")</a:t>
            </a:r>
          </a:p>
          <a:p>
            <a:r>
              <a:rPr lang="en-GB" sz="2000" dirty="0"/>
              <a:t>Model performs well overall, recognizing majority of characters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C295C-A0D8-63B3-35AE-9C898757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93" y="4190727"/>
            <a:ext cx="7653291" cy="1490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65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243-E9F9-2F06-EEC7-0484A84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2238-3695-4260-4864-12A06D4E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Key constraints affecting Text Reader model:</a:t>
            </a:r>
            <a:endParaRPr lang="ar-EG" sz="2400" dirty="0"/>
          </a:p>
          <a:p>
            <a:r>
              <a:rPr lang="en-GB" sz="1800" dirty="0"/>
              <a:t>Limited character set</a:t>
            </a:r>
          </a:p>
          <a:p>
            <a:r>
              <a:rPr lang="en-GB" sz="1800" dirty="0"/>
              <a:t>Sensitive to image preprocessing</a:t>
            </a:r>
          </a:p>
          <a:p>
            <a:r>
              <a:rPr lang="en-GB" sz="1800" dirty="0"/>
              <a:t>Inability to handle distorted or noisy text</a:t>
            </a:r>
          </a:p>
          <a:p>
            <a:r>
              <a:rPr lang="en-GB" sz="1800" dirty="0"/>
              <a:t>Lack of context</a:t>
            </a:r>
          </a:p>
          <a:p>
            <a:r>
              <a:rPr lang="en-GB" sz="1800" dirty="0"/>
              <a:t>No support for different languages</a:t>
            </a:r>
          </a:p>
          <a:p>
            <a:r>
              <a:rPr lang="en-GB" sz="1800" dirty="0"/>
              <a:t>Computational complexity</a:t>
            </a:r>
          </a:p>
          <a:p>
            <a:r>
              <a:rPr lang="en-GB" sz="1800" dirty="0"/>
              <a:t>Lack of rotation and scale invariance</a:t>
            </a:r>
          </a:p>
        </p:txBody>
      </p:sp>
    </p:spTree>
    <p:extLst>
      <p:ext uri="{BB962C8B-B14F-4D97-AF65-F5344CB8AC3E}">
        <p14:creationId xmlns:p14="http://schemas.microsoft.com/office/powerpoint/2010/main" val="5743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570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Text Reader</vt:lpstr>
      <vt:lpstr>Modular Decomposition </vt:lpstr>
      <vt:lpstr>Modular Decomposition </vt:lpstr>
      <vt:lpstr>Modular Decomposition </vt:lpstr>
      <vt:lpstr>Modular Decomposition </vt:lpstr>
      <vt:lpstr>Modular Decomposition </vt:lpstr>
      <vt:lpstr>System testing and Verification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Reader</dc:title>
  <dc:creator>moaz elsherbini</dc:creator>
  <cp:lastModifiedBy>Mostafa Ashraf</cp:lastModifiedBy>
  <cp:revision>3</cp:revision>
  <dcterms:created xsi:type="dcterms:W3CDTF">2023-06-11T17:12:47Z</dcterms:created>
  <dcterms:modified xsi:type="dcterms:W3CDTF">2023-06-11T19:37:33Z</dcterms:modified>
</cp:coreProperties>
</file>