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37" r:id="rId7"/>
    <p:sldId id="343" r:id="rId8"/>
    <p:sldId id="350" r:id="rId9"/>
    <p:sldId id="351" r:id="rId10"/>
    <p:sldId id="352" r:id="rId11"/>
    <p:sldId id="353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84967" autoAdjust="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azure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754" y="606130"/>
            <a:ext cx="9964490" cy="139927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1 . Azure Cloud Infrastructure Deployment and Management Week </a:t>
            </a:r>
            <a:b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</a:t>
            </a:r>
            <a:br>
              <a:rPr lang="en-US" sz="3200" b="1" kern="100" dirty="0">
                <a:solidFill>
                  <a:srgbClr val="0F47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C80DE4-1512-ADEE-0BDA-A3B151D44391}"/>
              </a:ext>
            </a:extLst>
          </p:cNvPr>
          <p:cNvSpPr txBox="1"/>
          <p:nvPr/>
        </p:nvSpPr>
        <p:spPr>
          <a:xfrm>
            <a:off x="1736026" y="1655410"/>
            <a:ext cx="6098058" cy="933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 rtl="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1: Azure Fundamentals &amp; Setup</a:t>
            </a:r>
          </a:p>
          <a:p>
            <a:pPr marL="0" marR="0" algn="l" rtl="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2000" b="1" cap="all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</a:t>
            </a:r>
            <a:r>
              <a:rPr lang="en-US" sz="2000" b="1" cap="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Group 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55A95C-A809-BC74-7BFE-A066E1B73763}"/>
              </a:ext>
            </a:extLst>
          </p:cNvPr>
          <p:cNvSpPr txBox="1">
            <a:spLocks/>
          </p:cNvSpPr>
          <p:nvPr/>
        </p:nvSpPr>
        <p:spPr>
          <a:xfrm>
            <a:off x="1916012" y="2122076"/>
            <a:ext cx="5918072" cy="227685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400"/>
              </a:lnSpc>
              <a:spcBef>
                <a:spcPct val="0"/>
              </a:spcBef>
              <a:buNone/>
              <a:defRPr sz="5400" b="1" i="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F44090-C48E-738C-EC7D-4C50B0F0C85E}"/>
              </a:ext>
            </a:extLst>
          </p:cNvPr>
          <p:cNvSpPr txBox="1">
            <a:spLocks/>
          </p:cNvSpPr>
          <p:nvPr/>
        </p:nvSpPr>
        <p:spPr>
          <a:xfrm>
            <a:off x="1516305" y="3429000"/>
            <a:ext cx="5918068" cy="31449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Ahmed Mortada Sayed </a:t>
            </a:r>
          </a:p>
          <a:p>
            <a:pPr marL="0" indent="0" algn="just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Administrator at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Kasrawy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Group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3F0F1-77AE-1144-A9DB-60DEDD1A3C7C}"/>
              </a:ext>
            </a:extLst>
          </p:cNvPr>
          <p:cNvSpPr txBox="1">
            <a:spLocks/>
          </p:cNvSpPr>
          <p:nvPr/>
        </p:nvSpPr>
        <p:spPr>
          <a:xfrm>
            <a:off x="5896576" y="3429000"/>
            <a:ext cx="4909895" cy="7161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Mohamed Mostafa </a:t>
            </a:r>
            <a:r>
              <a:rPr lang="en-US" sz="1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Esmaiel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Administrator at Flex P FILMS EGYPT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B9BAD-6C2B-92A0-AEC0-99D8F08721D2}"/>
              </a:ext>
            </a:extLst>
          </p:cNvPr>
          <p:cNvSpPr txBox="1"/>
          <p:nvPr/>
        </p:nvSpPr>
        <p:spPr>
          <a:xfrm>
            <a:off x="1516305" y="4901673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Abdallah Mabrouk Bakr </a:t>
            </a:r>
          </a:p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Flutter Developer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ED7D90-9D5C-F2A4-C9A9-7470ECE95CBD}"/>
              </a:ext>
            </a:extLst>
          </p:cNvPr>
          <p:cNvSpPr txBox="1"/>
          <p:nvPr/>
        </p:nvSpPr>
        <p:spPr>
          <a:xfrm>
            <a:off x="5896576" y="4852591"/>
            <a:ext cx="6098458" cy="66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Eng. Mahmoud Moawad Abdelhamid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and web hosting Engineer at Link Datacenter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28" y="123392"/>
            <a:ext cx="5918072" cy="1003264"/>
          </a:xfrm>
        </p:spPr>
        <p:txBody>
          <a:bodyPr/>
          <a:lstStyle/>
          <a:p>
            <a:r>
              <a:rPr lang="en-US" sz="2400" b="1" u="sng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Configuring an Azure Subscription</a:t>
            </a:r>
            <a:b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570EA-779C-B59A-7084-435AC0658A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6097" y="1303455"/>
            <a:ext cx="6667004" cy="4684389"/>
          </a:xfrm>
        </p:spPr>
        <p:txBody>
          <a:bodyPr>
            <a:normAutofit/>
          </a:bodyPr>
          <a:lstStyle/>
          <a:p>
            <a:pPr marL="0" marR="0" algn="l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800" b="1" i="0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Sign in to the Azure portal</a:t>
            </a:r>
            <a:endParaRPr lang="en-US" sz="18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225425" algn="l" rtl="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Sign in to the 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Azure portal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by entering your credentials and clicking the “Sign in” button.</a:t>
            </a:r>
          </a:p>
          <a:p>
            <a:pPr marL="0" marR="0" algn="l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800" b="1" i="0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Navigate to the subscriptions</a:t>
            </a:r>
            <a:endParaRPr lang="en-US" sz="18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 Scroll down and click the “Subscriptions” tab.</a:t>
            </a:r>
          </a:p>
          <a:p>
            <a:pPr marL="0" marR="0" algn="l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800" b="1" i="0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Add a subscription</a:t>
            </a:r>
            <a:endParaRPr lang="en-US" sz="18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  Click the “Add” button to add a new subscription.</a:t>
            </a:r>
          </a:p>
          <a:p>
            <a:pPr marL="0" marR="0" algn="l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800" b="1" i="0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Select your subscription</a:t>
            </a:r>
            <a:endParaRPr lang="en-US" sz="18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0988" marR="0" indent="-280988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- Select the subscription according to your requirements. It will navigate to the billing profile if it is not set up already.</a:t>
            </a:r>
          </a:p>
          <a:p>
            <a:pPr marL="114300" marR="0" indent="-114300" algn="l" rtl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42B05E-7683-D4BA-9726-4CD36296BE6B}"/>
              </a:ext>
            </a:extLst>
          </p:cNvPr>
          <p:cNvSpPr txBox="1">
            <a:spLocks/>
          </p:cNvSpPr>
          <p:nvPr/>
        </p:nvSpPr>
        <p:spPr>
          <a:xfrm>
            <a:off x="2450936" y="964242"/>
            <a:ext cx="6667004" cy="46843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678ABDB-7AC9-D981-1AB9-7F78D870ED5C}"/>
              </a:ext>
            </a:extLst>
          </p:cNvPr>
          <p:cNvSpPr txBox="1">
            <a:spLocks/>
          </p:cNvSpPr>
          <p:nvPr/>
        </p:nvSpPr>
        <p:spPr>
          <a:xfrm>
            <a:off x="1297858" y="0"/>
            <a:ext cx="6831939" cy="46843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rtl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Step 5: Billing account</a:t>
            </a:r>
          </a:p>
          <a:p>
            <a:pPr marL="0" marR="0" indent="0" algn="l" rtl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Set up your billing profile by adding your credit card information.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Step 6: Create a subscription</a:t>
            </a:r>
          </a:p>
          <a:p>
            <a:pPr marL="117475" indent="-117475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Once the billing account is completed, go to the “Subscription” page and click the “Add” button.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700" b="1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6919" y="609604"/>
            <a:ext cx="7853678" cy="726645"/>
          </a:xfrm>
        </p:spPr>
        <p:txBody>
          <a:bodyPr/>
          <a:lstStyle/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n-US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Creating a Resource Group in Azure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FB3DD6F-6465-1F8D-FFE3-D8E97A9EE486}"/>
              </a:ext>
            </a:extLst>
          </p:cNvPr>
          <p:cNvSpPr txBox="1">
            <a:spLocks/>
          </p:cNvSpPr>
          <p:nvPr/>
        </p:nvSpPr>
        <p:spPr>
          <a:xfrm>
            <a:off x="1403800" y="1336249"/>
            <a:ext cx="6667004" cy="46843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 rtl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Method 1: Using Azure Portal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225425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 in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Azure Portal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marR="0" lvl="0" indent="-225425" algn="l" rtl="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Search for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Groups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 the search bar.</a:t>
            </a:r>
          </a:p>
          <a:p>
            <a:pPr marL="342900" indent="-225425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1" kern="100" dirty="0">
                <a:latin typeface="Aptos" panose="020B0004020202020204" pitchFamily="34" charset="0"/>
                <a:cs typeface="Arial" panose="020B0604020202020204" pitchFamily="34" charset="0"/>
              </a:rPr>
              <a:t>Click Create.</a:t>
            </a:r>
          </a:p>
          <a:p>
            <a:pPr marL="342900" indent="-225425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Select your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Subscription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and Enter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Resource Group Name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(e.g., it-department).</a:t>
            </a:r>
          </a:p>
          <a:p>
            <a:pPr marL="342900" indent="-225425">
              <a:buNone/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Choose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(e.g., East US, West Europe).</a:t>
            </a:r>
          </a:p>
          <a:p>
            <a:pPr marL="342900" indent="-225425"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Click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Review + Create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then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Create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pPr marL="236538" indent="-236538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b="1" kern="1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784C1CD-0A24-AB14-7D75-60AD112ECA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7">
            <a:extLst>
              <a:ext uri="{FF2B5EF4-FFF2-40B4-BE49-F238E27FC236}">
                <a16:creationId xmlns:a16="http://schemas.microsoft.com/office/drawing/2014/main" id="{AEB1ECA7-DA7B-FF40-5B62-70C9ABF402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843" r="16843"/>
          <a:stretch>
            <a:fillRect/>
          </a:stretch>
        </p:blipFill>
        <p:spPr>
          <a:xfrm>
            <a:off x="8536252" y="3205312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9CEAB-9459-20B7-D470-FD922E9E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992" y="427702"/>
            <a:ext cx="6831453" cy="1194621"/>
          </a:xfrm>
        </p:spPr>
        <p:txBody>
          <a:bodyPr/>
          <a:lstStyle/>
          <a:p>
            <a:r>
              <a:rPr lang="en-US" sz="2400" u="sng" kern="100" dirty="0">
                <a:solidFill>
                  <a:srgbClr val="0F4761"/>
                </a:solidFill>
                <a:latin typeface="Aptos Display" panose="020B0004020202020204" pitchFamily="34" charset="0"/>
                <a:ea typeface="+mn-ea"/>
                <a:cs typeface="Times New Roman" panose="02020603050405020304" pitchFamily="18" charset="0"/>
              </a:rPr>
              <a:t>Deployed VMs and Network Settings Report</a:t>
            </a:r>
            <a:br>
              <a:rPr lang="en-US" sz="1800" b="1" kern="0" dirty="0">
                <a:solidFill>
                  <a:srgbClr val="365F9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09BF-FEB2-EFD0-9EC9-BA9D42DA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455" y="1025012"/>
            <a:ext cx="7853678" cy="995517"/>
          </a:xfrm>
        </p:spPr>
        <p:txBody>
          <a:bodyPr>
            <a:normAutofit fontScale="92500"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1800" b="1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Accessing the Azure Portal</a:t>
            </a:r>
          </a:p>
          <a:p>
            <a:r>
              <a:rPr lang="en-US" sz="1800" b="1" kern="100" dirty="0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Action: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Sign in at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  <a:hlinkClick r:id="rId2"/>
              </a:rPr>
              <a:t>https://portal.azure.com 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using your organizational credentials.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9622BF0-3E3A-49EC-6A47-D5E6D01A15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6843" r="16843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6E276-8D08-7E46-502F-F1855EF09733}"/>
              </a:ext>
            </a:extLst>
          </p:cNvPr>
          <p:cNvSpPr txBox="1"/>
          <p:nvPr/>
        </p:nvSpPr>
        <p:spPr>
          <a:xfrm>
            <a:off x="1289456" y="1708467"/>
            <a:ext cx="7246796" cy="470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1400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Creating and Configuring Virtual </a:t>
            </a:r>
            <a:r>
              <a:rPr lang="en-US" sz="1400" b="1" u="sng" kern="100" cap="all" dirty="0" err="1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MachinesDeployment</a:t>
            </a:r>
            <a:r>
              <a:rPr lang="en-US" sz="1400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 Steps</a:t>
            </a:r>
            <a:endParaRPr lang="en-US" sz="1050" b="1" u="sng" kern="100" cap="all" dirty="0">
              <a:solidFill>
                <a:srgbClr val="0F4761"/>
              </a:solidFill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R="0" indent="58738">
              <a:spcAft>
                <a:spcPts val="1000"/>
              </a:spcAft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Navigate to the Azure Portal and open the Virtual Machines section.</a:t>
            </a:r>
          </a:p>
          <a:p>
            <a:pPr marR="0" indent="58738">
              <a:spcAft>
                <a:spcPts val="1000"/>
              </a:spcAft>
              <a:buFontTx/>
              <a:buChar char="-"/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Click 'Create a new virtual machine' and fill in the required details.</a:t>
            </a:r>
          </a:p>
          <a:p>
            <a:pPr marR="0" indent="58738">
              <a:lnSpc>
                <a:spcPct val="115000"/>
              </a:lnSpc>
              <a:spcAft>
                <a:spcPts val="1000"/>
              </a:spcAft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Choose an OS image and specify the disk type.</a:t>
            </a:r>
          </a:p>
          <a:p>
            <a:pPr marR="0" indent="58738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Set up the authentication method and administrator credentials.</a:t>
            </a:r>
          </a:p>
          <a:p>
            <a:pPr marR="0" indent="58738">
              <a:lnSpc>
                <a:spcPct val="115000"/>
              </a:lnSpc>
              <a:spcAft>
                <a:spcPts val="1000"/>
              </a:spcAft>
              <a:buFontTx/>
              <a:buChar char="-"/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Select the VM size based on the workload.</a:t>
            </a:r>
          </a:p>
          <a:p>
            <a:pPr marL="58738" marR="0" indent="-58738">
              <a:lnSpc>
                <a:spcPct val="115000"/>
              </a:lnSpc>
              <a:spcAft>
                <a:spcPts val="1000"/>
              </a:spcAft>
              <a:buFontTx/>
              <a:buChar char="-"/>
              <a:tabLst>
                <a:tab pos="280988" algn="l"/>
              </a:tabLst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 Configure networking settings and assign the VM to a virtual network  and subnet.</a:t>
            </a:r>
          </a:p>
          <a:p>
            <a:pPr marR="0" indent="58738">
              <a:lnSpc>
                <a:spcPct val="115000"/>
              </a:lnSpc>
              <a:spcAft>
                <a:spcPts val="1000"/>
              </a:spcAft>
            </a:pPr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Review the settings and deploy the VM.</a:t>
            </a:r>
          </a:p>
          <a:p>
            <a:pPr indent="58738"/>
            <a:r>
              <a:rPr lang="en-US" kern="1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- Validate the VM status once deployment is complete.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marR="0" indent="-285750">
              <a:spcAft>
                <a:spcPts val="1000"/>
              </a:spcAft>
              <a:buFontTx/>
              <a:buChar char="-"/>
            </a:pPr>
            <a:endParaRPr lang="en-US" kern="100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0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7420-DC75-3AB2-4AEE-870EFCE86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675" y="123731"/>
            <a:ext cx="10302240" cy="1852046"/>
          </a:xfrm>
        </p:spPr>
        <p:txBody>
          <a:bodyPr/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sz="2400" u="sng" kern="100" dirty="0">
                <a:solidFill>
                  <a:srgbClr val="0F4761"/>
                </a:solidFill>
                <a:latin typeface="Aptos Display" panose="020B0004020202020204" pitchFamily="34" charset="0"/>
                <a:ea typeface="+mn-ea"/>
                <a:cs typeface="Times New Roman" panose="02020603050405020304" pitchFamily="18" charset="0"/>
              </a:rPr>
              <a:t>Network Configuration</a:t>
            </a:r>
            <a:br>
              <a:rPr lang="en-US" sz="1800" b="1" dirty="0">
                <a:solidFill>
                  <a:srgbClr val="4F81BD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Ensure proper network configurations are applied to the deployed VMs.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ED9BB-D808-72D0-DB97-90EF6F60C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153" y="1290484"/>
            <a:ext cx="7853678" cy="4018935"/>
          </a:xfrm>
        </p:spPr>
        <p:txBody>
          <a:bodyPr>
            <a:normAutofit lnSpcReduction="10000"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Virtual Network (</a:t>
            </a:r>
            <a:r>
              <a:rPr lang="en-US" b="1" u="sng" kern="100" cap="all" dirty="0" err="1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VNet</a:t>
            </a:r>
            <a:r>
              <a:rPr lang="en-US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) Configuration</a:t>
            </a:r>
          </a:p>
          <a:p>
            <a:pPr marL="0" marR="0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VNet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Name:-Specify the virtual network name.</a:t>
            </a:r>
          </a:p>
          <a:p>
            <a:pPr marL="0" marR="0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 Resource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Group:Associate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the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VNet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with a resource group.</a:t>
            </a:r>
          </a:p>
          <a:p>
            <a:pPr marL="0" marR="0">
              <a:lnSpc>
                <a:spcPct val="10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- Location:- Select the Azure region for the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VNet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Address Space: Define the IP address range for the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VNet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</a:p>
          <a:p>
            <a:pPr marL="0" marR="0">
              <a:lnSpc>
                <a:spcPct val="115000"/>
              </a:lnSpc>
              <a:spcBef>
                <a:spcPts val="1000"/>
              </a:spcBef>
            </a:pPr>
            <a:r>
              <a:rPr lang="en-US" b="1" u="sng" kern="100" cap="all" dirty="0">
                <a:solidFill>
                  <a:srgbClr val="0F476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Subnet Configuration</a:t>
            </a:r>
          </a:p>
          <a:p>
            <a:pPr marL="342900" marR="0" lvl="0" indent="-342900">
              <a:lnSpc>
                <a:spcPct val="115000"/>
              </a:lnSpc>
              <a:buFont typeface="Cambria" panose="02040503050406030204" pitchFamily="18" charset="0"/>
              <a:buChar char="-"/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Subnet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Name:Define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the subnet name.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Cambria" panose="02040503050406030204" pitchFamily="18" charset="0"/>
              <a:buChar char="-"/>
              <a:tabLst>
                <a:tab pos="17145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Address </a:t>
            </a:r>
            <a:r>
              <a:rPr lang="en-US" sz="1800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Range:Specify</a:t>
            </a: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the subnet IP range.</a:t>
            </a: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285750" indent="-285750">
              <a:lnSpc>
                <a:spcPct val="100000"/>
              </a:lnSpc>
              <a:spcAft>
                <a:spcPts val="1000"/>
              </a:spcAft>
              <a:buFontTx/>
              <a:buChar char="-"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00000"/>
              </a:lnSpc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00000"/>
              </a:lnSpc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72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857-6EF3-AF18-2269-880BC389E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089" y="404106"/>
            <a:ext cx="10302240" cy="1218217"/>
          </a:xfrm>
        </p:spPr>
        <p:txBody>
          <a:bodyPr/>
          <a:lstStyle/>
          <a:p>
            <a:r>
              <a:rPr lang="en-US" sz="2400" u="sng" kern="100" dirty="0">
                <a:solidFill>
                  <a:srgbClr val="0F4761"/>
                </a:solidFill>
                <a:latin typeface="Aptos Display" panose="020B0004020202020204" pitchFamily="34" charset="0"/>
                <a:ea typeface="+mn-ea"/>
                <a:cs typeface="Times New Roman" panose="02020603050405020304" pitchFamily="18" charset="0"/>
              </a:rPr>
              <a:t>Azure Active Directory Setup Report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287C9-56D6-5CB8-4C71-2E0FBFC2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7089" y="935047"/>
            <a:ext cx="7853678" cy="5130044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b="1" u="sng" dirty="0">
                <a:solidFill>
                  <a:srgbClr val="403152"/>
                </a:solidFill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Creating a New Azure AD Tenant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03152"/>
                </a:solidFill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Action: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In the left-hand navigation, select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Azure Active Directory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and then choose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Manage tenants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or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Create a tenant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</a:p>
          <a:p>
            <a:pPr marL="342900" marR="0" lvl="0" indent="-342900" rtl="0">
              <a:lnSpc>
                <a:spcPct val="115000"/>
              </a:lnSpc>
              <a:spcAft>
                <a:spcPts val="1000"/>
              </a:spcAft>
              <a:buAutoNum type="arabicPeriod" startAt="2"/>
            </a:pPr>
            <a:r>
              <a:rPr lang="en-US" sz="1800" b="1" u="sng" dirty="0">
                <a:solidFill>
                  <a:srgbClr val="403152"/>
                </a:solidFill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User and Group Management</a:t>
            </a:r>
          </a:p>
          <a:p>
            <a:pPr indent="339725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User Management:</a:t>
            </a:r>
            <a:endParaRPr lang="en-US" sz="1800" u="sng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68580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Action: 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Add users manually or enable self-service sign-up.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68580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Configuration: 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Set up password policies, usage locations, and assign appropriate roles.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228600" marR="0" indent="111125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Group Management:</a:t>
            </a:r>
            <a:endParaRPr lang="en-US" sz="1800" u="sng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68580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Action:</a:t>
            </a: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 Create groups to streamline permissions management and implement role-based access control (RBAC).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Aptos ExtraBold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4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0B1462-12D6-47DA-263C-F7AD6569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9656" y="494071"/>
            <a:ext cx="7853678" cy="6363929"/>
          </a:xfrm>
        </p:spPr>
        <p:txBody>
          <a:bodyPr>
            <a:normAutofit lnSpcReduction="10000"/>
          </a:bodyPr>
          <a:lstStyle/>
          <a:p>
            <a:pPr marL="0" marR="0" indent="-11430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1.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Start the Azure AD Connect install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2.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Choose Installation Type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3.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Connect to Azure AD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Enter the username and password of the Azure AD global administrator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4.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Connect to AD DS (on-premises Active Directory)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Now you will enter the credentials of an enterprise administrator account for your on-premises Active Directory. These credentials are used to create the local Active Directory account that is used for synchronization.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5.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Azure AD sign-in configuration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700" b="1" u="sng" dirty="0">
                <a:solidFill>
                  <a:srgbClr val="403152"/>
                </a:solidFill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Step 6. </a:t>
            </a:r>
            <a:r>
              <a:rPr lang="en-US" sz="1800" b="1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Ready to configure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This last step will actually install the Azure AD Connect tool and configure it using the provided settings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Aptos ExtraBold" panose="020B00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The installation can take several minutes to complete.</a:t>
            </a: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3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dient">
    <a:dk1>
      <a:sysClr val="windowText" lastClr="000000"/>
    </a:dk1>
    <a:lt1>
      <a:sysClr val="window" lastClr="FFFFFF"/>
    </a:lt1>
    <a:dk2>
      <a:srgbClr val="10013F"/>
    </a:dk2>
    <a:lt2>
      <a:srgbClr val="F2F0FF"/>
    </a:lt2>
    <a:accent1>
      <a:srgbClr val="814DFF"/>
    </a:accent1>
    <a:accent2>
      <a:srgbClr val="243FFF"/>
    </a:accent2>
    <a:accent3>
      <a:srgbClr val="FF83B6"/>
    </a:accent3>
    <a:accent4>
      <a:srgbClr val="FF9022"/>
    </a:accent4>
    <a:accent5>
      <a:srgbClr val="FF1F85"/>
    </a:accent5>
    <a:accent6>
      <a:srgbClr val="1A98FF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712</Words>
  <Application>Microsoft Office PowerPoint</Application>
  <PresentationFormat>Widescreen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Aptos ExtraBold</vt:lpstr>
      <vt:lpstr>Arial</vt:lpstr>
      <vt:lpstr>Calibri</vt:lpstr>
      <vt:lpstr>Cambria</vt:lpstr>
      <vt:lpstr>Univers</vt:lpstr>
      <vt:lpstr>GradientVTI</vt:lpstr>
      <vt:lpstr>Project 1 . Azure Cloud Infrastructure Deployment and Management Week                          </vt:lpstr>
      <vt:lpstr>Configuring an Azure Subscription </vt:lpstr>
      <vt:lpstr>PowerPoint Presentation</vt:lpstr>
      <vt:lpstr>PowerPoint Presentation</vt:lpstr>
      <vt:lpstr>Deployed VMs and Network Settings Report </vt:lpstr>
      <vt:lpstr>Network Configuration Ensure proper network configurations are applied to the deployed VMs. </vt:lpstr>
      <vt:lpstr>Azure Active Directory Setup Report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Mortada</dc:creator>
  <cp:lastModifiedBy>Ahmed Mortada</cp:lastModifiedBy>
  <cp:revision>5</cp:revision>
  <dcterms:created xsi:type="dcterms:W3CDTF">2025-02-21T07:39:20Z</dcterms:created>
  <dcterms:modified xsi:type="dcterms:W3CDTF">2025-02-21T11:40:59Z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