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20"/>
  </p:notesMasterIdLst>
  <p:handoutMasterIdLst>
    <p:handoutMasterId r:id="rId21"/>
  </p:handoutMasterIdLst>
  <p:sldIdLst>
    <p:sldId id="334" r:id="rId5"/>
    <p:sldId id="316" r:id="rId6"/>
    <p:sldId id="337" r:id="rId7"/>
    <p:sldId id="343" r:id="rId8"/>
    <p:sldId id="350" r:id="rId9"/>
    <p:sldId id="351" r:id="rId10"/>
    <p:sldId id="352" r:id="rId11"/>
    <p:sldId id="353" r:id="rId12"/>
    <p:sldId id="355" r:id="rId13"/>
    <p:sldId id="356" r:id="rId14"/>
    <p:sldId id="357" r:id="rId15"/>
    <p:sldId id="358" r:id="rId16"/>
    <p:sldId id="359" r:id="rId17"/>
    <p:sldId id="360" r:id="rId18"/>
    <p:sldId id="33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84967" autoAdjust="0"/>
  </p:normalViewPr>
  <p:slideViewPr>
    <p:cSldViewPr snapToGrid="0">
      <p:cViewPr varScale="1">
        <p:scale>
          <a:sx n="65" d="100"/>
          <a:sy n="65" d="100"/>
        </p:scale>
        <p:origin x="816" y="66"/>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2/27/2025</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2/27/2025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801796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346677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833487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4010776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15</a:t>
            </a:fld>
            <a:endParaRPr lang="en-US" dirty="0"/>
          </a:p>
        </p:txBody>
      </p:sp>
    </p:spTree>
    <p:extLst>
      <p:ext uri="{BB962C8B-B14F-4D97-AF65-F5344CB8AC3E}">
        <p14:creationId xmlns:p14="http://schemas.microsoft.com/office/powerpoint/2010/main" val="1531547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portal.azure.com/"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938754" y="606130"/>
            <a:ext cx="9964490" cy="1399279"/>
          </a:xfrm>
        </p:spPr>
        <p:txBody>
          <a:bodyPr/>
          <a:lstStyle/>
          <a:p>
            <a:pPr>
              <a:lnSpc>
                <a:spcPct val="100000"/>
              </a:lnSpc>
            </a:pPr>
            <a:r>
              <a:rPr lang="en-US" sz="3200" dirty="0">
                <a:effectLst>
                  <a:outerShdw blurRad="38100" dist="38100" dir="2700000" algn="tl">
                    <a:srgbClr val="000000">
                      <a:alpha val="43137"/>
                    </a:srgbClr>
                  </a:outerShdw>
                </a:effectLst>
              </a:rPr>
              <a:t>Project 1 . Azure Cloud Infrastructure Deployment and Management Week </a:t>
            </a:r>
            <a:br>
              <a:rPr lang="en-US" sz="3200" dirty="0">
                <a:effectLst>
                  <a:outerShdw blurRad="38100" dist="38100" dir="2700000" algn="tl">
                    <a:srgbClr val="000000">
                      <a:alpha val="43137"/>
                    </a:srgbClr>
                  </a:outerShdw>
                </a:effectLst>
              </a:rPr>
            </a:br>
            <a:r>
              <a:rPr lang="en-US" sz="3200" dirty="0">
                <a:effectLst>
                  <a:outerShdw blurRad="38100" dist="38100" dir="2700000" algn="tl">
                    <a:srgbClr val="000000">
                      <a:alpha val="43137"/>
                    </a:srgbClr>
                  </a:outerShdw>
                </a:effectLst>
              </a:rPr>
              <a:t>                       </a:t>
            </a:r>
            <a:br>
              <a:rPr lang="en-US" sz="3200" b="1" kern="100" dirty="0">
                <a:solidFill>
                  <a:srgbClr val="0F4761"/>
                </a:solidFill>
                <a:effectLst>
                  <a:outerShdw blurRad="38100" dist="38100" dir="2700000" algn="tl">
                    <a:srgbClr val="000000">
                      <a:alpha val="43137"/>
                    </a:srgbClr>
                  </a:outerShdw>
                </a:effectLst>
                <a:latin typeface="Aptos Display" panose="020B0004020202020204" pitchFamily="34" charset="0"/>
                <a:ea typeface="Times New Roman" panose="02020603050405020304" pitchFamily="18" charset="0"/>
                <a:cs typeface="Times New Roman" panose="02020603050405020304" pitchFamily="18" charset="0"/>
              </a:rPr>
            </a:br>
            <a:endParaRPr lang="en-US" sz="3200"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35C80DE4-1512-ADEE-0BDA-A3B151D44391}"/>
              </a:ext>
            </a:extLst>
          </p:cNvPr>
          <p:cNvSpPr txBox="1"/>
          <p:nvPr/>
        </p:nvSpPr>
        <p:spPr>
          <a:xfrm>
            <a:off x="1736026" y="1655410"/>
            <a:ext cx="6098058" cy="933332"/>
          </a:xfrm>
          <a:prstGeom prst="rect">
            <a:avLst/>
          </a:prstGeom>
          <a:noFill/>
        </p:spPr>
        <p:txBody>
          <a:bodyPr wrap="square">
            <a:spAutoFit/>
          </a:bodyPr>
          <a:lstStyle/>
          <a:p>
            <a:pPr marL="0" marR="0" algn="l" rtl="0">
              <a:lnSpc>
                <a:spcPct val="115000"/>
              </a:lnSpc>
              <a:spcBef>
                <a:spcPts val="800"/>
              </a:spcBef>
              <a:spcAft>
                <a:spcPts val="400"/>
              </a:spcAft>
            </a:pPr>
            <a:r>
              <a:rPr lang="en-US" sz="2000" b="1" cap="all" dirty="0">
                <a:solidFill>
                  <a:schemeClr val="bg1"/>
                </a:solidFill>
                <a:effectLst>
                  <a:outerShdw blurRad="38100" dist="38100" dir="2700000" algn="tl">
                    <a:srgbClr val="000000">
                      <a:alpha val="43137"/>
                    </a:srgbClr>
                  </a:outerShdw>
                </a:effectLst>
                <a:latin typeface="+mj-lt"/>
                <a:ea typeface="+mj-ea"/>
                <a:cs typeface="+mj-cs"/>
              </a:rPr>
              <a:t>1: Azure Fundamentals &amp; Setup</a:t>
            </a:r>
          </a:p>
          <a:p>
            <a:pPr marL="0" marR="0" algn="l" rtl="0">
              <a:lnSpc>
                <a:spcPct val="115000"/>
              </a:lnSpc>
              <a:spcBef>
                <a:spcPts val="800"/>
              </a:spcBef>
              <a:spcAft>
                <a:spcPts val="400"/>
              </a:spcAft>
            </a:pPr>
            <a:r>
              <a:rPr lang="en-US" sz="2000" b="1" cap="all" dirty="0">
                <a:solidFill>
                  <a:schemeClr val="bg1"/>
                </a:solidFill>
                <a:latin typeface="+mj-lt"/>
                <a:ea typeface="+mj-ea"/>
                <a:cs typeface="+mj-cs"/>
              </a:rPr>
              <a:t>        </a:t>
            </a:r>
            <a:r>
              <a:rPr lang="en-US" sz="2000" b="1" cap="all" dirty="0">
                <a:solidFill>
                  <a:schemeClr val="bg1"/>
                </a:solidFill>
                <a:effectLst>
                  <a:outerShdw blurRad="38100" dist="38100" dir="2700000" algn="tl">
                    <a:srgbClr val="000000">
                      <a:alpha val="43137"/>
                    </a:srgbClr>
                  </a:outerShdw>
                </a:effectLst>
                <a:latin typeface="+mj-lt"/>
                <a:ea typeface="+mj-ea"/>
                <a:cs typeface="+mj-cs"/>
              </a:rPr>
              <a:t>Group 3</a:t>
            </a:r>
          </a:p>
        </p:txBody>
      </p:sp>
      <p:sp>
        <p:nvSpPr>
          <p:cNvPr id="5" name="Title 1">
            <a:extLst>
              <a:ext uri="{FF2B5EF4-FFF2-40B4-BE49-F238E27FC236}">
                <a16:creationId xmlns:a16="http://schemas.microsoft.com/office/drawing/2014/main" id="{0F55A95C-A809-BC74-7BFE-A066E1B73763}"/>
              </a:ext>
            </a:extLst>
          </p:cNvPr>
          <p:cNvSpPr txBox="1">
            <a:spLocks/>
          </p:cNvSpPr>
          <p:nvPr/>
        </p:nvSpPr>
        <p:spPr>
          <a:xfrm>
            <a:off x="1916012" y="2122076"/>
            <a:ext cx="5918072" cy="2276856"/>
          </a:xfrm>
          <a:prstGeom prst="rect">
            <a:avLst/>
          </a:prstGeom>
        </p:spPr>
        <p:txBody>
          <a:bodyPr vert="horz" lIns="0" tIns="0" rIns="0" bIns="0" rtlCol="0" anchor="b" anchorCtr="0">
            <a:noAutofit/>
          </a:bodyPr>
          <a:lstStyle>
            <a:lvl1pPr algn="l" defTabSz="914400" rtl="0" eaLnBrk="1" latinLnBrk="0" hangingPunct="1">
              <a:lnSpc>
                <a:spcPts val="5400"/>
              </a:lnSpc>
              <a:spcBef>
                <a:spcPct val="0"/>
              </a:spcBef>
              <a:buNone/>
              <a:defRPr sz="5400" b="1" i="0" kern="1200" cap="all" spc="0" baseline="0">
                <a:solidFill>
                  <a:schemeClr val="bg1"/>
                </a:solidFill>
                <a:latin typeface="+mj-lt"/>
                <a:ea typeface="+mj-ea"/>
                <a:cs typeface="+mj-cs"/>
              </a:defRPr>
            </a:lvl1pPr>
          </a:lstStyle>
          <a:p>
            <a:endParaRPr lang="en-US" dirty="0"/>
          </a:p>
        </p:txBody>
      </p:sp>
      <p:sp>
        <p:nvSpPr>
          <p:cNvPr id="6" name="Text Placeholder 3">
            <a:extLst>
              <a:ext uri="{FF2B5EF4-FFF2-40B4-BE49-F238E27FC236}">
                <a16:creationId xmlns:a16="http://schemas.microsoft.com/office/drawing/2014/main" id="{9AF44090-C48E-738C-EC7D-4C50B0F0C85E}"/>
              </a:ext>
            </a:extLst>
          </p:cNvPr>
          <p:cNvSpPr txBox="1">
            <a:spLocks/>
          </p:cNvSpPr>
          <p:nvPr/>
        </p:nvSpPr>
        <p:spPr>
          <a:xfrm>
            <a:off x="1516305" y="3429000"/>
            <a:ext cx="5918068" cy="314496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b="1" dirty="0">
                <a:effectLst>
                  <a:outerShdw blurRad="38100" dist="38100" dir="2700000" algn="tl">
                    <a:srgbClr val="000000">
                      <a:alpha val="43137"/>
                    </a:srgbClr>
                  </a:outerShdw>
                </a:effectLst>
              </a:rPr>
              <a:t>Eng. Ahmed Mortada Sayed </a:t>
            </a:r>
          </a:p>
          <a:p>
            <a:pPr marL="0" indent="0" algn="just">
              <a:buNone/>
            </a:pPr>
            <a:r>
              <a:rPr lang="en-US" sz="1600" b="1" dirty="0">
                <a:effectLst>
                  <a:outerShdw blurRad="38100" dist="38100" dir="2700000" algn="tl">
                    <a:srgbClr val="000000">
                      <a:alpha val="43137"/>
                    </a:srgbClr>
                  </a:outerShdw>
                </a:effectLst>
              </a:rPr>
              <a:t>System Administrator at </a:t>
            </a:r>
            <a:r>
              <a:rPr lang="en-US" sz="1600" b="1" dirty="0" err="1">
                <a:effectLst>
                  <a:outerShdw blurRad="38100" dist="38100" dir="2700000" algn="tl">
                    <a:srgbClr val="000000">
                      <a:alpha val="43137"/>
                    </a:srgbClr>
                  </a:outerShdw>
                </a:effectLst>
              </a:rPr>
              <a:t>Kasrawy</a:t>
            </a:r>
            <a:r>
              <a:rPr lang="en-US" sz="1600" b="1" dirty="0">
                <a:effectLst>
                  <a:outerShdw blurRad="38100" dist="38100" dir="2700000" algn="tl">
                    <a:srgbClr val="000000">
                      <a:alpha val="43137"/>
                    </a:srgbClr>
                  </a:outerShdw>
                </a:effectLst>
              </a:rPr>
              <a:t> Group</a:t>
            </a:r>
          </a:p>
        </p:txBody>
      </p:sp>
      <p:sp>
        <p:nvSpPr>
          <p:cNvPr id="7" name="Text Placeholder 3">
            <a:extLst>
              <a:ext uri="{FF2B5EF4-FFF2-40B4-BE49-F238E27FC236}">
                <a16:creationId xmlns:a16="http://schemas.microsoft.com/office/drawing/2014/main" id="{7B23F0F1-77AE-1144-A9DB-60DEDD1A3C7C}"/>
              </a:ext>
            </a:extLst>
          </p:cNvPr>
          <p:cNvSpPr txBox="1">
            <a:spLocks/>
          </p:cNvSpPr>
          <p:nvPr/>
        </p:nvSpPr>
        <p:spPr>
          <a:xfrm>
            <a:off x="5896576" y="3429000"/>
            <a:ext cx="4909895" cy="7161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600" b="1" dirty="0">
                <a:effectLst>
                  <a:outerShdw blurRad="38100" dist="38100" dir="2700000" algn="tl">
                    <a:srgbClr val="000000">
                      <a:alpha val="43137"/>
                    </a:srgbClr>
                  </a:outerShdw>
                </a:effectLst>
              </a:rPr>
              <a:t>Eng. Mohamed Mostafa </a:t>
            </a:r>
            <a:r>
              <a:rPr lang="en-US" sz="1600" b="1" dirty="0" err="1">
                <a:effectLst>
                  <a:outerShdw blurRad="38100" dist="38100" dir="2700000" algn="tl">
                    <a:srgbClr val="000000">
                      <a:alpha val="43137"/>
                    </a:srgbClr>
                  </a:outerShdw>
                </a:effectLst>
              </a:rPr>
              <a:t>Esmaiel</a:t>
            </a:r>
            <a:endParaRPr lang="en-US" sz="1600" b="1" dirty="0">
              <a:effectLst>
                <a:outerShdw blurRad="38100" dist="38100" dir="2700000" algn="tl">
                  <a:srgbClr val="000000">
                    <a:alpha val="43137"/>
                  </a:srgbClr>
                </a:outerShdw>
              </a:effectLst>
            </a:endParaRPr>
          </a:p>
          <a:p>
            <a:pPr marL="0" indent="0" algn="just">
              <a:buNone/>
            </a:pPr>
            <a:r>
              <a:rPr lang="en-US" sz="1600" b="1" dirty="0">
                <a:effectLst>
                  <a:outerShdw blurRad="38100" dist="38100" dir="2700000" algn="tl">
                    <a:srgbClr val="000000">
                      <a:alpha val="43137"/>
                    </a:srgbClr>
                  </a:outerShdw>
                </a:effectLst>
              </a:rPr>
              <a:t>System Administrator at Flex P FILMS EGYPT</a:t>
            </a:r>
          </a:p>
        </p:txBody>
      </p:sp>
      <p:sp>
        <p:nvSpPr>
          <p:cNvPr id="8" name="TextBox 7">
            <a:extLst>
              <a:ext uri="{FF2B5EF4-FFF2-40B4-BE49-F238E27FC236}">
                <a16:creationId xmlns:a16="http://schemas.microsoft.com/office/drawing/2014/main" id="{AF5B9BAD-6C2B-92A0-AEC0-99D8F08721D2}"/>
              </a:ext>
            </a:extLst>
          </p:cNvPr>
          <p:cNvSpPr txBox="1"/>
          <p:nvPr/>
        </p:nvSpPr>
        <p:spPr>
          <a:xfrm>
            <a:off x="1516305" y="4901673"/>
            <a:ext cx="6098458" cy="584775"/>
          </a:xfrm>
          <a:prstGeom prst="rect">
            <a:avLst/>
          </a:prstGeom>
          <a:noFill/>
        </p:spPr>
        <p:txBody>
          <a:bodyPr wrap="square">
            <a:spAutoFit/>
          </a:bodyPr>
          <a:lstStyle/>
          <a:p>
            <a:r>
              <a:rPr lang="en-US" sz="1600" b="1" dirty="0">
                <a:effectLst>
                  <a:outerShdw blurRad="38100" dist="38100" dir="2700000" algn="tl">
                    <a:srgbClr val="000000">
                      <a:alpha val="43137"/>
                    </a:srgbClr>
                  </a:outerShdw>
                </a:effectLst>
              </a:rPr>
              <a:t>Eng. Abdallah Mabrouk Bakr </a:t>
            </a:r>
          </a:p>
          <a:p>
            <a:r>
              <a:rPr lang="en-US" sz="1600" b="1" dirty="0">
                <a:effectLst>
                  <a:outerShdw blurRad="38100" dist="38100" dir="2700000" algn="tl">
                    <a:srgbClr val="000000">
                      <a:alpha val="43137"/>
                    </a:srgbClr>
                  </a:outerShdw>
                </a:effectLst>
              </a:rPr>
              <a:t>Flutter Developer</a:t>
            </a:r>
          </a:p>
        </p:txBody>
      </p:sp>
      <p:sp>
        <p:nvSpPr>
          <p:cNvPr id="10" name="TextBox 9">
            <a:extLst>
              <a:ext uri="{FF2B5EF4-FFF2-40B4-BE49-F238E27FC236}">
                <a16:creationId xmlns:a16="http://schemas.microsoft.com/office/drawing/2014/main" id="{6DED7D90-9D5C-F2A4-C9A9-7470ECE95CBD}"/>
              </a:ext>
            </a:extLst>
          </p:cNvPr>
          <p:cNvSpPr txBox="1"/>
          <p:nvPr/>
        </p:nvSpPr>
        <p:spPr>
          <a:xfrm>
            <a:off x="5896576" y="4852591"/>
            <a:ext cx="6098458" cy="663771"/>
          </a:xfrm>
          <a:prstGeom prst="rect">
            <a:avLst/>
          </a:prstGeom>
          <a:noFill/>
        </p:spPr>
        <p:txBody>
          <a:bodyPr wrap="square">
            <a:spAutoFit/>
          </a:bodyPr>
          <a:lstStyle/>
          <a:p>
            <a:pPr algn="just">
              <a:lnSpc>
                <a:spcPct val="90000"/>
              </a:lnSpc>
              <a:spcBef>
                <a:spcPts val="1000"/>
              </a:spcBef>
            </a:pPr>
            <a:r>
              <a:rPr lang="en-US" sz="1600" b="1" dirty="0">
                <a:effectLst>
                  <a:outerShdw blurRad="38100" dist="38100" dir="2700000" algn="tl">
                    <a:srgbClr val="000000">
                      <a:alpha val="43137"/>
                    </a:srgbClr>
                  </a:outerShdw>
                </a:effectLst>
              </a:rPr>
              <a:t>Eng. Mahmoud Moawad Abdelhamid </a:t>
            </a:r>
          </a:p>
          <a:p>
            <a:pPr algn="just">
              <a:lnSpc>
                <a:spcPct val="90000"/>
              </a:lnSpc>
              <a:spcBef>
                <a:spcPts val="1000"/>
              </a:spcBef>
            </a:pPr>
            <a:r>
              <a:rPr lang="en-US" sz="1600" b="1" dirty="0">
                <a:effectLst>
                  <a:outerShdw blurRad="38100" dist="38100" dir="2700000" algn="tl">
                    <a:srgbClr val="000000">
                      <a:alpha val="43137"/>
                    </a:srgbClr>
                  </a:outerShdw>
                </a:effectLst>
              </a:rPr>
              <a:t>Cloud and web hosting Engineer at Link Datacenter</a:t>
            </a:r>
          </a:p>
        </p:txBody>
      </p:sp>
    </p:spTree>
    <p:extLst>
      <p:ext uri="{BB962C8B-B14F-4D97-AF65-F5344CB8AC3E}">
        <p14:creationId xmlns:p14="http://schemas.microsoft.com/office/powerpoint/2010/main" val="2955403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4C58-EB9F-CF65-702F-636B6D42D59D}"/>
              </a:ext>
            </a:extLst>
          </p:cNvPr>
          <p:cNvSpPr>
            <a:spLocks noGrp="1"/>
          </p:cNvSpPr>
          <p:nvPr>
            <p:ph type="ctrTitle"/>
          </p:nvPr>
        </p:nvSpPr>
        <p:spPr>
          <a:xfrm>
            <a:off x="1280157" y="721360"/>
            <a:ext cx="11108488" cy="5811520"/>
          </a:xfrm>
        </p:spPr>
        <p:txBody>
          <a:bodyPr/>
          <a:lstStyle/>
          <a:p>
            <a:pPr marL="58738" indent="-58738">
              <a:lnSpc>
                <a:spcPct val="200000"/>
              </a:lnSpc>
            </a:pPr>
            <a:r>
              <a:rPr kumimoji="0" lang="en-US" sz="1800" b="1" i="0" u="sng" strike="noStrike" kern="1200" cap="none" spc="0" normalizeH="0" baseline="0" noProof="0" dirty="0">
                <a:ln>
                  <a:noFill/>
                </a:ln>
                <a:solidFill>
                  <a:srgbClr val="403152"/>
                </a:solidFill>
                <a:effectLst/>
                <a:uLnTx/>
                <a:uFillTx/>
                <a:latin typeface="Aptos ExtraBold" panose="020B0004020202020204" pitchFamily="34" charset="0"/>
                <a:ea typeface="MS Mincho" panose="02020609040205080304" pitchFamily="49" charset="-128"/>
                <a:cs typeface="Arial" panose="020B0604020202020204" pitchFamily="34" charset="0"/>
              </a:rPr>
              <a:t>Step 1. </a:t>
            </a:r>
            <a:r>
              <a:rPr lang="en-US" sz="1800" dirty="0">
                <a:latin typeface="Aptos ExtraBold" panose="020B0004020202020204" pitchFamily="34" charset="0"/>
                <a:ea typeface="MS Mincho" panose="02020609040205080304" pitchFamily="49" charset="-128"/>
                <a:cs typeface="Arial" panose="020B0604020202020204" pitchFamily="34" charset="0"/>
              </a:rPr>
              <a:t>Go to your Azure Storage Account in the portal.</a:t>
            </a:r>
            <a:br>
              <a:rPr lang="en-US" sz="1800" b="0" cap="none" dirty="0">
                <a:solidFill>
                  <a:prstClr val="white"/>
                </a:solidFill>
                <a:latin typeface="Univers"/>
                <a:ea typeface="+mn-ea"/>
                <a:cs typeface="+mn-cs"/>
              </a:rPr>
            </a:br>
            <a:r>
              <a:rPr lang="en-US" sz="18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2.  </a:t>
            </a:r>
            <a:r>
              <a:rPr lang="en-US" sz="1800" dirty="0">
                <a:latin typeface="Aptos ExtraBold" panose="020B0004020202020204" pitchFamily="34" charset="0"/>
                <a:ea typeface="MS Mincho" panose="02020609040205080304" pitchFamily="49" charset="-128"/>
                <a:cs typeface="Arial" panose="020B0604020202020204" pitchFamily="34" charset="0"/>
              </a:rPr>
              <a:t>Create a New Container</a:t>
            </a:r>
            <a:br>
              <a:rPr lang="en-US" sz="1900" b="0" cap="none" dirty="0">
                <a:solidFill>
                  <a:prstClr val="white"/>
                </a:solidFill>
                <a:latin typeface="Univers"/>
                <a:ea typeface="+mn-ea"/>
                <a:cs typeface="+mn-cs"/>
              </a:rPr>
            </a:br>
            <a:r>
              <a:rPr lang="en-US" sz="1800" dirty="0">
                <a:latin typeface="Aptos ExtraBold" panose="020B0004020202020204" pitchFamily="34" charset="0"/>
                <a:ea typeface="MS Mincho" panose="02020609040205080304" pitchFamily="49" charset="-128"/>
                <a:cs typeface="Arial" panose="020B0604020202020204" pitchFamily="34" charset="0"/>
              </a:rPr>
              <a:t>in the left sidebar, under "Data storage", select "Containers“, Click "Add Container".</a:t>
            </a:r>
            <a:br>
              <a:rPr lang="en-US" sz="1900" b="0" cap="none" dirty="0">
                <a:solidFill>
                  <a:prstClr val="white"/>
                </a:solidFill>
                <a:latin typeface="Univers"/>
                <a:ea typeface="+mn-ea"/>
                <a:cs typeface="+mn-cs"/>
              </a:rPr>
            </a:br>
            <a:r>
              <a:rPr lang="en-US" sz="18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Step3. </a:t>
            </a:r>
            <a:r>
              <a:rPr lang="en-US" sz="1800" dirty="0">
                <a:latin typeface="Aptos ExtraBold" panose="020B0004020202020204" pitchFamily="34" charset="0"/>
                <a:ea typeface="MS Mincho" panose="02020609040205080304" pitchFamily="49" charset="-128"/>
                <a:cs typeface="Arial" panose="020B0604020202020204" pitchFamily="34" charset="0"/>
              </a:rPr>
              <a:t>Configure the Container</a:t>
            </a:r>
            <a:br>
              <a:rPr lang="en-US" sz="18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br>
            <a:r>
              <a:rPr lang="en-US" sz="1800" dirty="0">
                <a:latin typeface="Aptos ExtraBold" panose="020B0004020202020204" pitchFamily="34" charset="0"/>
                <a:ea typeface="MS Mincho" panose="02020609040205080304" pitchFamily="49" charset="-128"/>
                <a:cs typeface="Arial" panose="020B0604020202020204" pitchFamily="34" charset="0"/>
              </a:rPr>
              <a:t>Enter a unique name for the container then Choose the Anonymous access level</a:t>
            </a:r>
            <a:br>
              <a:rPr lang="en-US" sz="1800" dirty="0">
                <a:latin typeface="Aptos ExtraBold" panose="020B0004020202020204" pitchFamily="34" charset="0"/>
                <a:ea typeface="MS Mincho" panose="02020609040205080304" pitchFamily="49" charset="-128"/>
                <a:cs typeface="Arial" panose="020B0604020202020204" pitchFamily="34" charset="0"/>
              </a:rPr>
            </a:br>
            <a:r>
              <a:rPr lang="en-US" sz="1800" dirty="0">
                <a:latin typeface="Aptos ExtraBold" panose="020B0004020202020204" pitchFamily="34" charset="0"/>
                <a:ea typeface="MS Mincho" panose="02020609040205080304" pitchFamily="49" charset="-128"/>
                <a:cs typeface="Arial" panose="020B0604020202020204" pitchFamily="34" charset="0"/>
              </a:rPr>
              <a:t>” Container "and Hit "Create“.</a:t>
            </a:r>
            <a:br>
              <a:rPr lang="en-US" sz="1900" b="0" cap="none" dirty="0">
                <a:solidFill>
                  <a:prstClr val="white"/>
                </a:solidFill>
                <a:latin typeface="Univers"/>
                <a:ea typeface="+mn-ea"/>
                <a:cs typeface="+mn-cs"/>
              </a:rPr>
            </a:br>
            <a:r>
              <a:rPr lang="en-US" sz="18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Step4. </a:t>
            </a:r>
            <a:r>
              <a:rPr lang="en-US" sz="1800" dirty="0">
                <a:latin typeface="Aptos ExtraBold" panose="020B0004020202020204" pitchFamily="34" charset="0"/>
                <a:ea typeface="MS Mincho" panose="02020609040205080304" pitchFamily="49" charset="-128"/>
                <a:cs typeface="Arial" panose="020B0604020202020204" pitchFamily="34" charset="0"/>
              </a:rPr>
              <a:t>Upload Files to the Container</a:t>
            </a:r>
            <a:br>
              <a:rPr lang="en-US" sz="1900" b="0" cap="none" dirty="0">
                <a:solidFill>
                  <a:prstClr val="white"/>
                </a:solidFill>
                <a:latin typeface="Univers"/>
                <a:ea typeface="+mn-ea"/>
                <a:cs typeface="+mn-cs"/>
              </a:rPr>
            </a:br>
            <a:r>
              <a:rPr lang="en-US" sz="1900" b="0" cap="none" dirty="0">
                <a:solidFill>
                  <a:prstClr val="white"/>
                </a:solidFill>
                <a:latin typeface="Univers"/>
                <a:ea typeface="+mn-ea"/>
                <a:cs typeface="+mn-cs"/>
              </a:rPr>
              <a:t> </a:t>
            </a:r>
            <a:r>
              <a:rPr lang="en-US" sz="1600" dirty="0">
                <a:latin typeface="Aptos ExtraBold" panose="020B0004020202020204" pitchFamily="34" charset="0"/>
                <a:ea typeface="MS Mincho" panose="02020609040205080304" pitchFamily="49" charset="-128"/>
                <a:cs typeface="Arial" panose="020B0604020202020204" pitchFamily="34" charset="0"/>
              </a:rPr>
              <a:t>Inside the container you created, click "Upload“, Select  files you want to upload Click "Upload“.</a:t>
            </a:r>
            <a:endParaRPr lang="en-US" sz="1800" dirty="0">
              <a:latin typeface="Aptos ExtraBold" panose="020B0004020202020204" pitchFamily="34" charset="0"/>
              <a:ea typeface="MS Mincho" panose="02020609040205080304" pitchFamily="49" charset="-128"/>
              <a:cs typeface="Arial" panose="020B0604020202020204" pitchFamily="34" charset="0"/>
            </a:endParaRPr>
          </a:p>
        </p:txBody>
      </p:sp>
      <p:sp>
        <p:nvSpPr>
          <p:cNvPr id="3" name="Subtitle 2">
            <a:extLst>
              <a:ext uri="{FF2B5EF4-FFF2-40B4-BE49-F238E27FC236}">
                <a16:creationId xmlns:a16="http://schemas.microsoft.com/office/drawing/2014/main" id="{F2CEA2AE-1BAC-06B1-C398-564398C49EDC}"/>
              </a:ext>
            </a:extLst>
          </p:cNvPr>
          <p:cNvSpPr>
            <a:spLocks noGrp="1"/>
          </p:cNvSpPr>
          <p:nvPr>
            <p:ph type="subTitle" idx="1"/>
          </p:nvPr>
        </p:nvSpPr>
        <p:spPr>
          <a:xfrm>
            <a:off x="1398146" y="0"/>
            <a:ext cx="10302237" cy="447040"/>
          </a:xfrm>
        </p:spPr>
        <p:txBody>
          <a:bodyPr>
            <a:normAutofit/>
          </a:bodyPr>
          <a:lstStyle/>
          <a:p>
            <a:r>
              <a:rPr lang="en-US" sz="1800" b="1" u="sng" cap="all" dirty="0">
                <a:solidFill>
                  <a:schemeClr val="tx1">
                    <a:lumMod val="65000"/>
                    <a:lumOff val="35000"/>
                  </a:schemeClr>
                </a:solidFill>
                <a:latin typeface="+mj-lt"/>
                <a:ea typeface="+mj-ea"/>
                <a:cs typeface="+mj-cs"/>
              </a:rPr>
              <a:t>Create </a:t>
            </a:r>
            <a:r>
              <a:rPr kumimoji="0" lang="en-US" sz="1800" b="1" i="0" u="sng" strike="noStrike" kern="1200" cap="all" spc="0" normalizeH="0" baseline="0" noProof="0" dirty="0">
                <a:ln>
                  <a:noFill/>
                </a:ln>
                <a:solidFill>
                  <a:schemeClr val="tx1">
                    <a:lumMod val="65000"/>
                    <a:lumOff val="35000"/>
                  </a:schemeClr>
                </a:solidFill>
                <a:effectLst/>
                <a:uLnTx/>
                <a:uFillTx/>
                <a:latin typeface="Univers"/>
                <a:ea typeface="+mj-ea"/>
                <a:cs typeface="+mj-cs"/>
              </a:rPr>
              <a:t>an Azure</a:t>
            </a:r>
            <a:r>
              <a:rPr lang="en-US" sz="1800" b="1" u="sng" cap="all" dirty="0">
                <a:solidFill>
                  <a:schemeClr val="tx1">
                    <a:lumMod val="65000"/>
                    <a:lumOff val="35000"/>
                  </a:schemeClr>
                </a:solidFill>
                <a:latin typeface="+mj-lt"/>
                <a:ea typeface="+mj-ea"/>
                <a:cs typeface="+mj-cs"/>
              </a:rPr>
              <a:t> Blob Container</a:t>
            </a:r>
          </a:p>
        </p:txBody>
      </p:sp>
    </p:spTree>
    <p:extLst>
      <p:ext uri="{BB962C8B-B14F-4D97-AF65-F5344CB8AC3E}">
        <p14:creationId xmlns:p14="http://schemas.microsoft.com/office/powerpoint/2010/main" val="726513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4C58-EB9F-CF65-702F-636B6D42D59D}"/>
              </a:ext>
            </a:extLst>
          </p:cNvPr>
          <p:cNvSpPr>
            <a:spLocks noGrp="1"/>
          </p:cNvSpPr>
          <p:nvPr>
            <p:ph type="ctrTitle"/>
          </p:nvPr>
        </p:nvSpPr>
        <p:spPr>
          <a:xfrm>
            <a:off x="1368451" y="476537"/>
            <a:ext cx="10823549" cy="5811520"/>
          </a:xfrm>
        </p:spPr>
        <p:txBody>
          <a:bodyPr/>
          <a:lstStyle/>
          <a:p>
            <a:pPr algn="l">
              <a:lnSpc>
                <a:spcPct val="150000"/>
              </a:lnSpc>
            </a:pPr>
            <a:r>
              <a:rPr lang="en-US" sz="1600" dirty="0">
                <a:solidFill>
                  <a:schemeClr val="tx1">
                    <a:lumMod val="65000"/>
                    <a:lumOff val="35000"/>
                  </a:schemeClr>
                </a:solidFill>
              </a:rPr>
              <a:t>Create a Recovery Services Vault</a:t>
            </a:r>
            <a:br>
              <a:rPr kumimoji="0" lang="en-US" sz="1800" b="1" i="0" u="sng" strike="noStrike" kern="1200" cap="none" spc="0" normalizeH="0" baseline="0" noProof="0" dirty="0">
                <a:ln>
                  <a:noFill/>
                </a:ln>
                <a:solidFill>
                  <a:srgbClr val="403152"/>
                </a:solidFill>
                <a:effectLst/>
                <a:uLnTx/>
                <a:uFillTx/>
                <a:latin typeface="Aptos ExtraBold" panose="020B0004020202020204" pitchFamily="34" charset="0"/>
                <a:ea typeface="MS Mincho" panose="02020609040205080304" pitchFamily="49" charset="-128"/>
                <a:cs typeface="Arial" panose="020B0604020202020204" pitchFamily="34" charset="0"/>
              </a:rPr>
            </a:br>
            <a:r>
              <a:rPr lang="en-US" sz="18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1. </a:t>
            </a:r>
            <a:r>
              <a:rPr lang="en-US" sz="1800" dirty="0">
                <a:latin typeface="Aptos ExtraBold" panose="020B0004020202020204" pitchFamily="34" charset="0"/>
                <a:ea typeface="MS Mincho" panose="02020609040205080304" pitchFamily="49" charset="-128"/>
                <a:cs typeface="Arial" panose="020B0604020202020204" pitchFamily="34" charset="0"/>
              </a:rPr>
              <a:t>Go to your Recovery Service Vault in the portal.</a:t>
            </a:r>
            <a:br>
              <a:rPr lang="en-US" sz="1500" b="0" cap="none" dirty="0">
                <a:solidFill>
                  <a:prstClr val="white"/>
                </a:solidFill>
                <a:latin typeface="Univers"/>
                <a:ea typeface="+mn-ea"/>
                <a:cs typeface="+mn-cs"/>
              </a:rPr>
            </a:br>
            <a:r>
              <a:rPr lang="en-US" sz="18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2.  </a:t>
            </a:r>
            <a:r>
              <a:rPr lang="en-US" sz="1800" dirty="0">
                <a:latin typeface="Aptos ExtraBold" panose="020B0004020202020204" pitchFamily="34" charset="0"/>
                <a:ea typeface="MS Mincho" panose="02020609040205080304" pitchFamily="49" charset="-128"/>
                <a:cs typeface="Arial" panose="020B0604020202020204" pitchFamily="34" charset="0"/>
              </a:rPr>
              <a:t>Create a New Vault</a:t>
            </a:r>
            <a:br>
              <a:rPr lang="en-US" sz="1500" b="0" cap="none" dirty="0">
                <a:solidFill>
                  <a:prstClr val="white"/>
                </a:solidFill>
                <a:latin typeface="Univers"/>
                <a:ea typeface="+mn-ea"/>
                <a:cs typeface="+mn-cs"/>
              </a:rPr>
            </a:br>
            <a:r>
              <a:rPr lang="en-US" sz="18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Step3. </a:t>
            </a:r>
            <a:r>
              <a:rPr lang="en-US" sz="1800" dirty="0">
                <a:latin typeface="Aptos ExtraBold" panose="020B0004020202020204" pitchFamily="34" charset="0"/>
                <a:ea typeface="MS Mincho" panose="02020609040205080304" pitchFamily="49" charset="-128"/>
                <a:cs typeface="Arial" panose="020B0604020202020204" pitchFamily="34" charset="0"/>
              </a:rPr>
              <a:t>Configure the Backup </a:t>
            </a:r>
            <a:br>
              <a:rPr lang="en-US" sz="15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br>
            <a:r>
              <a:rPr lang="en-US" sz="1800" dirty="0">
                <a:latin typeface="Aptos ExtraBold" panose="020B0004020202020204" pitchFamily="34" charset="0"/>
                <a:ea typeface="MS Mincho" panose="02020609040205080304" pitchFamily="49" charset="-128"/>
                <a:cs typeface="Arial" panose="020B0604020202020204" pitchFamily="34" charset="0"/>
              </a:rPr>
              <a:t>Enter a Vault name , Resource group name for the Backup then Choose the Region</a:t>
            </a:r>
            <a:br>
              <a:rPr lang="en-US" sz="1800" dirty="0">
                <a:latin typeface="Aptos ExtraBold" panose="020B0004020202020204" pitchFamily="34" charset="0"/>
                <a:ea typeface="MS Mincho" panose="02020609040205080304" pitchFamily="49" charset="-128"/>
                <a:cs typeface="Arial" panose="020B0604020202020204" pitchFamily="34" charset="0"/>
              </a:rPr>
            </a:br>
            <a:r>
              <a:rPr lang="en-US" sz="1800" dirty="0">
                <a:latin typeface="Aptos ExtraBold" panose="020B0004020202020204" pitchFamily="34" charset="0"/>
                <a:ea typeface="MS Mincho" panose="02020609040205080304" pitchFamily="49" charset="-128"/>
                <a:cs typeface="Arial" panose="020B0604020202020204" pitchFamily="34" charset="0"/>
              </a:rPr>
              <a:t>“Vault "and Hit "Create“.</a:t>
            </a:r>
            <a:br>
              <a:rPr lang="en-US" sz="1500" b="0" cap="none" dirty="0">
                <a:solidFill>
                  <a:prstClr val="white"/>
                </a:solidFill>
                <a:latin typeface="Univers"/>
                <a:ea typeface="+mn-ea"/>
                <a:cs typeface="+mn-cs"/>
              </a:rPr>
            </a:br>
            <a:r>
              <a:rPr lang="en-US" sz="1800" dirty="0">
                <a:solidFill>
                  <a:schemeClr val="tx1">
                    <a:lumMod val="65000"/>
                    <a:lumOff val="35000"/>
                  </a:schemeClr>
                </a:solidFill>
                <a:latin typeface="Aptos ExtraBold" panose="020B0004020202020204" pitchFamily="34" charset="0"/>
                <a:ea typeface="MS Mincho" panose="02020609040205080304" pitchFamily="49" charset="-128"/>
                <a:cs typeface="Arial" panose="020B0604020202020204" pitchFamily="34" charset="0"/>
              </a:rPr>
              <a:t>Configure Backup for the VM</a:t>
            </a:r>
            <a:br>
              <a:rPr lang="en-US" sz="1600" dirty="0"/>
            </a:br>
            <a:r>
              <a:rPr lang="en-US" sz="18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1. </a:t>
            </a:r>
            <a:r>
              <a:rPr lang="en-US" sz="1800" dirty="0">
                <a:latin typeface="Aptos ExtraBold" panose="020B0004020202020204" pitchFamily="34" charset="0"/>
                <a:ea typeface="MS Mincho" panose="02020609040205080304" pitchFamily="49" charset="-128"/>
                <a:cs typeface="Arial" panose="020B0604020202020204" pitchFamily="34" charset="0"/>
              </a:rPr>
              <a:t>In the Recovery Services Vault, go to Backup.</a:t>
            </a:r>
            <a:br>
              <a:rPr lang="en-US" sz="1500" b="0" cap="none" dirty="0">
                <a:solidFill>
                  <a:prstClr val="white"/>
                </a:solidFill>
                <a:latin typeface="Univers"/>
                <a:ea typeface="+mn-ea"/>
                <a:cs typeface="+mn-cs"/>
              </a:rPr>
            </a:br>
            <a:r>
              <a:rPr lang="en-US" sz="18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2.  </a:t>
            </a:r>
            <a:r>
              <a:rPr lang="en-US" sz="1800" dirty="0">
                <a:latin typeface="Aptos ExtraBold" panose="020B0004020202020204" pitchFamily="34" charset="0"/>
                <a:ea typeface="MS Mincho" panose="02020609040205080304" pitchFamily="49" charset="-128"/>
                <a:cs typeface="Arial" panose="020B0604020202020204" pitchFamily="34" charset="0"/>
              </a:rPr>
              <a:t>Under "Where is your workload running?", select "Azure”.</a:t>
            </a:r>
            <a:br>
              <a:rPr lang="en-US" sz="1500" b="0" cap="none" dirty="0">
                <a:solidFill>
                  <a:prstClr val="white"/>
                </a:solidFill>
                <a:latin typeface="Univers"/>
                <a:ea typeface="+mn-ea"/>
                <a:cs typeface="+mn-cs"/>
              </a:rPr>
            </a:br>
            <a:r>
              <a:rPr lang="en-US" sz="18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Step3. </a:t>
            </a:r>
            <a:r>
              <a:rPr lang="en-US" sz="1800" dirty="0">
                <a:latin typeface="Aptos ExtraBold" panose="020B0004020202020204" pitchFamily="34" charset="0"/>
                <a:ea typeface="MS Mincho" panose="02020609040205080304" pitchFamily="49" charset="-128"/>
                <a:cs typeface="Arial" panose="020B0604020202020204" pitchFamily="34" charset="0"/>
              </a:rPr>
              <a:t>Under "What do you want to back up?", choose "Azure Virtual Machine".</a:t>
            </a:r>
            <a:br>
              <a:rPr lang="en-US" sz="1500" b="0" cap="none" dirty="0">
                <a:solidFill>
                  <a:prstClr val="white"/>
                </a:solidFill>
                <a:latin typeface="Univers"/>
                <a:ea typeface="+mn-ea"/>
                <a:cs typeface="+mn-cs"/>
              </a:rPr>
            </a:br>
            <a:r>
              <a:rPr lang="en-US" sz="18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Step4. </a:t>
            </a:r>
            <a:r>
              <a:rPr lang="en-US" sz="1800" dirty="0">
                <a:latin typeface="Aptos ExtraBold" panose="020B0004020202020204" pitchFamily="34" charset="0"/>
                <a:ea typeface="MS Mincho" panose="02020609040205080304" pitchFamily="49" charset="-128"/>
                <a:cs typeface="Arial" panose="020B0604020202020204" pitchFamily="34" charset="0"/>
              </a:rPr>
              <a:t>Select the VM you want to take Backup and click Enable Backup</a:t>
            </a:r>
            <a:br>
              <a:rPr lang="en-US" sz="1500" b="0" u="sng" cap="none" dirty="0">
                <a:solidFill>
                  <a:prstClr val="white"/>
                </a:solidFill>
                <a:latin typeface="Univers"/>
                <a:ea typeface="+mn-ea"/>
                <a:cs typeface="+mn-cs"/>
              </a:rPr>
            </a:br>
            <a:r>
              <a:rPr lang="en-US" sz="1800" dirty="0">
                <a:solidFill>
                  <a:schemeClr val="tx1">
                    <a:lumMod val="65000"/>
                    <a:lumOff val="35000"/>
                  </a:schemeClr>
                </a:solidFill>
                <a:latin typeface="Aptos ExtraBold" panose="020B0004020202020204" pitchFamily="34" charset="0"/>
                <a:ea typeface="MS Mincho" panose="02020609040205080304" pitchFamily="49" charset="-128"/>
                <a:cs typeface="Arial" panose="020B0604020202020204" pitchFamily="34" charset="0"/>
              </a:rPr>
              <a:t>Define Backup Policy</a:t>
            </a:r>
            <a:br>
              <a:rPr lang="en-US" sz="1500" b="0" u="sng" cap="none" dirty="0">
                <a:solidFill>
                  <a:prstClr val="white"/>
                </a:solidFill>
                <a:latin typeface="Univers"/>
                <a:ea typeface="+mn-ea"/>
                <a:cs typeface="+mn-cs"/>
              </a:rPr>
            </a:br>
            <a:r>
              <a:rPr lang="en-US" sz="18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1. </a:t>
            </a:r>
            <a:r>
              <a:rPr lang="en-US" sz="1800" dirty="0">
                <a:latin typeface="Aptos ExtraBold" panose="020B0004020202020204" pitchFamily="34" charset="0"/>
                <a:ea typeface="MS Mincho" panose="02020609040205080304" pitchFamily="49" charset="-128"/>
                <a:cs typeface="Arial" panose="020B0604020202020204" pitchFamily="34" charset="0"/>
              </a:rPr>
              <a:t>In the Backup Policy Section, click Create New.</a:t>
            </a:r>
            <a:br>
              <a:rPr lang="en-US" sz="1500" b="0" cap="none" dirty="0">
                <a:solidFill>
                  <a:prstClr val="white"/>
                </a:solidFill>
                <a:latin typeface="Univers"/>
                <a:ea typeface="+mn-ea"/>
                <a:cs typeface="+mn-cs"/>
              </a:rPr>
            </a:br>
            <a:r>
              <a:rPr lang="en-US" sz="18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2.   </a:t>
            </a:r>
            <a:r>
              <a:rPr lang="en-US" sz="1800" dirty="0">
                <a:latin typeface="Aptos ExtraBold" panose="020B0004020202020204" pitchFamily="34" charset="0"/>
                <a:ea typeface="MS Mincho" panose="02020609040205080304" pitchFamily="49" charset="-128"/>
                <a:cs typeface="Arial" panose="020B0604020202020204" pitchFamily="34" charset="0"/>
              </a:rPr>
              <a:t>Configure Backup Frequency and Retention Range then Click “ok”</a:t>
            </a:r>
            <a:br>
              <a:rPr lang="en-US" sz="1500" b="0" u="sng" cap="none" dirty="0">
                <a:solidFill>
                  <a:prstClr val="white"/>
                </a:solidFill>
                <a:latin typeface="Univers"/>
                <a:ea typeface="+mn-ea"/>
                <a:cs typeface="+mn-cs"/>
              </a:rPr>
            </a:br>
            <a:br>
              <a:rPr lang="en-US" sz="1500" b="0" cap="none" dirty="0">
                <a:solidFill>
                  <a:prstClr val="white"/>
                </a:solidFill>
                <a:latin typeface="Univers"/>
                <a:ea typeface="+mn-ea"/>
                <a:cs typeface="+mn-cs"/>
              </a:rPr>
            </a:br>
            <a:endParaRPr lang="en-US" sz="1500" b="0" cap="none" dirty="0">
              <a:solidFill>
                <a:prstClr val="white"/>
              </a:solidFill>
              <a:latin typeface="Univers"/>
              <a:ea typeface="+mn-ea"/>
              <a:cs typeface="+mn-cs"/>
            </a:endParaRPr>
          </a:p>
        </p:txBody>
      </p:sp>
      <p:sp>
        <p:nvSpPr>
          <p:cNvPr id="3" name="Subtitle 2">
            <a:extLst>
              <a:ext uri="{FF2B5EF4-FFF2-40B4-BE49-F238E27FC236}">
                <a16:creationId xmlns:a16="http://schemas.microsoft.com/office/drawing/2014/main" id="{F2CEA2AE-1BAC-06B1-C398-564398C49EDC}"/>
              </a:ext>
            </a:extLst>
          </p:cNvPr>
          <p:cNvSpPr>
            <a:spLocks noGrp="1"/>
          </p:cNvSpPr>
          <p:nvPr>
            <p:ph type="subTitle" idx="1"/>
          </p:nvPr>
        </p:nvSpPr>
        <p:spPr>
          <a:xfrm>
            <a:off x="1288365" y="29497"/>
            <a:ext cx="11119941" cy="447040"/>
          </a:xfrm>
        </p:spPr>
        <p:txBody>
          <a:bodyPr>
            <a:normAutofit/>
          </a:bodyPr>
          <a:lstStyle/>
          <a:p>
            <a:r>
              <a:rPr lang="en-US" sz="1800" b="1" u="sng" cap="all" dirty="0">
                <a:solidFill>
                  <a:schemeClr val="tx1">
                    <a:lumMod val="65000"/>
                    <a:lumOff val="35000"/>
                  </a:schemeClr>
                </a:solidFill>
                <a:latin typeface="+mj-lt"/>
                <a:ea typeface="+mj-ea"/>
                <a:cs typeface="+mj-cs"/>
              </a:rPr>
              <a:t>Configure Backup Solution  Implementation to </a:t>
            </a:r>
            <a:r>
              <a:rPr lang="en-US" sz="1800" b="1" u="sng" cap="all" dirty="0" err="1">
                <a:solidFill>
                  <a:schemeClr val="tx1">
                    <a:lumMod val="65000"/>
                    <a:lumOff val="35000"/>
                  </a:schemeClr>
                </a:solidFill>
                <a:latin typeface="+mj-lt"/>
                <a:ea typeface="+mj-ea"/>
                <a:cs typeface="+mj-cs"/>
              </a:rPr>
              <a:t>vm</a:t>
            </a:r>
            <a:r>
              <a:rPr lang="en-US" sz="1800" b="1" u="sng" cap="all" dirty="0">
                <a:solidFill>
                  <a:schemeClr val="tx1">
                    <a:lumMod val="65000"/>
                    <a:lumOff val="35000"/>
                  </a:schemeClr>
                </a:solidFill>
                <a:latin typeface="+mj-lt"/>
                <a:ea typeface="+mj-ea"/>
                <a:cs typeface="+mj-cs"/>
              </a:rPr>
              <a:t> </a:t>
            </a:r>
          </a:p>
        </p:txBody>
      </p:sp>
    </p:spTree>
    <p:extLst>
      <p:ext uri="{BB962C8B-B14F-4D97-AF65-F5344CB8AC3E}">
        <p14:creationId xmlns:p14="http://schemas.microsoft.com/office/powerpoint/2010/main" val="3544617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4C58-EB9F-CF65-702F-636B6D42D59D}"/>
              </a:ext>
            </a:extLst>
          </p:cNvPr>
          <p:cNvSpPr>
            <a:spLocks noGrp="1"/>
          </p:cNvSpPr>
          <p:nvPr>
            <p:ph type="ctrTitle"/>
          </p:nvPr>
        </p:nvSpPr>
        <p:spPr>
          <a:xfrm>
            <a:off x="1368451" y="387114"/>
            <a:ext cx="11167678" cy="5811520"/>
          </a:xfrm>
        </p:spPr>
        <p:txBody>
          <a:bodyPr/>
          <a:lstStyle/>
          <a:p>
            <a:pPr algn="l">
              <a:lnSpc>
                <a:spcPct val="150000"/>
              </a:lnSpc>
            </a:pPr>
            <a:r>
              <a:rPr lang="en-US" sz="1800" dirty="0">
                <a:solidFill>
                  <a:schemeClr val="tx1">
                    <a:lumMod val="65000"/>
                    <a:lumOff val="35000"/>
                  </a:schemeClr>
                </a:solidFill>
                <a:latin typeface="Aptos ExtraBold" panose="020B0004020202020204" pitchFamily="34" charset="0"/>
                <a:ea typeface="MS Mincho" panose="02020609040205080304" pitchFamily="49" charset="-128"/>
                <a:cs typeface="Arial" panose="020B0604020202020204" pitchFamily="34" charset="0"/>
              </a:rPr>
              <a:t>Trigger a Backup</a:t>
            </a:r>
            <a:br>
              <a:rPr lang="en-US" sz="1800" dirty="0">
                <a:latin typeface="Aptos ExtraBold" panose="020B0004020202020204" pitchFamily="34" charset="0"/>
                <a:ea typeface="MS Mincho" panose="02020609040205080304" pitchFamily="49" charset="-128"/>
                <a:cs typeface="Arial" panose="020B0604020202020204" pitchFamily="34" charset="0"/>
              </a:rPr>
            </a:br>
            <a:r>
              <a:rPr lang="en-US" sz="16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1. </a:t>
            </a:r>
            <a:r>
              <a:rPr lang="en-US" sz="1800" dirty="0">
                <a:latin typeface="Aptos ExtraBold" panose="020B0004020202020204" pitchFamily="34" charset="0"/>
                <a:ea typeface="MS Mincho" panose="02020609040205080304" pitchFamily="49" charset="-128"/>
                <a:cs typeface="Arial" panose="020B0604020202020204" pitchFamily="34" charset="0"/>
              </a:rPr>
              <a:t>Go to your Recovery Service Vault then Select Backup items.</a:t>
            </a:r>
            <a:br>
              <a:rPr lang="en-US" sz="1800" dirty="0">
                <a:latin typeface="Aptos ExtraBold" panose="020B0004020202020204" pitchFamily="34" charset="0"/>
                <a:ea typeface="MS Mincho" panose="02020609040205080304" pitchFamily="49" charset="-128"/>
                <a:cs typeface="Arial" panose="020B0604020202020204" pitchFamily="34" charset="0"/>
              </a:rPr>
            </a:br>
            <a:r>
              <a:rPr lang="en-US" sz="16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2.  </a:t>
            </a:r>
            <a:r>
              <a:rPr lang="en-US" sz="1800" dirty="0">
                <a:latin typeface="Aptos ExtraBold" panose="020B0004020202020204" pitchFamily="34" charset="0"/>
                <a:ea typeface="MS Mincho" panose="02020609040205080304" pitchFamily="49" charset="-128"/>
                <a:cs typeface="Arial" panose="020B0604020202020204" pitchFamily="34" charset="0"/>
              </a:rPr>
              <a:t>select your VM and click Backup Now.</a:t>
            </a:r>
            <a:br>
              <a:rPr lang="en-US" sz="1500" b="0" cap="none" dirty="0">
                <a:solidFill>
                  <a:prstClr val="white"/>
                </a:solidFill>
                <a:latin typeface="Univers"/>
                <a:ea typeface="+mn-ea"/>
                <a:cs typeface="+mn-cs"/>
              </a:rPr>
            </a:br>
            <a:r>
              <a:rPr lang="en-US" sz="16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Step3. </a:t>
            </a:r>
            <a:r>
              <a:rPr lang="en-US" sz="1800" dirty="0">
                <a:latin typeface="Aptos ExtraBold" panose="020B0004020202020204" pitchFamily="34" charset="0"/>
                <a:ea typeface="MS Mincho" panose="02020609040205080304" pitchFamily="49" charset="-128"/>
                <a:cs typeface="Arial" panose="020B0604020202020204" pitchFamily="34" charset="0"/>
              </a:rPr>
              <a:t>Choose Retention Period and confirm the Backup.</a:t>
            </a:r>
            <a:br>
              <a:rPr lang="en-US" sz="1500" b="0" cap="none" dirty="0">
                <a:solidFill>
                  <a:prstClr val="white"/>
                </a:solidFill>
                <a:latin typeface="Univers"/>
                <a:ea typeface="+mn-ea"/>
                <a:cs typeface="+mn-cs"/>
              </a:rPr>
            </a:br>
            <a:r>
              <a:rPr lang="en-US" sz="1600" dirty="0">
                <a:solidFill>
                  <a:schemeClr val="tx1">
                    <a:lumMod val="65000"/>
                    <a:lumOff val="35000"/>
                  </a:schemeClr>
                </a:solidFill>
              </a:rPr>
              <a:t>Restore Backups</a:t>
            </a:r>
            <a:br>
              <a:rPr lang="en-US" sz="1600" dirty="0"/>
            </a:br>
            <a:r>
              <a:rPr lang="en-US" sz="16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1</a:t>
            </a:r>
            <a:r>
              <a:rPr kumimoji="0" lang="en-US" sz="1500" b="1" i="0" u="sng" strike="noStrike" kern="1200" cap="none" spc="0" normalizeH="0" baseline="0" noProof="0" dirty="0">
                <a:ln>
                  <a:noFill/>
                </a:ln>
                <a:solidFill>
                  <a:srgbClr val="403152"/>
                </a:solidFill>
                <a:effectLst/>
                <a:uLnTx/>
                <a:uFillTx/>
                <a:latin typeface="Aptos ExtraBold" panose="020B0004020202020204" pitchFamily="34" charset="0"/>
                <a:ea typeface="MS Mincho" panose="02020609040205080304" pitchFamily="49" charset="-128"/>
                <a:cs typeface="Arial" panose="020B0604020202020204" pitchFamily="34" charset="0"/>
              </a:rPr>
              <a:t>. </a:t>
            </a:r>
            <a:r>
              <a:rPr lang="en-US" sz="1800" dirty="0">
                <a:latin typeface="Aptos ExtraBold" panose="020B0004020202020204" pitchFamily="34" charset="0"/>
                <a:ea typeface="MS Mincho" panose="02020609040205080304" pitchFamily="49" charset="-128"/>
                <a:cs typeface="Arial" panose="020B0604020202020204" pitchFamily="34" charset="0"/>
              </a:rPr>
              <a:t>Go to your Recovery Service Vault then Select Backup items then Click "Restore VM".</a:t>
            </a:r>
            <a:br>
              <a:rPr lang="en-US" sz="1500" b="0" cap="none" dirty="0">
                <a:solidFill>
                  <a:prstClr val="white"/>
                </a:solidFill>
                <a:latin typeface="Univers"/>
                <a:ea typeface="+mn-ea"/>
                <a:cs typeface="+mn-cs"/>
              </a:rPr>
            </a:br>
            <a:r>
              <a:rPr lang="en-US" sz="16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2.  </a:t>
            </a:r>
            <a:r>
              <a:rPr lang="en-US" sz="1800" dirty="0">
                <a:latin typeface="Aptos ExtraBold" panose="020B0004020202020204" pitchFamily="34" charset="0"/>
                <a:ea typeface="MS Mincho" panose="02020609040205080304" pitchFamily="49" charset="-128"/>
                <a:cs typeface="Arial" panose="020B0604020202020204" pitchFamily="34" charset="0"/>
              </a:rPr>
              <a:t>Choose the restore point and restore the entire VM or only disks..</a:t>
            </a:r>
            <a:br>
              <a:rPr lang="en-US" sz="1500" b="0" cap="none" dirty="0">
                <a:solidFill>
                  <a:prstClr val="white"/>
                </a:solidFill>
                <a:latin typeface="Univers"/>
                <a:ea typeface="+mn-ea"/>
                <a:cs typeface="+mn-cs"/>
              </a:rPr>
            </a:br>
            <a:r>
              <a:rPr lang="en-US" sz="16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Step3.  </a:t>
            </a:r>
            <a:r>
              <a:rPr lang="en-US" sz="1800" dirty="0">
                <a:latin typeface="Aptos ExtraBold" panose="020B0004020202020204" pitchFamily="34" charset="0"/>
                <a:ea typeface="MS Mincho" panose="02020609040205080304" pitchFamily="49" charset="-128"/>
                <a:cs typeface="Arial" panose="020B0604020202020204" pitchFamily="34" charset="0"/>
              </a:rPr>
              <a:t>Select a recovery point to restore from it.</a:t>
            </a:r>
            <a:br>
              <a:rPr lang="en-US" sz="1500" b="0" cap="none" dirty="0">
                <a:solidFill>
                  <a:prstClr val="white"/>
                </a:solidFill>
                <a:latin typeface="Univers"/>
                <a:ea typeface="+mn-ea"/>
                <a:cs typeface="+mn-cs"/>
              </a:rPr>
            </a:br>
            <a:r>
              <a:rPr lang="en-US" sz="16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Step4.  </a:t>
            </a:r>
            <a:r>
              <a:rPr lang="en-US" sz="1800" dirty="0">
                <a:latin typeface="Aptos ExtraBold" panose="020B0004020202020204" pitchFamily="34" charset="0"/>
                <a:ea typeface="MS Mincho" panose="02020609040205080304" pitchFamily="49" charset="-128"/>
                <a:cs typeface="Arial" panose="020B0604020202020204" pitchFamily="34" charset="0"/>
              </a:rPr>
              <a:t>download the Script to browse recovery files then it will automate a password  .</a:t>
            </a:r>
            <a:br>
              <a:rPr lang="en-US" sz="1500" b="0" cap="none" dirty="0">
                <a:solidFill>
                  <a:prstClr val="white"/>
                </a:solidFill>
                <a:latin typeface="Univers"/>
                <a:ea typeface="+mn-ea"/>
                <a:cs typeface="+mn-cs"/>
              </a:rPr>
            </a:br>
            <a:r>
              <a:rPr lang="en-US" sz="16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Step5.  </a:t>
            </a:r>
            <a:r>
              <a:rPr lang="en-US" sz="1800" dirty="0">
                <a:latin typeface="Aptos ExtraBold" panose="020B0004020202020204" pitchFamily="34" charset="0"/>
                <a:ea typeface="MS Mincho" panose="02020609040205080304" pitchFamily="49" charset="-128"/>
                <a:cs typeface="Arial" panose="020B0604020202020204" pitchFamily="34" charset="0"/>
              </a:rPr>
              <a:t>run the script on the VM then type the password u will find your backup .</a:t>
            </a:r>
            <a:br>
              <a:rPr lang="en-US" sz="1500" b="0" cap="none" dirty="0">
                <a:solidFill>
                  <a:prstClr val="white"/>
                </a:solidFill>
                <a:latin typeface="Univers"/>
                <a:ea typeface="+mn-ea"/>
                <a:cs typeface="+mn-cs"/>
              </a:rPr>
            </a:br>
            <a:br>
              <a:rPr lang="en-US" sz="1500" b="0" u="sng" cap="none" dirty="0">
                <a:solidFill>
                  <a:prstClr val="white"/>
                </a:solidFill>
                <a:latin typeface="Univers"/>
                <a:ea typeface="+mn-ea"/>
                <a:cs typeface="+mn-cs"/>
              </a:rPr>
            </a:br>
            <a:br>
              <a:rPr lang="en-US" sz="1500" b="0" cap="none" dirty="0">
                <a:solidFill>
                  <a:prstClr val="white"/>
                </a:solidFill>
                <a:latin typeface="Univers"/>
                <a:ea typeface="+mn-ea"/>
                <a:cs typeface="+mn-cs"/>
              </a:rPr>
            </a:br>
            <a:endParaRPr lang="en-US" sz="1500" b="0" cap="none" dirty="0">
              <a:solidFill>
                <a:prstClr val="white"/>
              </a:solidFill>
              <a:latin typeface="Univers"/>
              <a:ea typeface="+mn-ea"/>
              <a:cs typeface="+mn-cs"/>
            </a:endParaRPr>
          </a:p>
        </p:txBody>
      </p:sp>
    </p:spTree>
    <p:extLst>
      <p:ext uri="{BB962C8B-B14F-4D97-AF65-F5344CB8AC3E}">
        <p14:creationId xmlns:p14="http://schemas.microsoft.com/office/powerpoint/2010/main" val="3884222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4C58-EB9F-CF65-702F-636B6D42D59D}"/>
              </a:ext>
            </a:extLst>
          </p:cNvPr>
          <p:cNvSpPr>
            <a:spLocks noGrp="1"/>
          </p:cNvSpPr>
          <p:nvPr>
            <p:ph type="ctrTitle"/>
          </p:nvPr>
        </p:nvSpPr>
        <p:spPr>
          <a:xfrm>
            <a:off x="1368451" y="523240"/>
            <a:ext cx="10823549" cy="5811520"/>
          </a:xfrm>
        </p:spPr>
        <p:txBody>
          <a:bodyPr/>
          <a:lstStyle/>
          <a:p>
            <a:pPr algn="l">
              <a:lnSpc>
                <a:spcPct val="150000"/>
              </a:lnSpc>
            </a:pPr>
            <a:r>
              <a:rPr lang="en-US" sz="1800" dirty="0">
                <a:solidFill>
                  <a:schemeClr val="tx1">
                    <a:lumMod val="65000"/>
                    <a:lumOff val="35000"/>
                  </a:schemeClr>
                </a:solidFill>
                <a:latin typeface="Aptos ExtraBold" panose="020B0004020202020204" pitchFamily="34" charset="0"/>
                <a:ea typeface="MS Mincho" panose="02020609040205080304" pitchFamily="49" charset="-128"/>
                <a:cs typeface="Arial" panose="020B0604020202020204" pitchFamily="34" charset="0"/>
              </a:rPr>
              <a:t>Create a Recovery Services Vault</a:t>
            </a:r>
            <a:br>
              <a:rPr kumimoji="0" lang="en-US" sz="1800" b="1" i="0" u="sng" strike="noStrike" kern="1200" cap="none" spc="0" normalizeH="0" baseline="0" noProof="0" dirty="0">
                <a:ln>
                  <a:noFill/>
                </a:ln>
                <a:solidFill>
                  <a:srgbClr val="403152"/>
                </a:solidFill>
                <a:effectLst/>
                <a:uLnTx/>
                <a:uFillTx/>
                <a:latin typeface="Aptos ExtraBold" panose="020B0004020202020204" pitchFamily="34" charset="0"/>
                <a:ea typeface="MS Mincho" panose="02020609040205080304" pitchFamily="49" charset="-128"/>
                <a:cs typeface="Arial" panose="020B0604020202020204" pitchFamily="34" charset="0"/>
              </a:rPr>
            </a:br>
            <a:r>
              <a:rPr kumimoji="0" lang="en-US" sz="1500" b="1" i="0" u="sng" strike="noStrike" kern="1200" cap="none" spc="0" normalizeH="0" baseline="0" noProof="0" dirty="0">
                <a:ln>
                  <a:noFill/>
                </a:ln>
                <a:solidFill>
                  <a:srgbClr val="403152"/>
                </a:solidFill>
                <a:effectLst/>
                <a:uLnTx/>
                <a:uFillTx/>
                <a:latin typeface="Aptos ExtraBold" panose="020B0004020202020204" pitchFamily="34" charset="0"/>
                <a:ea typeface="MS Mincho" panose="02020609040205080304" pitchFamily="49" charset="-128"/>
                <a:cs typeface="Arial" panose="020B0604020202020204" pitchFamily="34" charset="0"/>
              </a:rPr>
              <a:t>Step 1. </a:t>
            </a:r>
            <a:r>
              <a:rPr lang="en-US" sz="1800" dirty="0">
                <a:latin typeface="Aptos ExtraBold" panose="020B0004020202020204" pitchFamily="34" charset="0"/>
                <a:ea typeface="MS Mincho" panose="02020609040205080304" pitchFamily="49" charset="-128"/>
                <a:cs typeface="Arial" panose="020B0604020202020204" pitchFamily="34" charset="0"/>
              </a:rPr>
              <a:t>Go to your Recovery Service Vault in the portal.</a:t>
            </a:r>
            <a:br>
              <a:rPr lang="en-US" sz="1500" b="0" cap="none" dirty="0">
                <a:solidFill>
                  <a:prstClr val="white"/>
                </a:solidFill>
                <a:latin typeface="Univers"/>
                <a:ea typeface="+mn-ea"/>
                <a:cs typeface="+mn-cs"/>
              </a:rPr>
            </a:br>
            <a:r>
              <a:rPr lang="en-US" sz="15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2.  </a:t>
            </a:r>
            <a:r>
              <a:rPr lang="en-US" sz="1800" dirty="0">
                <a:latin typeface="Aptos ExtraBold" panose="020B0004020202020204" pitchFamily="34" charset="0"/>
                <a:ea typeface="MS Mincho" panose="02020609040205080304" pitchFamily="49" charset="-128"/>
                <a:cs typeface="Arial" panose="020B0604020202020204" pitchFamily="34" charset="0"/>
              </a:rPr>
              <a:t>Create a New Vault</a:t>
            </a:r>
            <a:br>
              <a:rPr lang="en-US" sz="1500" b="0" cap="none" dirty="0">
                <a:solidFill>
                  <a:prstClr val="white"/>
                </a:solidFill>
                <a:latin typeface="Univers"/>
                <a:ea typeface="+mn-ea"/>
                <a:cs typeface="+mn-cs"/>
              </a:rPr>
            </a:br>
            <a:r>
              <a:rPr lang="en-US" sz="15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Step3. </a:t>
            </a:r>
            <a:r>
              <a:rPr lang="en-US" sz="1800" dirty="0">
                <a:latin typeface="Aptos ExtraBold" panose="020B0004020202020204" pitchFamily="34" charset="0"/>
                <a:ea typeface="MS Mincho" panose="02020609040205080304" pitchFamily="49" charset="-128"/>
                <a:cs typeface="Arial" panose="020B0604020202020204" pitchFamily="34" charset="0"/>
              </a:rPr>
              <a:t>Configure the Backup </a:t>
            </a:r>
            <a:br>
              <a:rPr lang="en-US" sz="15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br>
            <a:r>
              <a:rPr lang="en-US" sz="1800" dirty="0">
                <a:latin typeface="Aptos ExtraBold" panose="020B0004020202020204" pitchFamily="34" charset="0"/>
                <a:ea typeface="MS Mincho" panose="02020609040205080304" pitchFamily="49" charset="-128"/>
                <a:cs typeface="Arial" panose="020B0604020202020204" pitchFamily="34" charset="0"/>
              </a:rPr>
              <a:t>Enter a Vault name , Resource group name for the Backup then Choose the Region</a:t>
            </a:r>
            <a:br>
              <a:rPr lang="en-US" sz="1800" dirty="0">
                <a:latin typeface="Aptos ExtraBold" panose="020B0004020202020204" pitchFamily="34" charset="0"/>
                <a:ea typeface="MS Mincho" panose="02020609040205080304" pitchFamily="49" charset="-128"/>
                <a:cs typeface="Arial" panose="020B0604020202020204" pitchFamily="34" charset="0"/>
              </a:rPr>
            </a:br>
            <a:r>
              <a:rPr lang="en-US" sz="1800" dirty="0">
                <a:latin typeface="Aptos ExtraBold" panose="020B0004020202020204" pitchFamily="34" charset="0"/>
                <a:ea typeface="MS Mincho" panose="02020609040205080304" pitchFamily="49" charset="-128"/>
                <a:cs typeface="Arial" panose="020B0604020202020204" pitchFamily="34" charset="0"/>
              </a:rPr>
              <a:t>“Vault "and Hit "Create“.</a:t>
            </a:r>
            <a:br>
              <a:rPr lang="en-US" sz="1500" b="0" cap="none" dirty="0">
                <a:solidFill>
                  <a:prstClr val="white"/>
                </a:solidFill>
                <a:latin typeface="Univers"/>
                <a:ea typeface="+mn-ea"/>
                <a:cs typeface="+mn-cs"/>
              </a:rPr>
            </a:br>
            <a:r>
              <a:rPr lang="en-US" sz="1800" dirty="0">
                <a:solidFill>
                  <a:schemeClr val="tx1">
                    <a:lumMod val="65000"/>
                    <a:lumOff val="35000"/>
                  </a:schemeClr>
                </a:solidFill>
                <a:latin typeface="Aptos ExtraBold" panose="020B0004020202020204" pitchFamily="34" charset="0"/>
                <a:ea typeface="MS Mincho" panose="02020609040205080304" pitchFamily="49" charset="-128"/>
                <a:cs typeface="Arial" panose="020B0604020202020204" pitchFamily="34" charset="0"/>
              </a:rPr>
              <a:t>Configure Backup for the VM</a:t>
            </a:r>
            <a:br>
              <a:rPr lang="en-US" sz="1600" dirty="0"/>
            </a:br>
            <a:r>
              <a:rPr kumimoji="0" lang="en-US" sz="1500" b="1" i="0" u="sng" strike="noStrike" kern="1200" cap="none" spc="0" normalizeH="0" baseline="0" noProof="0" dirty="0">
                <a:ln>
                  <a:noFill/>
                </a:ln>
                <a:solidFill>
                  <a:srgbClr val="403152"/>
                </a:solidFill>
                <a:effectLst/>
                <a:uLnTx/>
                <a:uFillTx/>
                <a:latin typeface="Aptos ExtraBold" panose="020B0004020202020204" pitchFamily="34" charset="0"/>
                <a:ea typeface="MS Mincho" panose="02020609040205080304" pitchFamily="49" charset="-128"/>
                <a:cs typeface="Arial" panose="020B0604020202020204" pitchFamily="34" charset="0"/>
              </a:rPr>
              <a:t>Step 1. </a:t>
            </a:r>
            <a:r>
              <a:rPr lang="en-US" sz="1800" dirty="0">
                <a:latin typeface="Aptos ExtraBold" panose="020B0004020202020204" pitchFamily="34" charset="0"/>
                <a:ea typeface="MS Mincho" panose="02020609040205080304" pitchFamily="49" charset="-128"/>
                <a:cs typeface="Arial" panose="020B0604020202020204" pitchFamily="34" charset="0"/>
              </a:rPr>
              <a:t>In the Recovery Services Vault, go to Backup.</a:t>
            </a:r>
            <a:br>
              <a:rPr lang="en-US" sz="1500" b="0" cap="none" dirty="0">
                <a:solidFill>
                  <a:prstClr val="white"/>
                </a:solidFill>
                <a:latin typeface="Univers"/>
                <a:ea typeface="+mn-ea"/>
                <a:cs typeface="+mn-cs"/>
              </a:rPr>
            </a:br>
            <a:r>
              <a:rPr lang="en-US" sz="15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2.  </a:t>
            </a:r>
            <a:r>
              <a:rPr lang="en-US" sz="1800" dirty="0">
                <a:latin typeface="Aptos ExtraBold" panose="020B0004020202020204" pitchFamily="34" charset="0"/>
                <a:ea typeface="MS Mincho" panose="02020609040205080304" pitchFamily="49" charset="-128"/>
                <a:cs typeface="Arial" panose="020B0604020202020204" pitchFamily="34" charset="0"/>
              </a:rPr>
              <a:t>Under "Where is your workload running?", select "Azure”.</a:t>
            </a:r>
            <a:br>
              <a:rPr lang="en-US" sz="1500" b="0" cap="none" dirty="0">
                <a:solidFill>
                  <a:prstClr val="white"/>
                </a:solidFill>
                <a:latin typeface="Univers"/>
                <a:ea typeface="+mn-ea"/>
                <a:cs typeface="+mn-cs"/>
              </a:rPr>
            </a:br>
            <a:r>
              <a:rPr lang="en-US" sz="15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Step3. </a:t>
            </a:r>
            <a:r>
              <a:rPr lang="en-US" sz="1800" dirty="0">
                <a:latin typeface="Aptos ExtraBold" panose="020B0004020202020204" pitchFamily="34" charset="0"/>
                <a:ea typeface="MS Mincho" panose="02020609040205080304" pitchFamily="49" charset="-128"/>
                <a:cs typeface="Arial" panose="020B0604020202020204" pitchFamily="34" charset="0"/>
              </a:rPr>
              <a:t>Under "What do you want to back up?", choose "Azure File Share".</a:t>
            </a:r>
            <a:br>
              <a:rPr lang="en-US" sz="1500" b="0" cap="none" dirty="0">
                <a:solidFill>
                  <a:prstClr val="white"/>
                </a:solidFill>
                <a:latin typeface="Univers"/>
                <a:ea typeface="+mn-ea"/>
                <a:cs typeface="+mn-cs"/>
              </a:rPr>
            </a:br>
            <a:r>
              <a:rPr lang="en-US" sz="15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Step4. </a:t>
            </a:r>
            <a:r>
              <a:rPr lang="en-US" sz="1800" dirty="0">
                <a:latin typeface="Aptos ExtraBold" panose="020B0004020202020204" pitchFamily="34" charset="0"/>
                <a:ea typeface="MS Mincho" panose="02020609040205080304" pitchFamily="49" charset="-128"/>
                <a:cs typeface="Arial" panose="020B0604020202020204" pitchFamily="34" charset="0"/>
              </a:rPr>
              <a:t>Select the Storage Account you want to take Backup and click Enable Backup</a:t>
            </a:r>
            <a:br>
              <a:rPr lang="en-US" sz="1800" dirty="0">
                <a:latin typeface="Aptos ExtraBold" panose="020B0004020202020204" pitchFamily="34" charset="0"/>
                <a:ea typeface="MS Mincho" panose="02020609040205080304" pitchFamily="49" charset="-128"/>
                <a:cs typeface="Arial" panose="020B0604020202020204" pitchFamily="34" charset="0"/>
              </a:rPr>
            </a:br>
            <a:r>
              <a:rPr lang="en-US" sz="1800" dirty="0">
                <a:solidFill>
                  <a:schemeClr val="tx1">
                    <a:lumMod val="65000"/>
                    <a:lumOff val="35000"/>
                  </a:schemeClr>
                </a:solidFill>
                <a:latin typeface="Aptos ExtraBold" panose="020B0004020202020204" pitchFamily="34" charset="0"/>
                <a:ea typeface="MS Mincho" panose="02020609040205080304" pitchFamily="49" charset="-128"/>
                <a:cs typeface="Arial" panose="020B0604020202020204" pitchFamily="34" charset="0"/>
              </a:rPr>
              <a:t>Define Backup Policy</a:t>
            </a:r>
            <a:br>
              <a:rPr lang="en-US" sz="1500" b="0" u="sng" cap="none" dirty="0">
                <a:solidFill>
                  <a:prstClr val="white"/>
                </a:solidFill>
                <a:latin typeface="Univers"/>
                <a:ea typeface="+mn-ea"/>
                <a:cs typeface="+mn-cs"/>
              </a:rPr>
            </a:br>
            <a:r>
              <a:rPr kumimoji="0" lang="en-US" sz="1500" b="1" i="0" u="sng" strike="noStrike" kern="1200" cap="none" spc="0" normalizeH="0" baseline="0" noProof="0" dirty="0">
                <a:ln>
                  <a:noFill/>
                </a:ln>
                <a:solidFill>
                  <a:srgbClr val="403152"/>
                </a:solidFill>
                <a:effectLst/>
                <a:uLnTx/>
                <a:uFillTx/>
                <a:latin typeface="Aptos ExtraBold" panose="020B0004020202020204" pitchFamily="34" charset="0"/>
                <a:ea typeface="MS Mincho" panose="02020609040205080304" pitchFamily="49" charset="-128"/>
                <a:cs typeface="Arial" panose="020B0604020202020204" pitchFamily="34" charset="0"/>
              </a:rPr>
              <a:t>Step 1. </a:t>
            </a:r>
            <a:r>
              <a:rPr lang="en-US" sz="1800" dirty="0">
                <a:latin typeface="Aptos ExtraBold" panose="020B0004020202020204" pitchFamily="34" charset="0"/>
                <a:ea typeface="MS Mincho" panose="02020609040205080304" pitchFamily="49" charset="-128"/>
                <a:cs typeface="Arial" panose="020B0604020202020204" pitchFamily="34" charset="0"/>
              </a:rPr>
              <a:t>In the Backup Policy Section, click Create New.</a:t>
            </a:r>
            <a:br>
              <a:rPr lang="en-US" sz="1500" b="0" cap="none" dirty="0">
                <a:solidFill>
                  <a:prstClr val="white"/>
                </a:solidFill>
                <a:latin typeface="Univers"/>
                <a:ea typeface="+mn-ea"/>
                <a:cs typeface="+mn-cs"/>
              </a:rPr>
            </a:br>
            <a:r>
              <a:rPr lang="en-US" sz="15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2.  </a:t>
            </a:r>
            <a:r>
              <a:rPr lang="en-US" sz="1500" b="0" cap="none" dirty="0">
                <a:solidFill>
                  <a:prstClr val="white"/>
                </a:solidFill>
                <a:latin typeface="Univers"/>
                <a:ea typeface="+mn-ea"/>
                <a:cs typeface="+mn-cs"/>
              </a:rPr>
              <a:t> </a:t>
            </a:r>
            <a:r>
              <a:rPr lang="en-US" sz="1800" dirty="0">
                <a:latin typeface="Aptos ExtraBold" panose="020B0004020202020204" pitchFamily="34" charset="0"/>
                <a:ea typeface="MS Mincho" panose="02020609040205080304" pitchFamily="49" charset="-128"/>
                <a:cs typeface="Arial" panose="020B0604020202020204" pitchFamily="34" charset="0"/>
              </a:rPr>
              <a:t>Configure Backup Frequency and Retention Range then Click “ok”</a:t>
            </a:r>
            <a:br>
              <a:rPr lang="en-US" sz="1800" dirty="0">
                <a:latin typeface="Aptos ExtraBold" panose="020B0004020202020204" pitchFamily="34" charset="0"/>
                <a:ea typeface="MS Mincho" panose="02020609040205080304" pitchFamily="49" charset="-128"/>
                <a:cs typeface="Arial" panose="020B0604020202020204" pitchFamily="34" charset="0"/>
              </a:rPr>
            </a:br>
            <a:br>
              <a:rPr lang="en-US" sz="1500" b="0" cap="none" dirty="0">
                <a:solidFill>
                  <a:prstClr val="white"/>
                </a:solidFill>
                <a:latin typeface="Univers"/>
                <a:ea typeface="+mn-ea"/>
                <a:cs typeface="+mn-cs"/>
              </a:rPr>
            </a:br>
            <a:endParaRPr lang="en-US" sz="1500" b="0" cap="none" dirty="0">
              <a:solidFill>
                <a:prstClr val="white"/>
              </a:solidFill>
              <a:latin typeface="Univers"/>
              <a:ea typeface="+mn-ea"/>
              <a:cs typeface="+mn-cs"/>
            </a:endParaRPr>
          </a:p>
        </p:txBody>
      </p:sp>
      <p:sp>
        <p:nvSpPr>
          <p:cNvPr id="3" name="Subtitle 2">
            <a:extLst>
              <a:ext uri="{FF2B5EF4-FFF2-40B4-BE49-F238E27FC236}">
                <a16:creationId xmlns:a16="http://schemas.microsoft.com/office/drawing/2014/main" id="{F2CEA2AE-1BAC-06B1-C398-564398C49EDC}"/>
              </a:ext>
            </a:extLst>
          </p:cNvPr>
          <p:cNvSpPr>
            <a:spLocks noGrp="1"/>
          </p:cNvSpPr>
          <p:nvPr>
            <p:ph type="subTitle" idx="1"/>
          </p:nvPr>
        </p:nvSpPr>
        <p:spPr>
          <a:xfrm>
            <a:off x="1368451" y="76200"/>
            <a:ext cx="11119941" cy="447040"/>
          </a:xfrm>
        </p:spPr>
        <p:txBody>
          <a:bodyPr>
            <a:normAutofit/>
          </a:bodyPr>
          <a:lstStyle/>
          <a:p>
            <a:r>
              <a:rPr lang="en-US" sz="1800" b="1" u="sng" cap="all" dirty="0">
                <a:solidFill>
                  <a:schemeClr val="tx1">
                    <a:lumMod val="65000"/>
                    <a:lumOff val="35000"/>
                  </a:schemeClr>
                </a:solidFill>
                <a:latin typeface="+mj-lt"/>
                <a:ea typeface="+mj-ea"/>
                <a:cs typeface="+mj-cs"/>
              </a:rPr>
              <a:t>Configure Backup Solution  Implementation to File share </a:t>
            </a:r>
          </a:p>
        </p:txBody>
      </p:sp>
    </p:spTree>
    <p:extLst>
      <p:ext uri="{BB962C8B-B14F-4D97-AF65-F5344CB8AC3E}">
        <p14:creationId xmlns:p14="http://schemas.microsoft.com/office/powerpoint/2010/main" val="1720086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4C58-EB9F-CF65-702F-636B6D42D59D}"/>
              </a:ext>
            </a:extLst>
          </p:cNvPr>
          <p:cNvSpPr>
            <a:spLocks noGrp="1"/>
          </p:cNvSpPr>
          <p:nvPr>
            <p:ph type="ctrTitle"/>
          </p:nvPr>
        </p:nvSpPr>
        <p:spPr>
          <a:xfrm>
            <a:off x="1368451" y="165888"/>
            <a:ext cx="10823549" cy="5811520"/>
          </a:xfrm>
        </p:spPr>
        <p:txBody>
          <a:bodyPr/>
          <a:lstStyle/>
          <a:p>
            <a:pPr algn="l">
              <a:lnSpc>
                <a:spcPct val="150000"/>
              </a:lnSpc>
            </a:pPr>
            <a:r>
              <a:rPr lang="en-US" sz="1800" dirty="0">
                <a:solidFill>
                  <a:schemeClr val="tx1">
                    <a:lumMod val="65000"/>
                    <a:lumOff val="35000"/>
                  </a:schemeClr>
                </a:solidFill>
                <a:latin typeface="Aptos ExtraBold" panose="020B0004020202020204" pitchFamily="34" charset="0"/>
                <a:ea typeface="MS Mincho" panose="02020609040205080304" pitchFamily="49" charset="-128"/>
                <a:cs typeface="Arial" panose="020B0604020202020204" pitchFamily="34" charset="0"/>
              </a:rPr>
              <a:t>Enable Backup for Azure File Share</a:t>
            </a:r>
            <a:br>
              <a:rPr lang="en-US" sz="1800" dirty="0">
                <a:latin typeface="Aptos ExtraBold" panose="020B0004020202020204" pitchFamily="34" charset="0"/>
                <a:ea typeface="MS Mincho" panose="02020609040205080304" pitchFamily="49" charset="-128"/>
                <a:cs typeface="Arial" panose="020B0604020202020204" pitchFamily="34" charset="0"/>
              </a:rPr>
            </a:br>
            <a:r>
              <a:rPr kumimoji="0" lang="en-US" sz="1600" b="1" i="0" u="sng" strike="noStrike" kern="1200" cap="none" spc="0" normalizeH="0" baseline="0" noProof="0" dirty="0">
                <a:ln>
                  <a:noFill/>
                </a:ln>
                <a:solidFill>
                  <a:srgbClr val="403152"/>
                </a:solidFill>
                <a:effectLst/>
                <a:uLnTx/>
                <a:uFillTx/>
                <a:latin typeface="Aptos ExtraBold" panose="020B0004020202020204" pitchFamily="34" charset="0"/>
                <a:ea typeface="MS Mincho" panose="02020609040205080304" pitchFamily="49" charset="-128"/>
                <a:cs typeface="Arial" panose="020B0604020202020204" pitchFamily="34" charset="0"/>
              </a:rPr>
              <a:t>Step 1. </a:t>
            </a:r>
            <a:r>
              <a:rPr lang="en-US" sz="1800" dirty="0">
                <a:latin typeface="Aptos ExtraBold" panose="020B0004020202020204" pitchFamily="34" charset="0"/>
                <a:ea typeface="MS Mincho" panose="02020609040205080304" pitchFamily="49" charset="-128"/>
                <a:cs typeface="Arial" panose="020B0604020202020204" pitchFamily="34" charset="0"/>
              </a:rPr>
              <a:t>Under the File Shares section, click "Add".</a:t>
            </a:r>
            <a:br>
              <a:rPr lang="en-US" sz="1500" b="0" cap="none" dirty="0">
                <a:solidFill>
                  <a:prstClr val="white"/>
                </a:solidFill>
                <a:latin typeface="Univers"/>
                <a:ea typeface="+mn-ea"/>
                <a:cs typeface="+mn-cs"/>
              </a:rPr>
            </a:br>
            <a:r>
              <a:rPr kumimoji="0" lang="en-US" sz="1600" b="1" i="0" u="sng" strike="noStrike" kern="1200" cap="none" spc="0" normalizeH="0" baseline="0" noProof="0" dirty="0">
                <a:ln>
                  <a:noFill/>
                </a:ln>
                <a:solidFill>
                  <a:srgbClr val="403152"/>
                </a:solidFill>
                <a:effectLst/>
                <a:uLnTx/>
                <a:uFillTx/>
                <a:latin typeface="Aptos ExtraBold" panose="020B0004020202020204" pitchFamily="34" charset="0"/>
                <a:ea typeface="MS Mincho" panose="02020609040205080304" pitchFamily="49" charset="-128"/>
                <a:cs typeface="Arial" panose="020B0604020202020204" pitchFamily="34" charset="0"/>
              </a:rPr>
              <a:t>Step 2. </a:t>
            </a:r>
            <a:r>
              <a:rPr lang="en-US" sz="1600" dirty="0">
                <a:latin typeface="Aptos ExtraBold" panose="020B0004020202020204" pitchFamily="34" charset="0"/>
                <a:ea typeface="MS Mincho" panose="02020609040205080304" pitchFamily="49" charset="-128"/>
                <a:cs typeface="Arial" panose="020B0604020202020204" pitchFamily="34" charset="0"/>
              </a:rPr>
              <a:t>Select the file share(s) you want to back up then Enable Backup.</a:t>
            </a:r>
            <a:br>
              <a:rPr lang="en-US" sz="1600" b="0" cap="none" dirty="0">
                <a:solidFill>
                  <a:prstClr val="white"/>
                </a:solidFill>
                <a:latin typeface="Univers"/>
                <a:ea typeface="+mn-ea"/>
                <a:cs typeface="+mn-cs"/>
              </a:rPr>
            </a:br>
            <a:r>
              <a:rPr lang="en-US" sz="1800" dirty="0">
                <a:solidFill>
                  <a:schemeClr val="tx1">
                    <a:lumMod val="65000"/>
                    <a:lumOff val="35000"/>
                  </a:schemeClr>
                </a:solidFill>
                <a:latin typeface="Aptos ExtraBold" panose="020B0004020202020204" pitchFamily="34" charset="0"/>
                <a:ea typeface="MS Mincho" panose="02020609040205080304" pitchFamily="49" charset="-128"/>
                <a:cs typeface="Arial" panose="020B0604020202020204" pitchFamily="34" charset="0"/>
              </a:rPr>
              <a:t>Restore Backups</a:t>
            </a:r>
            <a:br>
              <a:rPr lang="en-US" sz="1600" dirty="0"/>
            </a:br>
            <a:r>
              <a:rPr kumimoji="0" lang="en-US" sz="1600" b="1" i="0" u="sng" strike="noStrike" kern="1200" cap="none" spc="0" normalizeH="0" baseline="0" noProof="0" dirty="0">
                <a:ln>
                  <a:noFill/>
                </a:ln>
                <a:solidFill>
                  <a:srgbClr val="403152"/>
                </a:solidFill>
                <a:effectLst/>
                <a:uLnTx/>
                <a:uFillTx/>
                <a:latin typeface="Aptos ExtraBold" panose="020B0004020202020204" pitchFamily="34" charset="0"/>
                <a:ea typeface="MS Mincho" panose="02020609040205080304" pitchFamily="49" charset="-128"/>
                <a:cs typeface="Arial" panose="020B0604020202020204" pitchFamily="34" charset="0"/>
              </a:rPr>
              <a:t>Step 1. </a:t>
            </a:r>
            <a:r>
              <a:rPr lang="en-US" sz="1400" dirty="0">
                <a:latin typeface="Aptos ExtraBold" panose="020B0004020202020204" pitchFamily="34" charset="0"/>
                <a:ea typeface="MS Mincho" panose="02020609040205080304" pitchFamily="49" charset="-128"/>
                <a:cs typeface="Arial" panose="020B0604020202020204" pitchFamily="34" charset="0"/>
              </a:rPr>
              <a:t>Go to your Recovery Service Vault then Select Backup items then Click "Restore” for File Share.</a:t>
            </a:r>
            <a:br>
              <a:rPr lang="en-US" sz="1500" b="0" cap="none" dirty="0">
                <a:solidFill>
                  <a:prstClr val="white"/>
                </a:solidFill>
                <a:latin typeface="Univers"/>
                <a:ea typeface="+mn-ea"/>
                <a:cs typeface="+mn-cs"/>
              </a:rPr>
            </a:br>
            <a:r>
              <a:rPr lang="en-US" sz="16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2.  </a:t>
            </a:r>
            <a:r>
              <a:rPr lang="en-US" sz="1800" dirty="0">
                <a:latin typeface="Aptos ExtraBold" panose="020B0004020202020204" pitchFamily="34" charset="0"/>
                <a:ea typeface="MS Mincho" panose="02020609040205080304" pitchFamily="49" charset="-128"/>
                <a:cs typeface="Arial" panose="020B0604020202020204" pitchFamily="34" charset="0"/>
              </a:rPr>
              <a:t>Choose the restore point and restore individual files or the entire file share.</a:t>
            </a:r>
            <a:br>
              <a:rPr lang="en-US" sz="1500" b="0" cap="none" dirty="0">
                <a:solidFill>
                  <a:prstClr val="white"/>
                </a:solidFill>
                <a:latin typeface="Univers"/>
                <a:ea typeface="+mn-ea"/>
                <a:cs typeface="+mn-cs"/>
              </a:rPr>
            </a:br>
            <a:r>
              <a:rPr lang="en-US" sz="16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3.  </a:t>
            </a:r>
            <a:r>
              <a:rPr lang="en-US" sz="1800" dirty="0">
                <a:latin typeface="Aptos ExtraBold" panose="020B0004020202020204" pitchFamily="34" charset="0"/>
                <a:ea typeface="MS Mincho" panose="02020609040205080304" pitchFamily="49" charset="-128"/>
                <a:cs typeface="Arial" panose="020B0604020202020204" pitchFamily="34" charset="0"/>
              </a:rPr>
              <a:t>Go to Storage Account -&gt; file share &gt;select the backup </a:t>
            </a:r>
            <a:br>
              <a:rPr lang="en-US" sz="1500" b="0" cap="none" dirty="0">
                <a:solidFill>
                  <a:prstClr val="white"/>
                </a:solidFill>
                <a:latin typeface="Univers"/>
                <a:ea typeface="+mn-ea"/>
                <a:cs typeface="+mn-cs"/>
              </a:rPr>
            </a:br>
            <a:r>
              <a:rPr lang="en-US" sz="16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4.  </a:t>
            </a:r>
            <a:r>
              <a:rPr lang="en-US" sz="1600" dirty="0">
                <a:latin typeface="Aptos ExtraBold" panose="020B0004020202020204" pitchFamily="34" charset="0"/>
                <a:ea typeface="MS Mincho" panose="02020609040205080304" pitchFamily="49" charset="-128"/>
                <a:cs typeface="Arial" panose="020B0604020202020204" pitchFamily="34" charset="0"/>
              </a:rPr>
              <a:t>select file recovery or restore share , then select restore point and restore location.</a:t>
            </a:r>
            <a:br>
              <a:rPr lang="en-US" sz="1500" b="0" cap="none" dirty="0">
                <a:solidFill>
                  <a:prstClr val="white"/>
                </a:solidFill>
                <a:latin typeface="Univers"/>
                <a:ea typeface="+mn-ea"/>
                <a:cs typeface="+mn-cs"/>
              </a:rPr>
            </a:br>
            <a:r>
              <a:rPr lang="en-US" sz="1600" u="sng" cap="none"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5.  </a:t>
            </a:r>
            <a:r>
              <a:rPr lang="en-US" sz="1800" dirty="0">
                <a:latin typeface="Aptos ExtraBold" panose="020B0004020202020204" pitchFamily="34" charset="0"/>
                <a:ea typeface="MS Mincho" panose="02020609040205080304" pitchFamily="49" charset="-128"/>
                <a:cs typeface="Arial" panose="020B0604020202020204" pitchFamily="34" charset="0"/>
              </a:rPr>
              <a:t>u can select files u want then Restore.</a:t>
            </a:r>
            <a:br>
              <a:rPr lang="en-US" sz="1500" b="0" cap="none" dirty="0">
                <a:solidFill>
                  <a:prstClr val="white"/>
                </a:solidFill>
                <a:latin typeface="Univers"/>
                <a:ea typeface="+mn-ea"/>
                <a:cs typeface="+mn-cs"/>
              </a:rPr>
            </a:br>
            <a:br>
              <a:rPr lang="en-US" sz="1500" b="0" cap="none" dirty="0">
                <a:solidFill>
                  <a:prstClr val="white"/>
                </a:solidFill>
                <a:latin typeface="Univers"/>
                <a:ea typeface="+mn-ea"/>
                <a:cs typeface="+mn-cs"/>
              </a:rPr>
            </a:br>
            <a:br>
              <a:rPr lang="en-US" sz="1500" b="0" cap="none" dirty="0">
                <a:solidFill>
                  <a:prstClr val="white"/>
                </a:solidFill>
                <a:latin typeface="Univers"/>
                <a:ea typeface="+mn-ea"/>
                <a:cs typeface="+mn-cs"/>
              </a:rPr>
            </a:br>
            <a:br>
              <a:rPr lang="en-US" sz="1500" b="0" cap="none" dirty="0">
                <a:solidFill>
                  <a:prstClr val="white"/>
                </a:solidFill>
                <a:latin typeface="Univers"/>
                <a:ea typeface="+mn-ea"/>
                <a:cs typeface="+mn-cs"/>
              </a:rPr>
            </a:br>
            <a:br>
              <a:rPr lang="en-US" sz="1500" b="0" cap="none" dirty="0">
                <a:solidFill>
                  <a:prstClr val="white"/>
                </a:solidFill>
                <a:latin typeface="Univers"/>
                <a:ea typeface="+mn-ea"/>
                <a:cs typeface="+mn-cs"/>
              </a:rPr>
            </a:br>
            <a:br>
              <a:rPr lang="en-US" sz="1500" b="0" cap="none" dirty="0">
                <a:solidFill>
                  <a:prstClr val="white"/>
                </a:solidFill>
                <a:latin typeface="Univers"/>
                <a:ea typeface="+mn-ea"/>
                <a:cs typeface="+mn-cs"/>
              </a:rPr>
            </a:br>
            <a:br>
              <a:rPr lang="en-US" sz="1500" b="0" cap="none" dirty="0">
                <a:solidFill>
                  <a:prstClr val="white"/>
                </a:solidFill>
                <a:latin typeface="Univers"/>
                <a:ea typeface="+mn-ea"/>
                <a:cs typeface="+mn-cs"/>
              </a:rPr>
            </a:br>
            <a:br>
              <a:rPr lang="en-US" sz="1500" b="0" cap="none" dirty="0">
                <a:solidFill>
                  <a:prstClr val="white"/>
                </a:solidFill>
                <a:latin typeface="Univers"/>
                <a:ea typeface="+mn-ea"/>
                <a:cs typeface="+mn-cs"/>
              </a:rPr>
            </a:br>
            <a:br>
              <a:rPr lang="en-US" sz="1500" b="0" cap="none" dirty="0">
                <a:solidFill>
                  <a:prstClr val="white"/>
                </a:solidFill>
                <a:latin typeface="Univers"/>
                <a:ea typeface="+mn-ea"/>
                <a:cs typeface="+mn-cs"/>
              </a:rPr>
            </a:br>
            <a:br>
              <a:rPr lang="en-US" sz="1500" b="0" u="sng" cap="none" dirty="0">
                <a:solidFill>
                  <a:prstClr val="white"/>
                </a:solidFill>
                <a:latin typeface="Univers"/>
                <a:ea typeface="+mn-ea"/>
                <a:cs typeface="+mn-cs"/>
              </a:rPr>
            </a:br>
            <a:br>
              <a:rPr lang="en-US" sz="1500" b="0" cap="none" dirty="0">
                <a:solidFill>
                  <a:prstClr val="white"/>
                </a:solidFill>
                <a:latin typeface="Univers"/>
                <a:ea typeface="+mn-ea"/>
                <a:cs typeface="+mn-cs"/>
              </a:rPr>
            </a:br>
            <a:endParaRPr lang="en-US" sz="1500" b="0" cap="none" dirty="0">
              <a:solidFill>
                <a:prstClr val="white"/>
              </a:solidFill>
              <a:latin typeface="Univers"/>
              <a:ea typeface="+mn-ea"/>
              <a:cs typeface="+mn-cs"/>
            </a:endParaRPr>
          </a:p>
        </p:txBody>
      </p:sp>
    </p:spTree>
    <p:extLst>
      <p:ext uri="{BB962C8B-B14F-4D97-AF65-F5344CB8AC3E}">
        <p14:creationId xmlns:p14="http://schemas.microsoft.com/office/powerpoint/2010/main" val="2987628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98432-2D58-D940-A0AE-7748E2A4879B}"/>
              </a:ext>
            </a:extLst>
          </p:cNvPr>
          <p:cNvSpPr>
            <a:spLocks noGrp="1"/>
          </p:cNvSpPr>
          <p:nvPr>
            <p:ph type="ctrTitle"/>
          </p:nvPr>
        </p:nvSpPr>
        <p:spPr/>
        <p:txBody>
          <a:bodyPr/>
          <a:lstStyle/>
          <a:p>
            <a:r>
              <a:rPr lang="en-US" dirty="0"/>
              <a:t>Thank you</a:t>
            </a:r>
          </a:p>
        </p:txBody>
      </p:sp>
      <p:sp>
        <p:nvSpPr>
          <p:cNvPr id="7" name="Subtitle 6">
            <a:extLst>
              <a:ext uri="{FF2B5EF4-FFF2-40B4-BE49-F238E27FC236}">
                <a16:creationId xmlns:a16="http://schemas.microsoft.com/office/drawing/2014/main" id="{4C780BDD-62B7-3E51-C2DE-09259F62CC0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4916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43DF-1FE9-01BE-435F-1729F4AB3DE4}"/>
              </a:ext>
            </a:extLst>
          </p:cNvPr>
          <p:cNvSpPr>
            <a:spLocks noGrp="1"/>
          </p:cNvSpPr>
          <p:nvPr>
            <p:ph type="title"/>
          </p:nvPr>
        </p:nvSpPr>
        <p:spPr>
          <a:xfrm>
            <a:off x="177928" y="123392"/>
            <a:ext cx="5918072" cy="1003264"/>
          </a:xfrm>
        </p:spPr>
        <p:txBody>
          <a:bodyPr/>
          <a:lstStyle/>
          <a:p>
            <a:r>
              <a:rPr lang="en-US" sz="2400" b="1" u="sng"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Configuring an Azure Subscription</a:t>
            </a:r>
            <a:br>
              <a:rPr lang="en-US" sz="2400" b="1" kern="100"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br>
            <a:endParaRPr lang="en-US" sz="2400" dirty="0"/>
          </a:p>
        </p:txBody>
      </p:sp>
      <p:sp>
        <p:nvSpPr>
          <p:cNvPr id="5" name="Text Placeholder 4">
            <a:extLst>
              <a:ext uri="{FF2B5EF4-FFF2-40B4-BE49-F238E27FC236}">
                <a16:creationId xmlns:a16="http://schemas.microsoft.com/office/drawing/2014/main" id="{7D3570EA-779C-B59A-7084-435AC0658A91}"/>
              </a:ext>
            </a:extLst>
          </p:cNvPr>
          <p:cNvSpPr>
            <a:spLocks noGrp="1"/>
          </p:cNvSpPr>
          <p:nvPr>
            <p:ph type="body" sz="quarter" idx="17"/>
          </p:nvPr>
        </p:nvSpPr>
        <p:spPr>
          <a:xfrm>
            <a:off x="976097" y="1303455"/>
            <a:ext cx="6667004" cy="4684389"/>
          </a:xfrm>
        </p:spPr>
        <p:txBody>
          <a:bodyPr>
            <a:normAutofit/>
          </a:bodyPr>
          <a:lstStyle/>
          <a:p>
            <a:pPr marL="0" marR="0" algn="l" rtl="0">
              <a:lnSpc>
                <a:spcPct val="115000"/>
              </a:lnSpc>
              <a:spcBef>
                <a:spcPts val="400"/>
              </a:spcBef>
              <a:spcAft>
                <a:spcPts val="200"/>
              </a:spcAft>
            </a:pPr>
            <a:r>
              <a:rPr lang="en-US" sz="1800" b="1" i="0"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Step 1: Sign in to the Azure portal</a:t>
            </a:r>
            <a:endParaRPr lang="en-US" sz="1800" b="1" i="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342900" marR="0" lvl="0" indent="-225425" algn="l" rtl="0">
              <a:lnSpc>
                <a:spcPct val="115000"/>
              </a:lnSpc>
              <a:spcAft>
                <a:spcPts val="800"/>
              </a:spcAft>
              <a:buFont typeface="Calibri" panose="020F0502020204030204" pitchFamily="34" charset="0"/>
              <a:buChar char="-"/>
            </a:pPr>
            <a:r>
              <a:rPr lang="en-US" sz="1800" kern="100" dirty="0">
                <a:effectLst/>
                <a:latin typeface="Aptos" panose="020B0004020202020204" pitchFamily="34" charset="0"/>
                <a:ea typeface="Aptos" panose="020B0004020202020204" pitchFamily="34" charset="0"/>
                <a:cs typeface="Arial" panose="020B0604020202020204" pitchFamily="34" charset="0"/>
              </a:rPr>
              <a:t>Sign in to the </a:t>
            </a:r>
            <a:r>
              <a:rPr lang="en-US" sz="1800" u="sng" kern="100" dirty="0">
                <a:solidFill>
                  <a:srgbClr val="467886"/>
                </a:solidFill>
                <a:effectLst/>
                <a:latin typeface="Aptos" panose="020B0004020202020204" pitchFamily="34" charset="0"/>
                <a:ea typeface="Aptos" panose="020B0004020202020204" pitchFamily="34" charset="0"/>
                <a:cs typeface="Arial" panose="020B0604020202020204" pitchFamily="34" charset="0"/>
                <a:hlinkClick r:id="rId3"/>
              </a:rPr>
              <a:t>Azure portal</a:t>
            </a:r>
            <a:r>
              <a:rPr lang="en-US" sz="1800" kern="100" dirty="0">
                <a:effectLst/>
                <a:latin typeface="Aptos" panose="020B0004020202020204" pitchFamily="34" charset="0"/>
                <a:ea typeface="Aptos" panose="020B0004020202020204" pitchFamily="34" charset="0"/>
                <a:cs typeface="Arial" panose="020B0604020202020204" pitchFamily="34" charset="0"/>
              </a:rPr>
              <a:t> by entering your credentials and clicking the “Sign in” button.</a:t>
            </a:r>
          </a:p>
          <a:p>
            <a:pPr marL="0" marR="0" algn="l" rtl="0">
              <a:lnSpc>
                <a:spcPct val="115000"/>
              </a:lnSpc>
              <a:spcBef>
                <a:spcPts val="400"/>
              </a:spcBef>
              <a:spcAft>
                <a:spcPts val="200"/>
              </a:spcAft>
            </a:pPr>
            <a:r>
              <a:rPr lang="en-US" sz="1800" b="1" i="0"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Step 2: Navigate to the subscriptions</a:t>
            </a:r>
            <a:endParaRPr lang="en-US" sz="1800" b="1" i="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114300" marR="0" algn="l" rtl="0">
              <a:lnSpc>
                <a:spcPct val="115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  Scroll down and click the “Subscriptions” tab.</a:t>
            </a:r>
          </a:p>
          <a:p>
            <a:pPr marL="0" marR="0" algn="l" rtl="0">
              <a:lnSpc>
                <a:spcPct val="115000"/>
              </a:lnSpc>
              <a:spcBef>
                <a:spcPts val="400"/>
              </a:spcBef>
              <a:spcAft>
                <a:spcPts val="200"/>
              </a:spcAft>
            </a:pPr>
            <a:r>
              <a:rPr lang="en-US" sz="1800" b="1" i="0"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Step 3: Add a subscription</a:t>
            </a:r>
            <a:endParaRPr lang="en-US" sz="1800" b="1" i="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114300" marR="0" algn="l" rtl="0">
              <a:lnSpc>
                <a:spcPct val="115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  Click the “Add” button to add a new subscription.</a:t>
            </a:r>
          </a:p>
          <a:p>
            <a:pPr marL="0" marR="0" algn="l" rtl="0">
              <a:lnSpc>
                <a:spcPct val="115000"/>
              </a:lnSpc>
              <a:spcBef>
                <a:spcPts val="400"/>
              </a:spcBef>
              <a:spcAft>
                <a:spcPts val="200"/>
              </a:spcAft>
            </a:pPr>
            <a:r>
              <a:rPr lang="en-US" sz="1800" b="1" i="0"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rPr>
              <a:t>Step 4: Select your subscription</a:t>
            </a:r>
            <a:endParaRPr lang="en-US" sz="1800" b="1" i="1" kern="100" dirty="0">
              <a:solidFill>
                <a:srgbClr val="0F4761"/>
              </a:solidFill>
              <a:effectLst/>
              <a:latin typeface="Aptos" panose="020B0004020202020204" pitchFamily="34" charset="0"/>
              <a:ea typeface="Times New Roman" panose="02020603050405020304" pitchFamily="18" charset="0"/>
              <a:cs typeface="Times New Roman" panose="02020603050405020304" pitchFamily="18" charset="0"/>
            </a:endParaRPr>
          </a:p>
          <a:p>
            <a:pPr marL="280988" marR="0" indent="-280988" algn="l" rtl="0">
              <a:lnSpc>
                <a:spcPct val="115000"/>
              </a:lnSpc>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  - Select the subscription according to your requirements. It will navigate to the billing profile if it is not set up already.</a:t>
            </a:r>
          </a:p>
          <a:p>
            <a:pPr marL="114300" marR="0" indent="-114300" algn="l" rtl="0">
              <a:lnSpc>
                <a:spcPct val="115000"/>
              </a:lnSpc>
              <a:spcAft>
                <a:spcPts val="800"/>
              </a:spcAft>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gn="l" rtl="0">
              <a:lnSpc>
                <a:spcPct val="115000"/>
              </a:lnSpc>
              <a:spcAft>
                <a:spcPts val="800"/>
              </a:spcAft>
              <a:buFont typeface="Calibri" panose="020F0502020204030204" pitchFamily="34" charset="0"/>
              <a:buChar char="-"/>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03781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FD42B05E-7683-D4BA-9726-4CD36296BE6B}"/>
              </a:ext>
            </a:extLst>
          </p:cNvPr>
          <p:cNvSpPr txBox="1">
            <a:spLocks/>
          </p:cNvSpPr>
          <p:nvPr/>
        </p:nvSpPr>
        <p:spPr>
          <a:xfrm>
            <a:off x="2450936" y="964242"/>
            <a:ext cx="6667004" cy="46843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4" name="Text Placeholder 4">
            <a:extLst>
              <a:ext uri="{FF2B5EF4-FFF2-40B4-BE49-F238E27FC236}">
                <a16:creationId xmlns:a16="http://schemas.microsoft.com/office/drawing/2014/main" id="{E678ABDB-7AC9-D981-1AB9-7F78D870ED5C}"/>
              </a:ext>
            </a:extLst>
          </p:cNvPr>
          <p:cNvSpPr txBox="1">
            <a:spLocks/>
          </p:cNvSpPr>
          <p:nvPr/>
        </p:nvSpPr>
        <p:spPr>
          <a:xfrm>
            <a:off x="1297858" y="0"/>
            <a:ext cx="6831939" cy="46843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l" rtl="0">
              <a:lnSpc>
                <a:spcPct val="115000"/>
              </a:lnSpc>
              <a:spcBef>
                <a:spcPts val="400"/>
              </a:spcBef>
              <a:spcAft>
                <a:spcPts val="200"/>
              </a:spcAft>
              <a:buNone/>
            </a:pPr>
            <a:r>
              <a:rPr lang="en-US" sz="1800" b="1" kern="100" dirty="0">
                <a:solidFill>
                  <a:srgbClr val="0F4761"/>
                </a:solidFill>
                <a:latin typeface="Aptos" panose="020B0004020202020204" pitchFamily="34" charset="0"/>
                <a:cs typeface="Times New Roman" panose="02020603050405020304" pitchFamily="18" charset="0"/>
              </a:rPr>
              <a:t>Step 5: Billing account</a:t>
            </a:r>
          </a:p>
          <a:p>
            <a:pPr marL="0" marR="0" indent="0" algn="l" rtl="0">
              <a:lnSpc>
                <a:spcPct val="115000"/>
              </a:lnSpc>
              <a:spcAft>
                <a:spcPts val="800"/>
              </a:spcAft>
              <a:buNone/>
            </a:pPr>
            <a:r>
              <a:rPr lang="en-US" sz="1800" kern="100" dirty="0">
                <a:solidFill>
                  <a:schemeClr val="bg1"/>
                </a:solidFill>
                <a:latin typeface="Aptos" panose="020B0004020202020204" pitchFamily="34" charset="0"/>
                <a:cs typeface="Arial" panose="020B0604020202020204" pitchFamily="34" charset="0"/>
              </a:rPr>
              <a:t>- Set up your billing profile by adding your credit card information.</a:t>
            </a:r>
          </a:p>
          <a:p>
            <a:pPr marL="0" indent="0">
              <a:lnSpc>
                <a:spcPct val="115000"/>
              </a:lnSpc>
              <a:spcBef>
                <a:spcPts val="400"/>
              </a:spcBef>
              <a:spcAft>
                <a:spcPts val="200"/>
              </a:spcAft>
              <a:buNone/>
            </a:pPr>
            <a:r>
              <a:rPr lang="en-US" sz="1800" b="1" kern="100" dirty="0">
                <a:solidFill>
                  <a:srgbClr val="0F4761"/>
                </a:solidFill>
                <a:latin typeface="Aptos" panose="020B0004020202020204" pitchFamily="34" charset="0"/>
                <a:cs typeface="Times New Roman" panose="02020603050405020304" pitchFamily="18" charset="0"/>
              </a:rPr>
              <a:t>Step 6: Create a subscription</a:t>
            </a:r>
          </a:p>
          <a:p>
            <a:pPr marL="117475" indent="-117475">
              <a:lnSpc>
                <a:spcPct val="115000"/>
              </a:lnSpc>
              <a:spcAft>
                <a:spcPts val="800"/>
              </a:spcAft>
              <a:buNone/>
            </a:pPr>
            <a:r>
              <a:rPr lang="en-US" sz="1800" kern="100" dirty="0">
                <a:solidFill>
                  <a:schemeClr val="bg1"/>
                </a:solidFill>
                <a:latin typeface="Aptos" panose="020B0004020202020204" pitchFamily="34" charset="0"/>
                <a:cs typeface="Arial" panose="020B0604020202020204" pitchFamily="34" charset="0"/>
              </a:rPr>
              <a:t>- Once the billing account is completed, go to the “Subscription” page and click the “Add” button.</a:t>
            </a:r>
          </a:p>
          <a:p>
            <a:pPr marL="0" indent="0">
              <a:lnSpc>
                <a:spcPct val="115000"/>
              </a:lnSpc>
              <a:spcAft>
                <a:spcPts val="800"/>
              </a:spcAft>
              <a:buNone/>
            </a:pPr>
            <a:endParaRPr lang="en-US" sz="1700" b="1" kern="100" dirty="0">
              <a:latin typeface="Aptos" panose="020B0004020202020204" pitchFamily="34" charset="0"/>
              <a:cs typeface="Arial" panose="020B0604020202020204" pitchFamily="34" charset="0"/>
            </a:endParaRPr>
          </a:p>
          <a:p>
            <a:pPr marL="342900" indent="-342900">
              <a:lnSpc>
                <a:spcPct val="115000"/>
              </a:lnSpc>
              <a:spcAft>
                <a:spcPts val="800"/>
              </a:spcAft>
              <a:buFont typeface="Calibri" panose="020F0502020204030204" pitchFamily="34" charset="0"/>
              <a:buChar char="-"/>
            </a:pPr>
            <a:endParaRPr lang="en-US" sz="1800" kern="100" dirty="0">
              <a:latin typeface="Aptos" panose="020B0004020202020204" pitchFamily="34" charset="0"/>
              <a:ea typeface="Aptos" panose="020B0004020202020204" pitchFamily="34" charset="0"/>
              <a:cs typeface="Arial" panose="020B0604020202020204" pitchFamily="34" charset="0"/>
            </a:endParaRPr>
          </a:p>
          <a:p>
            <a:pPr marL="342900" indent="-342900">
              <a:lnSpc>
                <a:spcPct val="115000"/>
              </a:lnSpc>
              <a:spcAft>
                <a:spcPts val="800"/>
              </a:spcAft>
              <a:buFont typeface="Calibri" panose="020F0502020204030204" pitchFamily="34" charset="0"/>
              <a:buChar char="-"/>
            </a:pPr>
            <a:endParaRPr lang="en-US" sz="1800" kern="100" dirty="0">
              <a:latin typeface="Aptos" panose="020B0004020202020204" pitchFamily="34" charset="0"/>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941235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a:off x="1176919" y="609604"/>
            <a:ext cx="7853678" cy="726645"/>
          </a:xfrm>
        </p:spPr>
        <p:txBody>
          <a:bodyPr/>
          <a:lstStyle/>
          <a:p>
            <a:pPr>
              <a:lnSpc>
                <a:spcPts val="4000"/>
              </a:lnSpc>
              <a:spcBef>
                <a:spcPct val="0"/>
              </a:spcBef>
            </a:pPr>
            <a:r>
              <a:rPr lang="en-US" b="1" u="sng" kern="100" cap="all" dirty="0">
                <a:solidFill>
                  <a:srgbClr val="0F4761"/>
                </a:solidFill>
                <a:latin typeface="Aptos Display" panose="020B0004020202020204" pitchFamily="34" charset="0"/>
                <a:cs typeface="Times New Roman" panose="02020603050405020304" pitchFamily="18" charset="0"/>
              </a:rPr>
              <a:t>Creating a Resource Group in Azure</a:t>
            </a:r>
          </a:p>
          <a:p>
            <a:endParaRPr lang="en-US" dirty="0"/>
          </a:p>
        </p:txBody>
      </p:sp>
      <p:sp>
        <p:nvSpPr>
          <p:cNvPr id="7" name="Text Placeholder 4">
            <a:extLst>
              <a:ext uri="{FF2B5EF4-FFF2-40B4-BE49-F238E27FC236}">
                <a16:creationId xmlns:a16="http://schemas.microsoft.com/office/drawing/2014/main" id="{5FB3DD6F-6465-1F8D-FFE3-D8E97A9EE486}"/>
              </a:ext>
            </a:extLst>
          </p:cNvPr>
          <p:cNvSpPr txBox="1">
            <a:spLocks/>
          </p:cNvSpPr>
          <p:nvPr/>
        </p:nvSpPr>
        <p:spPr>
          <a:xfrm>
            <a:off x="1403800" y="1336249"/>
            <a:ext cx="6667004" cy="46843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gn="l" rtl="0">
              <a:lnSpc>
                <a:spcPct val="115000"/>
              </a:lnSpc>
              <a:spcAft>
                <a:spcPts val="800"/>
              </a:spcAft>
            </a:pPr>
            <a:r>
              <a:rPr lang="en-US" sz="1800" b="1" kern="100" dirty="0">
                <a:effectLst/>
                <a:latin typeface="Aptos" panose="020B0004020202020204" pitchFamily="34" charset="0"/>
                <a:ea typeface="Aptos" panose="020B0004020202020204" pitchFamily="34" charset="0"/>
                <a:cs typeface="Arial" panose="020B0604020202020204" pitchFamily="34" charset="0"/>
              </a:rPr>
              <a:t>Method 1: Using Azure Portal</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225425" algn="l" rtl="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Log in to the </a:t>
            </a:r>
            <a:r>
              <a:rPr lang="en-US" sz="1800" b="1" kern="100" dirty="0">
                <a:effectLst/>
                <a:latin typeface="Aptos" panose="020B0004020202020204" pitchFamily="34" charset="0"/>
                <a:ea typeface="Aptos" panose="020B0004020202020204" pitchFamily="34" charset="0"/>
                <a:cs typeface="Arial" panose="020B0604020202020204" pitchFamily="34" charset="0"/>
              </a:rPr>
              <a:t>Azure Portal</a:t>
            </a:r>
            <a:r>
              <a:rPr lang="en-US" sz="1800" kern="100" dirty="0">
                <a:effectLst/>
                <a:latin typeface="Aptos" panose="020B0004020202020204" pitchFamily="34" charset="0"/>
                <a:ea typeface="Aptos" panose="020B0004020202020204" pitchFamily="34" charset="0"/>
                <a:cs typeface="Arial" panose="020B0604020202020204" pitchFamily="34" charset="0"/>
              </a:rPr>
              <a:t>.</a:t>
            </a:r>
          </a:p>
          <a:p>
            <a:pPr marL="342900" marR="0" lvl="0" indent="-225425" algn="l" rtl="0">
              <a:lnSpc>
                <a:spcPct val="115000"/>
              </a:lnSpc>
              <a:spcAft>
                <a:spcPts val="800"/>
              </a:spcAft>
              <a:buFont typeface="+mj-lt"/>
              <a:buAutoNum type="arabicPeriod"/>
              <a:tabLst>
                <a:tab pos="457200" algn="l"/>
              </a:tabLst>
            </a:pPr>
            <a:r>
              <a:rPr lang="en-US" sz="1800" kern="100" dirty="0">
                <a:effectLst/>
                <a:latin typeface="Aptos" panose="020B0004020202020204" pitchFamily="34" charset="0"/>
                <a:ea typeface="Aptos" panose="020B0004020202020204" pitchFamily="34" charset="0"/>
                <a:cs typeface="Arial" panose="020B0604020202020204" pitchFamily="34" charset="0"/>
              </a:rPr>
              <a:t>Search for </a:t>
            </a:r>
            <a:r>
              <a:rPr lang="en-US" sz="1800" b="1" kern="100" dirty="0">
                <a:effectLst/>
                <a:latin typeface="Aptos" panose="020B0004020202020204" pitchFamily="34" charset="0"/>
                <a:ea typeface="Aptos" panose="020B0004020202020204" pitchFamily="34" charset="0"/>
                <a:cs typeface="Arial" panose="020B0604020202020204" pitchFamily="34" charset="0"/>
              </a:rPr>
              <a:t>Resource Groups</a:t>
            </a:r>
            <a:r>
              <a:rPr lang="en-US" sz="1800" kern="100" dirty="0">
                <a:effectLst/>
                <a:latin typeface="Aptos" panose="020B0004020202020204" pitchFamily="34" charset="0"/>
                <a:ea typeface="Aptos" panose="020B0004020202020204" pitchFamily="34" charset="0"/>
                <a:cs typeface="Arial" panose="020B0604020202020204" pitchFamily="34" charset="0"/>
              </a:rPr>
              <a:t> in the search bar.</a:t>
            </a:r>
          </a:p>
          <a:p>
            <a:pPr marL="342900" indent="-225425">
              <a:buNone/>
            </a:pPr>
            <a:r>
              <a:rPr lang="en-US" sz="1800" kern="100" dirty="0">
                <a:effectLst/>
                <a:latin typeface="Aptos" panose="020B0004020202020204" pitchFamily="34" charset="0"/>
                <a:ea typeface="Aptos" panose="020B0004020202020204" pitchFamily="34" charset="0"/>
                <a:cs typeface="Arial" panose="020B0604020202020204" pitchFamily="34" charset="0"/>
              </a:rPr>
              <a:t>3. </a:t>
            </a:r>
            <a:r>
              <a:rPr lang="en-US" sz="1800" b="1" kern="100" dirty="0">
                <a:latin typeface="Aptos" panose="020B0004020202020204" pitchFamily="34" charset="0"/>
                <a:cs typeface="Arial" panose="020B0604020202020204" pitchFamily="34" charset="0"/>
              </a:rPr>
              <a:t>Click Create.</a:t>
            </a:r>
          </a:p>
          <a:p>
            <a:pPr marL="342900" indent="-225425">
              <a:buNone/>
            </a:pPr>
            <a:r>
              <a:rPr lang="en-US" sz="1800" kern="100" dirty="0">
                <a:effectLst/>
                <a:latin typeface="Aptos" panose="020B0004020202020204" pitchFamily="34" charset="0"/>
                <a:ea typeface="Aptos" panose="020B0004020202020204" pitchFamily="34" charset="0"/>
                <a:cs typeface="Arial" panose="020B0604020202020204" pitchFamily="34" charset="0"/>
              </a:rPr>
              <a:t>4. Select your </a:t>
            </a:r>
            <a:r>
              <a:rPr lang="en-US" sz="1800" b="1" kern="100" dirty="0">
                <a:effectLst/>
                <a:latin typeface="Aptos" panose="020B0004020202020204" pitchFamily="34" charset="0"/>
                <a:ea typeface="Aptos" panose="020B0004020202020204" pitchFamily="34" charset="0"/>
                <a:cs typeface="Arial" panose="020B0604020202020204" pitchFamily="34" charset="0"/>
              </a:rPr>
              <a:t>Subscription</a:t>
            </a:r>
            <a:r>
              <a:rPr lang="en-US" sz="1800" kern="100" dirty="0">
                <a:effectLst/>
                <a:latin typeface="Aptos" panose="020B0004020202020204" pitchFamily="34" charset="0"/>
                <a:ea typeface="Aptos" panose="020B0004020202020204" pitchFamily="34" charset="0"/>
                <a:cs typeface="Arial" panose="020B0604020202020204" pitchFamily="34" charset="0"/>
              </a:rPr>
              <a:t> and Enter a </a:t>
            </a:r>
            <a:r>
              <a:rPr lang="en-US" sz="1800" b="1" kern="100" dirty="0">
                <a:effectLst/>
                <a:latin typeface="Aptos" panose="020B0004020202020204" pitchFamily="34" charset="0"/>
                <a:ea typeface="Aptos" panose="020B0004020202020204" pitchFamily="34" charset="0"/>
                <a:cs typeface="Arial" panose="020B0604020202020204" pitchFamily="34" charset="0"/>
              </a:rPr>
              <a:t>Resource Group Name</a:t>
            </a:r>
            <a:r>
              <a:rPr lang="en-US" sz="1800" kern="100" dirty="0">
                <a:effectLst/>
                <a:latin typeface="Aptos" panose="020B0004020202020204" pitchFamily="34" charset="0"/>
                <a:ea typeface="Aptos" panose="020B0004020202020204" pitchFamily="34" charset="0"/>
                <a:cs typeface="Arial" panose="020B0604020202020204" pitchFamily="34" charset="0"/>
              </a:rPr>
              <a:t> (e.g., it-department).</a:t>
            </a:r>
          </a:p>
          <a:p>
            <a:pPr marL="342900" indent="-225425">
              <a:buNone/>
            </a:pPr>
            <a:r>
              <a:rPr lang="en-US" sz="1800" kern="100" dirty="0">
                <a:latin typeface="Aptos" panose="020B0004020202020204" pitchFamily="34" charset="0"/>
                <a:ea typeface="Aptos" panose="020B0004020202020204" pitchFamily="34" charset="0"/>
                <a:cs typeface="Arial" panose="020B0604020202020204" pitchFamily="34" charset="0"/>
              </a:rPr>
              <a:t>5. </a:t>
            </a:r>
            <a:r>
              <a:rPr lang="en-US" sz="1800" kern="100" dirty="0">
                <a:effectLst/>
                <a:latin typeface="Aptos" panose="020B0004020202020204" pitchFamily="34" charset="0"/>
                <a:ea typeface="Aptos" panose="020B0004020202020204" pitchFamily="34" charset="0"/>
                <a:cs typeface="Arial" panose="020B0604020202020204" pitchFamily="34" charset="0"/>
              </a:rPr>
              <a:t>Choose a </a:t>
            </a:r>
            <a:r>
              <a:rPr lang="en-US" sz="1800" b="1" kern="100" dirty="0">
                <a:effectLst/>
                <a:latin typeface="Aptos" panose="020B0004020202020204" pitchFamily="34" charset="0"/>
                <a:ea typeface="Aptos" panose="020B0004020202020204" pitchFamily="34" charset="0"/>
                <a:cs typeface="Arial" panose="020B0604020202020204" pitchFamily="34" charset="0"/>
              </a:rPr>
              <a:t>Region</a:t>
            </a:r>
            <a:r>
              <a:rPr lang="en-US" sz="1800" kern="100" dirty="0">
                <a:effectLst/>
                <a:latin typeface="Aptos" panose="020B0004020202020204" pitchFamily="34" charset="0"/>
                <a:ea typeface="Aptos" panose="020B0004020202020204" pitchFamily="34" charset="0"/>
                <a:cs typeface="Arial" panose="020B0604020202020204" pitchFamily="34" charset="0"/>
              </a:rPr>
              <a:t> (e.g., East US, West Europe).</a:t>
            </a:r>
          </a:p>
          <a:p>
            <a:pPr marL="342900" indent="-225425">
              <a:buNone/>
            </a:pPr>
            <a:r>
              <a:rPr lang="en-US" sz="1800" kern="100" dirty="0">
                <a:effectLst/>
                <a:latin typeface="Aptos" panose="020B0004020202020204" pitchFamily="34" charset="0"/>
                <a:ea typeface="Aptos" panose="020B0004020202020204" pitchFamily="34" charset="0"/>
                <a:cs typeface="Arial" panose="020B0604020202020204" pitchFamily="34" charset="0"/>
              </a:rPr>
              <a:t>6. Click </a:t>
            </a:r>
            <a:r>
              <a:rPr lang="en-US" sz="1800" b="1" kern="100" dirty="0">
                <a:effectLst/>
                <a:latin typeface="Aptos" panose="020B0004020202020204" pitchFamily="34" charset="0"/>
                <a:ea typeface="Aptos" panose="020B0004020202020204" pitchFamily="34" charset="0"/>
                <a:cs typeface="Arial" panose="020B0604020202020204" pitchFamily="34" charset="0"/>
              </a:rPr>
              <a:t>Review + Create</a:t>
            </a:r>
            <a:r>
              <a:rPr lang="en-US" sz="1800" kern="100" dirty="0">
                <a:effectLst/>
                <a:latin typeface="Aptos" panose="020B0004020202020204" pitchFamily="34" charset="0"/>
                <a:ea typeface="Aptos" panose="020B0004020202020204" pitchFamily="34" charset="0"/>
                <a:cs typeface="Arial" panose="020B0604020202020204" pitchFamily="34" charset="0"/>
              </a:rPr>
              <a:t>, then </a:t>
            </a:r>
            <a:r>
              <a:rPr lang="en-US" sz="1800" b="1" kern="100" dirty="0">
                <a:effectLst/>
                <a:latin typeface="Aptos" panose="020B0004020202020204" pitchFamily="34" charset="0"/>
                <a:ea typeface="Aptos" panose="020B0004020202020204" pitchFamily="34" charset="0"/>
                <a:cs typeface="Arial" panose="020B0604020202020204" pitchFamily="34" charset="0"/>
              </a:rPr>
              <a:t>Create</a:t>
            </a:r>
            <a:r>
              <a:rPr lang="en-US" sz="1800" kern="100" dirty="0">
                <a:effectLst/>
                <a:latin typeface="Aptos" panose="020B0004020202020204" pitchFamily="34" charset="0"/>
                <a:ea typeface="Aptos" panose="020B0004020202020204" pitchFamily="34" charset="0"/>
                <a:cs typeface="Arial" panose="020B0604020202020204" pitchFamily="34" charset="0"/>
              </a:rPr>
              <a:t>.</a:t>
            </a:r>
          </a:p>
          <a:p>
            <a:pPr marL="236538" indent="-236538">
              <a:buNone/>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indent="0">
              <a:buNone/>
            </a:pPr>
            <a:endParaRPr lang="en-US" sz="1800" b="1" kern="100" dirty="0">
              <a:latin typeface="Aptos" panose="020B0004020202020204" pitchFamily="34" charset="0"/>
              <a:cs typeface="Arial" panose="020B0604020202020204" pitchFamily="34" charset="0"/>
            </a:endParaRPr>
          </a:p>
          <a:p>
            <a:pPr marL="0" indent="0">
              <a:buNone/>
            </a:pPr>
            <a:endParaRPr lang="en-US" dirty="0"/>
          </a:p>
        </p:txBody>
      </p:sp>
      <p:sp>
        <p:nvSpPr>
          <p:cNvPr id="4" name="Picture Placeholder 3">
            <a:extLst>
              <a:ext uri="{FF2B5EF4-FFF2-40B4-BE49-F238E27FC236}">
                <a16:creationId xmlns:a16="http://schemas.microsoft.com/office/drawing/2014/main" id="{F784C1CD-0A24-AB14-7D75-60AD112ECAE1}"/>
              </a:ext>
            </a:extLst>
          </p:cNvPr>
          <p:cNvSpPr>
            <a:spLocks noGrp="1"/>
          </p:cNvSpPr>
          <p:nvPr>
            <p:ph type="pic" sz="quarter" idx="13"/>
          </p:nvPr>
        </p:nvSpPr>
        <p:spPr/>
        <p:txBody>
          <a:bodyPr/>
          <a:lstStyle/>
          <a:p>
            <a:endParaRPr lang="en-US"/>
          </a:p>
        </p:txBody>
      </p:sp>
      <p:pic>
        <p:nvPicPr>
          <p:cNvPr id="5" name="Picture Placeholder 7">
            <a:extLst>
              <a:ext uri="{FF2B5EF4-FFF2-40B4-BE49-F238E27FC236}">
                <a16:creationId xmlns:a16="http://schemas.microsoft.com/office/drawing/2014/main" id="{AEB1ECA7-DA7B-FF40-5B62-70C9ABF402D9}"/>
              </a:ext>
            </a:extLst>
          </p:cNvPr>
          <p:cNvPicPr>
            <a:picLocks noChangeAspect="1"/>
          </p:cNvPicPr>
          <p:nvPr/>
        </p:nvPicPr>
        <p:blipFill>
          <a:blip r:embed="rId4"/>
          <a:srcRect l="16843" r="16843"/>
          <a:stretch>
            <a:fillRect/>
          </a:stretch>
        </p:blipFill>
        <p:spPr>
          <a:xfrm>
            <a:off x="8536252" y="3205312"/>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pic>
    </p:spTree>
    <p:extLst>
      <p:ext uri="{BB962C8B-B14F-4D97-AF65-F5344CB8AC3E}">
        <p14:creationId xmlns:p14="http://schemas.microsoft.com/office/powerpoint/2010/main" val="39627539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CEAB-9459-20B7-D470-FD922E9E94F8}"/>
              </a:ext>
            </a:extLst>
          </p:cNvPr>
          <p:cNvSpPr>
            <a:spLocks noGrp="1"/>
          </p:cNvSpPr>
          <p:nvPr>
            <p:ph type="ctrTitle"/>
          </p:nvPr>
        </p:nvSpPr>
        <p:spPr>
          <a:xfrm>
            <a:off x="527992" y="427702"/>
            <a:ext cx="6831453" cy="1194621"/>
          </a:xfrm>
        </p:spPr>
        <p:txBody>
          <a:bodyPr/>
          <a:lstStyle/>
          <a:p>
            <a:r>
              <a:rPr lang="en-US" sz="2400" u="sng" kern="100" dirty="0">
                <a:solidFill>
                  <a:srgbClr val="0F4761"/>
                </a:solidFill>
                <a:latin typeface="Aptos Display" panose="020B0004020202020204" pitchFamily="34" charset="0"/>
                <a:ea typeface="+mn-ea"/>
                <a:cs typeface="Times New Roman" panose="02020603050405020304" pitchFamily="18" charset="0"/>
              </a:rPr>
              <a:t>Deployed VMs and Network Settings Report</a:t>
            </a:r>
            <a:br>
              <a:rPr lang="en-US" sz="18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432409BF-FEB2-EFD0-9EC9-BA9D42DA7E64}"/>
              </a:ext>
            </a:extLst>
          </p:cNvPr>
          <p:cNvSpPr>
            <a:spLocks noGrp="1"/>
          </p:cNvSpPr>
          <p:nvPr>
            <p:ph type="subTitle" idx="1"/>
          </p:nvPr>
        </p:nvSpPr>
        <p:spPr>
          <a:xfrm>
            <a:off x="852455" y="1025012"/>
            <a:ext cx="7853678" cy="995517"/>
          </a:xfrm>
        </p:spPr>
        <p:txBody>
          <a:bodyPr>
            <a:normAutofit fontScale="92500"/>
          </a:bodyPr>
          <a:lstStyle/>
          <a:p>
            <a:pPr marL="0" marR="0">
              <a:lnSpc>
                <a:spcPct val="115000"/>
              </a:lnSpc>
              <a:spcBef>
                <a:spcPts val="1000"/>
              </a:spcBef>
              <a:tabLst>
                <a:tab pos="0" algn="l"/>
              </a:tabLst>
            </a:pPr>
            <a:r>
              <a:rPr lang="en-US" sz="1800" b="1" kern="100" dirty="0">
                <a:solidFill>
                  <a:schemeClr val="tx1"/>
                </a:solidFill>
                <a:latin typeface="Aptos" panose="020B0004020202020204" pitchFamily="34" charset="0"/>
                <a:cs typeface="Arial" panose="020B0604020202020204" pitchFamily="34" charset="0"/>
              </a:rPr>
              <a:t>Accessing the Azure Portal</a:t>
            </a:r>
          </a:p>
          <a:p>
            <a:r>
              <a:rPr lang="en-US" sz="1800" b="1" kern="100" dirty="0">
                <a:solidFill>
                  <a:schemeClr val="tx1"/>
                </a:solidFill>
                <a:latin typeface="Aptos" panose="020B0004020202020204" pitchFamily="34" charset="0"/>
                <a:cs typeface="Arial" panose="020B0604020202020204" pitchFamily="34" charset="0"/>
              </a:rPr>
              <a:t>Action: </a:t>
            </a:r>
            <a:r>
              <a:rPr lang="en-US" sz="1800" dirty="0">
                <a:effectLst/>
                <a:latin typeface="Cambria" panose="02040503050406030204" pitchFamily="18" charset="0"/>
                <a:ea typeface="MS Mincho" panose="02020609040205080304" pitchFamily="49" charset="-128"/>
                <a:cs typeface="Arial" panose="020B0604020202020204" pitchFamily="34" charset="0"/>
              </a:rPr>
              <a:t>Sign in at </a:t>
            </a:r>
            <a:r>
              <a:rPr lang="en-US" sz="1800" dirty="0">
                <a:effectLst/>
                <a:latin typeface="Cambria" panose="02040503050406030204" pitchFamily="18" charset="0"/>
                <a:ea typeface="MS Mincho" panose="02020609040205080304" pitchFamily="49" charset="-128"/>
                <a:cs typeface="Arial" panose="020B0604020202020204" pitchFamily="34" charset="0"/>
                <a:hlinkClick r:id="rId2"/>
              </a:rPr>
              <a:t>https://portal.azure.com </a:t>
            </a:r>
            <a:r>
              <a:rPr lang="en-US" sz="1800" dirty="0">
                <a:effectLst/>
                <a:latin typeface="Cambria" panose="02040503050406030204" pitchFamily="18" charset="0"/>
                <a:ea typeface="MS Mincho" panose="02020609040205080304" pitchFamily="49" charset="-128"/>
                <a:cs typeface="Arial" panose="020B0604020202020204" pitchFamily="34" charset="0"/>
              </a:rPr>
              <a:t>using your organizational credentials.</a:t>
            </a:r>
            <a:br>
              <a:rPr lang="en-US" sz="1800" dirty="0">
                <a:effectLst/>
                <a:latin typeface="Cambria" panose="02040503050406030204" pitchFamily="18" charset="0"/>
                <a:ea typeface="MS Mincho" panose="02020609040205080304" pitchFamily="49" charset="-128"/>
                <a:cs typeface="Arial" panose="020B0604020202020204" pitchFamily="34" charset="0"/>
              </a:rPr>
            </a:br>
            <a:endParaRPr lang="en-US" dirty="0"/>
          </a:p>
        </p:txBody>
      </p:sp>
      <p:pic>
        <p:nvPicPr>
          <p:cNvPr id="8" name="Picture Placeholder 7">
            <a:extLst>
              <a:ext uri="{FF2B5EF4-FFF2-40B4-BE49-F238E27FC236}">
                <a16:creationId xmlns:a16="http://schemas.microsoft.com/office/drawing/2014/main" id="{89622BF0-3E3A-49EC-6A47-D5E6D01A1560}"/>
              </a:ext>
            </a:extLst>
          </p:cNvPr>
          <p:cNvPicPr>
            <a:picLocks noGrp="1" noChangeAspect="1"/>
          </p:cNvPicPr>
          <p:nvPr>
            <p:ph type="pic" sz="quarter" idx="13"/>
          </p:nvPr>
        </p:nvPicPr>
        <p:blipFill>
          <a:blip r:embed="rId3"/>
          <a:srcRect l="16843" r="16843"/>
          <a:stretch>
            <a:fillRect/>
          </a:stretch>
        </p:blipFill>
        <p:spPr/>
      </p:pic>
      <p:sp>
        <p:nvSpPr>
          <p:cNvPr id="6" name="TextBox 5">
            <a:extLst>
              <a:ext uri="{FF2B5EF4-FFF2-40B4-BE49-F238E27FC236}">
                <a16:creationId xmlns:a16="http://schemas.microsoft.com/office/drawing/2014/main" id="{4D66E276-8D08-7E46-502F-F1855EF09733}"/>
              </a:ext>
            </a:extLst>
          </p:cNvPr>
          <p:cNvSpPr txBox="1"/>
          <p:nvPr/>
        </p:nvSpPr>
        <p:spPr>
          <a:xfrm>
            <a:off x="1289456" y="1708467"/>
            <a:ext cx="7246796" cy="4703852"/>
          </a:xfrm>
          <a:prstGeom prst="rect">
            <a:avLst/>
          </a:prstGeom>
          <a:noFill/>
        </p:spPr>
        <p:txBody>
          <a:bodyPr wrap="square">
            <a:spAutoFit/>
          </a:bodyPr>
          <a:lstStyle/>
          <a:p>
            <a:pPr>
              <a:lnSpc>
                <a:spcPct val="115000"/>
              </a:lnSpc>
              <a:spcBef>
                <a:spcPts val="1000"/>
              </a:spcBef>
            </a:pPr>
            <a:r>
              <a:rPr lang="en-US" sz="1400" b="1" u="sng" kern="100" cap="all" dirty="0">
                <a:solidFill>
                  <a:srgbClr val="0F4761"/>
                </a:solidFill>
                <a:latin typeface="Aptos Display" panose="020B0004020202020204" pitchFamily="34" charset="0"/>
                <a:cs typeface="Times New Roman" panose="02020603050405020304" pitchFamily="18" charset="0"/>
              </a:rPr>
              <a:t>Creating and Configuring Virtual </a:t>
            </a:r>
            <a:r>
              <a:rPr lang="en-US" sz="1400" b="1" u="sng" kern="100" cap="all" dirty="0" err="1">
                <a:solidFill>
                  <a:srgbClr val="0F4761"/>
                </a:solidFill>
                <a:latin typeface="Aptos Display" panose="020B0004020202020204" pitchFamily="34" charset="0"/>
                <a:cs typeface="Times New Roman" panose="02020603050405020304" pitchFamily="18" charset="0"/>
              </a:rPr>
              <a:t>MachinesDeployment</a:t>
            </a:r>
            <a:r>
              <a:rPr lang="en-US" sz="1400" b="1" u="sng" kern="100" cap="all" dirty="0">
                <a:solidFill>
                  <a:srgbClr val="0F4761"/>
                </a:solidFill>
                <a:latin typeface="Aptos Display" panose="020B0004020202020204" pitchFamily="34" charset="0"/>
                <a:cs typeface="Times New Roman" panose="02020603050405020304" pitchFamily="18" charset="0"/>
              </a:rPr>
              <a:t> Steps</a:t>
            </a:r>
            <a:endParaRPr lang="en-US" sz="1050" b="1" u="sng" kern="100" cap="all" dirty="0">
              <a:solidFill>
                <a:srgbClr val="0F4761"/>
              </a:solidFill>
              <a:latin typeface="Aptos Display" panose="020B0004020202020204" pitchFamily="34" charset="0"/>
              <a:cs typeface="Times New Roman" panose="02020603050405020304" pitchFamily="18" charset="0"/>
            </a:endParaRPr>
          </a:p>
          <a:p>
            <a:pPr marR="0" indent="58738">
              <a:spcAft>
                <a:spcPts val="1000"/>
              </a:spcAft>
            </a:pPr>
            <a:r>
              <a:rPr lang="en-US" kern="100" dirty="0">
                <a:solidFill>
                  <a:schemeClr val="bg1"/>
                </a:solidFill>
                <a:latin typeface="Aptos" panose="020B0004020202020204" pitchFamily="34" charset="0"/>
                <a:cs typeface="Arial" panose="020B0604020202020204" pitchFamily="34" charset="0"/>
              </a:rPr>
              <a:t>- Navigate to the Azure Portal and open the Virtual Machines section.</a:t>
            </a:r>
          </a:p>
          <a:p>
            <a:pPr marR="0" indent="58738">
              <a:spcAft>
                <a:spcPts val="1000"/>
              </a:spcAft>
              <a:buFontTx/>
              <a:buChar char="-"/>
            </a:pPr>
            <a:r>
              <a:rPr lang="en-US" kern="100" dirty="0">
                <a:solidFill>
                  <a:schemeClr val="bg1"/>
                </a:solidFill>
                <a:latin typeface="Aptos" panose="020B0004020202020204" pitchFamily="34" charset="0"/>
                <a:cs typeface="Arial" panose="020B0604020202020204" pitchFamily="34" charset="0"/>
              </a:rPr>
              <a:t> Click 'Create a new virtual machine' and fill in the required details.</a:t>
            </a:r>
          </a:p>
          <a:p>
            <a:pPr marR="0" indent="58738">
              <a:lnSpc>
                <a:spcPct val="115000"/>
              </a:lnSpc>
              <a:spcAft>
                <a:spcPts val="1000"/>
              </a:spcAft>
            </a:pPr>
            <a:r>
              <a:rPr lang="en-US" kern="100" dirty="0">
                <a:solidFill>
                  <a:schemeClr val="bg1"/>
                </a:solidFill>
                <a:latin typeface="Aptos" panose="020B0004020202020204" pitchFamily="34" charset="0"/>
                <a:cs typeface="Arial" panose="020B0604020202020204" pitchFamily="34" charset="0"/>
              </a:rPr>
              <a:t>- Choose an OS image and specify the disk type.</a:t>
            </a:r>
          </a:p>
          <a:p>
            <a:pPr marR="0" indent="58738">
              <a:lnSpc>
                <a:spcPct val="115000"/>
              </a:lnSpc>
              <a:spcAft>
                <a:spcPts val="1000"/>
              </a:spcAft>
              <a:buFontTx/>
              <a:buChar char="-"/>
            </a:pPr>
            <a:r>
              <a:rPr lang="en-US" kern="100" dirty="0">
                <a:solidFill>
                  <a:schemeClr val="bg1"/>
                </a:solidFill>
                <a:latin typeface="Aptos" panose="020B0004020202020204" pitchFamily="34" charset="0"/>
                <a:cs typeface="Arial" panose="020B0604020202020204" pitchFamily="34" charset="0"/>
              </a:rPr>
              <a:t> Set up the authentication method and administrator credentials.</a:t>
            </a:r>
          </a:p>
          <a:p>
            <a:pPr marR="0" indent="58738">
              <a:lnSpc>
                <a:spcPct val="115000"/>
              </a:lnSpc>
              <a:spcAft>
                <a:spcPts val="1000"/>
              </a:spcAft>
              <a:buFontTx/>
              <a:buChar char="-"/>
            </a:pPr>
            <a:r>
              <a:rPr lang="en-US" kern="100" dirty="0">
                <a:solidFill>
                  <a:schemeClr val="bg1"/>
                </a:solidFill>
                <a:latin typeface="Aptos" panose="020B0004020202020204" pitchFamily="34" charset="0"/>
                <a:cs typeface="Arial" panose="020B0604020202020204" pitchFamily="34" charset="0"/>
              </a:rPr>
              <a:t> Select the VM size based on the workload.</a:t>
            </a:r>
          </a:p>
          <a:p>
            <a:pPr marL="58738" marR="0" indent="-58738">
              <a:lnSpc>
                <a:spcPct val="115000"/>
              </a:lnSpc>
              <a:spcAft>
                <a:spcPts val="1000"/>
              </a:spcAft>
              <a:buFontTx/>
              <a:buChar char="-"/>
              <a:tabLst>
                <a:tab pos="280988" algn="l"/>
              </a:tabLst>
            </a:pPr>
            <a:r>
              <a:rPr lang="en-US" kern="100" dirty="0">
                <a:solidFill>
                  <a:schemeClr val="bg1"/>
                </a:solidFill>
                <a:latin typeface="Aptos" panose="020B0004020202020204" pitchFamily="34" charset="0"/>
                <a:cs typeface="Arial" panose="020B0604020202020204" pitchFamily="34" charset="0"/>
              </a:rPr>
              <a:t> Configure networking settings and assign the VM to a virtual network  and subnet.</a:t>
            </a:r>
          </a:p>
          <a:p>
            <a:pPr marR="0" indent="58738">
              <a:lnSpc>
                <a:spcPct val="115000"/>
              </a:lnSpc>
              <a:spcAft>
                <a:spcPts val="1000"/>
              </a:spcAft>
            </a:pPr>
            <a:r>
              <a:rPr lang="en-US" kern="100" dirty="0">
                <a:solidFill>
                  <a:schemeClr val="bg1"/>
                </a:solidFill>
                <a:latin typeface="Aptos" panose="020B0004020202020204" pitchFamily="34" charset="0"/>
                <a:cs typeface="Arial" panose="020B0604020202020204" pitchFamily="34" charset="0"/>
              </a:rPr>
              <a:t>- Review the settings and deploy the VM.</a:t>
            </a:r>
          </a:p>
          <a:p>
            <a:pPr indent="58738"/>
            <a:r>
              <a:rPr lang="en-US" kern="100" dirty="0">
                <a:solidFill>
                  <a:schemeClr val="bg1"/>
                </a:solidFill>
                <a:latin typeface="Aptos" panose="020B0004020202020204" pitchFamily="34" charset="0"/>
                <a:cs typeface="Arial" panose="020B0604020202020204" pitchFamily="34" charset="0"/>
              </a:rPr>
              <a:t>- Validate the VM status once deployment is complete.</a:t>
            </a:r>
          </a:p>
          <a:p>
            <a:pPr marL="0" marR="0">
              <a:lnSpc>
                <a:spcPct val="115000"/>
              </a:lnSpc>
              <a:spcAft>
                <a:spcPts val="1000"/>
              </a:spcAft>
            </a:pPr>
            <a:endParaRPr lang="en-US" kern="100" dirty="0">
              <a:solidFill>
                <a:schemeClr val="bg1"/>
              </a:solidFill>
              <a:latin typeface="Aptos" panose="020B0004020202020204" pitchFamily="34" charset="0"/>
              <a:cs typeface="Arial" panose="020B0604020202020204" pitchFamily="34" charset="0"/>
            </a:endParaRPr>
          </a:p>
          <a:p>
            <a:pPr marL="285750" marR="0" indent="-285750">
              <a:spcAft>
                <a:spcPts val="1000"/>
              </a:spcAft>
              <a:buFontTx/>
              <a:buChar char="-"/>
            </a:pPr>
            <a:endParaRPr lang="en-US" kern="100" dirty="0">
              <a:solidFill>
                <a:schemeClr val="bg1"/>
              </a:solidFill>
              <a:latin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498084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97420-DC75-3AB2-4AEE-870EFCE86CC0}"/>
              </a:ext>
            </a:extLst>
          </p:cNvPr>
          <p:cNvSpPr>
            <a:spLocks noGrp="1"/>
          </p:cNvSpPr>
          <p:nvPr>
            <p:ph type="ctrTitle"/>
          </p:nvPr>
        </p:nvSpPr>
        <p:spPr>
          <a:xfrm>
            <a:off x="1132675" y="123731"/>
            <a:ext cx="10302240" cy="1852046"/>
          </a:xfrm>
        </p:spPr>
        <p:txBody>
          <a:bodyPr/>
          <a:lstStyle/>
          <a:p>
            <a:pPr marL="0" marR="0">
              <a:lnSpc>
                <a:spcPct val="115000"/>
              </a:lnSpc>
              <a:spcBef>
                <a:spcPts val="1000"/>
              </a:spcBef>
            </a:pPr>
            <a:r>
              <a:rPr lang="en-US" sz="2400" u="sng" kern="100" dirty="0">
                <a:solidFill>
                  <a:srgbClr val="0F4761"/>
                </a:solidFill>
                <a:latin typeface="Aptos Display" panose="020B0004020202020204" pitchFamily="34" charset="0"/>
                <a:ea typeface="+mn-ea"/>
                <a:cs typeface="Times New Roman" panose="02020603050405020304" pitchFamily="18" charset="0"/>
              </a:rPr>
              <a:t>Network Configuration</a:t>
            </a:r>
            <a:br>
              <a:rPr lang="en-US" sz="18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br>
            <a:r>
              <a:rPr lang="en-US" sz="1800" dirty="0">
                <a:effectLst/>
                <a:latin typeface="Cambria" panose="02040503050406030204" pitchFamily="18" charset="0"/>
                <a:ea typeface="MS Mincho" panose="02020609040205080304" pitchFamily="49" charset="-128"/>
                <a:cs typeface="Arial" panose="020B0604020202020204" pitchFamily="34" charset="0"/>
              </a:rPr>
              <a:t>Ensure proper network configurations are applied to the deployed VMs.</a:t>
            </a:r>
            <a:br>
              <a:rPr lang="en-US" sz="1800" dirty="0">
                <a:effectLst/>
                <a:latin typeface="Cambria" panose="02040503050406030204" pitchFamily="18" charset="0"/>
                <a:ea typeface="MS Mincho" panose="02020609040205080304" pitchFamily="49" charset="-128"/>
                <a:cs typeface="Arial" panose="020B0604020202020204" pitchFamily="34" charset="0"/>
              </a:rPr>
            </a:br>
            <a:endParaRPr lang="en-US" dirty="0"/>
          </a:p>
        </p:txBody>
      </p:sp>
      <p:sp>
        <p:nvSpPr>
          <p:cNvPr id="3" name="Subtitle 2">
            <a:extLst>
              <a:ext uri="{FF2B5EF4-FFF2-40B4-BE49-F238E27FC236}">
                <a16:creationId xmlns:a16="http://schemas.microsoft.com/office/drawing/2014/main" id="{84EED9BB-D808-72D0-DB97-90EF6F60C59D}"/>
              </a:ext>
            </a:extLst>
          </p:cNvPr>
          <p:cNvSpPr>
            <a:spLocks noGrp="1"/>
          </p:cNvSpPr>
          <p:nvPr>
            <p:ph type="subTitle" idx="1"/>
          </p:nvPr>
        </p:nvSpPr>
        <p:spPr>
          <a:xfrm>
            <a:off x="1339153" y="1290484"/>
            <a:ext cx="7853678" cy="4018935"/>
          </a:xfrm>
        </p:spPr>
        <p:txBody>
          <a:bodyPr>
            <a:normAutofit lnSpcReduction="10000"/>
          </a:bodyPr>
          <a:lstStyle/>
          <a:p>
            <a:pPr marL="0" marR="0">
              <a:lnSpc>
                <a:spcPct val="115000"/>
              </a:lnSpc>
              <a:spcBef>
                <a:spcPts val="1000"/>
              </a:spcBef>
            </a:pPr>
            <a:r>
              <a:rPr lang="en-US" b="1" u="sng" kern="100" cap="all" dirty="0">
                <a:solidFill>
                  <a:srgbClr val="0F4761"/>
                </a:solidFill>
                <a:latin typeface="Aptos Display" panose="020B0004020202020204" pitchFamily="34" charset="0"/>
                <a:cs typeface="Times New Roman" panose="02020603050405020304" pitchFamily="18" charset="0"/>
              </a:rPr>
              <a:t>Virtual Network (</a:t>
            </a:r>
            <a:r>
              <a:rPr lang="en-US" b="1" u="sng" kern="100" cap="all" dirty="0" err="1">
                <a:solidFill>
                  <a:srgbClr val="0F4761"/>
                </a:solidFill>
                <a:latin typeface="Aptos Display" panose="020B0004020202020204" pitchFamily="34" charset="0"/>
                <a:cs typeface="Times New Roman" panose="02020603050405020304" pitchFamily="18" charset="0"/>
              </a:rPr>
              <a:t>VNet</a:t>
            </a:r>
            <a:r>
              <a:rPr lang="en-US" b="1" u="sng" kern="100" cap="all" dirty="0">
                <a:solidFill>
                  <a:srgbClr val="0F4761"/>
                </a:solidFill>
                <a:latin typeface="Aptos Display" panose="020B0004020202020204" pitchFamily="34" charset="0"/>
                <a:cs typeface="Times New Roman" panose="02020603050405020304" pitchFamily="18" charset="0"/>
              </a:rPr>
              <a:t>) Configuration</a:t>
            </a:r>
          </a:p>
          <a:p>
            <a:pPr marL="0" marR="0">
              <a:lnSpc>
                <a:spcPct val="100000"/>
              </a:lnSpc>
              <a:spcAft>
                <a:spcPts val="1000"/>
              </a:spcAft>
            </a:pPr>
            <a:r>
              <a:rPr lang="en-US" sz="1800" dirty="0">
                <a:effectLst/>
                <a:latin typeface="Cambria" panose="02040503050406030204" pitchFamily="18" charset="0"/>
                <a:ea typeface="MS Mincho" panose="02020609040205080304" pitchFamily="49" charset="-128"/>
                <a:cs typeface="Arial" panose="020B0604020202020204" pitchFamily="34" charset="0"/>
              </a:rPr>
              <a:t>- </a:t>
            </a:r>
            <a:r>
              <a:rPr lang="en-US" sz="1800" dirty="0" err="1">
                <a:effectLst/>
                <a:latin typeface="Cambria" panose="02040503050406030204" pitchFamily="18" charset="0"/>
                <a:ea typeface="MS Mincho" panose="02020609040205080304" pitchFamily="49" charset="-128"/>
                <a:cs typeface="Arial" panose="020B0604020202020204" pitchFamily="34" charset="0"/>
              </a:rPr>
              <a:t>VNet</a:t>
            </a:r>
            <a:r>
              <a:rPr lang="en-US" sz="1800" dirty="0">
                <a:effectLst/>
                <a:latin typeface="Cambria" panose="02040503050406030204" pitchFamily="18" charset="0"/>
                <a:ea typeface="MS Mincho" panose="02020609040205080304" pitchFamily="49" charset="-128"/>
                <a:cs typeface="Arial" panose="020B0604020202020204" pitchFamily="34" charset="0"/>
              </a:rPr>
              <a:t> Name:-Specify the virtual network name.</a:t>
            </a:r>
          </a:p>
          <a:p>
            <a:pPr marL="0" marR="0">
              <a:lnSpc>
                <a:spcPct val="100000"/>
              </a:lnSpc>
              <a:spcAft>
                <a:spcPts val="1000"/>
              </a:spcAft>
            </a:pPr>
            <a:r>
              <a:rPr lang="en-US" sz="1800" dirty="0">
                <a:effectLst/>
                <a:latin typeface="Cambria" panose="02040503050406030204" pitchFamily="18" charset="0"/>
                <a:ea typeface="MS Mincho" panose="02020609040205080304" pitchFamily="49" charset="-128"/>
                <a:cs typeface="Arial" panose="020B0604020202020204" pitchFamily="34" charset="0"/>
              </a:rPr>
              <a:t>- Resource </a:t>
            </a:r>
            <a:r>
              <a:rPr lang="en-US" sz="1800" dirty="0" err="1">
                <a:effectLst/>
                <a:latin typeface="Cambria" panose="02040503050406030204" pitchFamily="18" charset="0"/>
                <a:ea typeface="MS Mincho" panose="02020609040205080304" pitchFamily="49" charset="-128"/>
                <a:cs typeface="Arial" panose="020B0604020202020204" pitchFamily="34" charset="0"/>
              </a:rPr>
              <a:t>Group:Associate</a:t>
            </a:r>
            <a:r>
              <a:rPr lang="en-US" sz="1800" dirty="0">
                <a:effectLst/>
                <a:latin typeface="Cambria" panose="02040503050406030204" pitchFamily="18" charset="0"/>
                <a:ea typeface="MS Mincho" panose="02020609040205080304" pitchFamily="49" charset="-128"/>
                <a:cs typeface="Arial" panose="020B0604020202020204" pitchFamily="34" charset="0"/>
              </a:rPr>
              <a:t> the </a:t>
            </a:r>
            <a:r>
              <a:rPr lang="en-US" sz="1800" dirty="0" err="1">
                <a:effectLst/>
                <a:latin typeface="Cambria" panose="02040503050406030204" pitchFamily="18" charset="0"/>
                <a:ea typeface="MS Mincho" panose="02020609040205080304" pitchFamily="49" charset="-128"/>
                <a:cs typeface="Arial" panose="020B0604020202020204" pitchFamily="34" charset="0"/>
              </a:rPr>
              <a:t>VNet</a:t>
            </a:r>
            <a:r>
              <a:rPr lang="en-US" sz="1800" dirty="0">
                <a:effectLst/>
                <a:latin typeface="Cambria" panose="02040503050406030204" pitchFamily="18" charset="0"/>
                <a:ea typeface="MS Mincho" panose="02020609040205080304" pitchFamily="49" charset="-128"/>
                <a:cs typeface="Arial" panose="020B0604020202020204" pitchFamily="34" charset="0"/>
              </a:rPr>
              <a:t> with a resource group.</a:t>
            </a:r>
          </a:p>
          <a:p>
            <a:pPr marL="0" marR="0">
              <a:lnSpc>
                <a:spcPct val="100000"/>
              </a:lnSpc>
              <a:spcAft>
                <a:spcPts val="1000"/>
              </a:spcAft>
            </a:pPr>
            <a:r>
              <a:rPr lang="en-US" sz="1800" dirty="0">
                <a:effectLst/>
                <a:latin typeface="Cambria" panose="02040503050406030204" pitchFamily="18" charset="0"/>
                <a:ea typeface="MS Mincho" panose="02020609040205080304" pitchFamily="49" charset="-128"/>
                <a:cs typeface="Arial" panose="020B0604020202020204" pitchFamily="34" charset="0"/>
              </a:rPr>
              <a:t>- Location:- Select the Azure region for the </a:t>
            </a:r>
            <a:r>
              <a:rPr lang="en-US" sz="1800" dirty="0" err="1">
                <a:effectLst/>
                <a:latin typeface="Cambria" panose="02040503050406030204" pitchFamily="18" charset="0"/>
                <a:ea typeface="MS Mincho" panose="02020609040205080304" pitchFamily="49" charset="-128"/>
                <a:cs typeface="Arial" panose="020B0604020202020204" pitchFamily="34" charset="0"/>
              </a:rPr>
              <a:t>VNet</a:t>
            </a:r>
            <a:r>
              <a:rPr lang="en-US" sz="1800" dirty="0">
                <a:effectLst/>
                <a:latin typeface="Cambria" panose="02040503050406030204" pitchFamily="18" charset="0"/>
                <a:ea typeface="MS Mincho" panose="02020609040205080304" pitchFamily="49" charset="-128"/>
                <a:cs typeface="Arial" panose="020B0604020202020204" pitchFamily="34" charset="0"/>
              </a:rPr>
              <a:t>.</a:t>
            </a:r>
          </a:p>
          <a:p>
            <a:pPr marL="285750" indent="-285750">
              <a:lnSpc>
                <a:spcPct val="100000"/>
              </a:lnSpc>
              <a:spcAft>
                <a:spcPts val="1000"/>
              </a:spcAft>
              <a:buFontTx/>
              <a:buChar char="-"/>
            </a:pPr>
            <a:r>
              <a:rPr lang="en-US" sz="1800" dirty="0">
                <a:effectLst/>
                <a:latin typeface="Cambria" panose="02040503050406030204" pitchFamily="18" charset="0"/>
                <a:ea typeface="MS Mincho" panose="02020609040205080304" pitchFamily="49" charset="-128"/>
                <a:cs typeface="Arial" panose="020B0604020202020204" pitchFamily="34" charset="0"/>
              </a:rPr>
              <a:t>Address Space: Define the IP address range for the </a:t>
            </a:r>
            <a:r>
              <a:rPr lang="en-US" sz="1800" dirty="0" err="1">
                <a:effectLst/>
                <a:latin typeface="Cambria" panose="02040503050406030204" pitchFamily="18" charset="0"/>
                <a:ea typeface="MS Mincho" panose="02020609040205080304" pitchFamily="49" charset="-128"/>
                <a:cs typeface="Arial" panose="020B0604020202020204" pitchFamily="34" charset="0"/>
              </a:rPr>
              <a:t>VNet</a:t>
            </a:r>
            <a:r>
              <a:rPr lang="en-US" sz="1800" dirty="0">
                <a:effectLst/>
                <a:latin typeface="Cambria" panose="02040503050406030204" pitchFamily="18" charset="0"/>
                <a:ea typeface="MS Mincho" panose="02020609040205080304" pitchFamily="49" charset="-128"/>
                <a:cs typeface="Arial" panose="020B0604020202020204" pitchFamily="34" charset="0"/>
              </a:rPr>
              <a:t>.</a:t>
            </a:r>
          </a:p>
          <a:p>
            <a:pPr marL="0" marR="0">
              <a:lnSpc>
                <a:spcPct val="115000"/>
              </a:lnSpc>
              <a:spcBef>
                <a:spcPts val="1000"/>
              </a:spcBef>
            </a:pPr>
            <a:r>
              <a:rPr lang="en-US" b="1" u="sng" kern="100" cap="all" dirty="0">
                <a:solidFill>
                  <a:srgbClr val="0F4761"/>
                </a:solidFill>
                <a:latin typeface="Aptos Display" panose="020B0004020202020204" pitchFamily="34" charset="0"/>
                <a:cs typeface="Times New Roman" panose="02020603050405020304" pitchFamily="18" charset="0"/>
              </a:rPr>
              <a:t>Subnet Configuration</a:t>
            </a:r>
          </a:p>
          <a:p>
            <a:pPr marL="342900" marR="0" lvl="0" indent="-342900">
              <a:lnSpc>
                <a:spcPct val="115000"/>
              </a:lnSpc>
              <a:buFont typeface="Cambria" panose="02040503050406030204" pitchFamily="18" charset="0"/>
              <a:buChar char="-"/>
            </a:pPr>
            <a:r>
              <a:rPr lang="en-US" sz="1800" dirty="0">
                <a:effectLst/>
                <a:latin typeface="Cambria" panose="02040503050406030204" pitchFamily="18" charset="0"/>
                <a:ea typeface="MS Mincho" panose="02020609040205080304" pitchFamily="49" charset="-128"/>
                <a:cs typeface="Arial" panose="020B0604020202020204" pitchFamily="34" charset="0"/>
              </a:rPr>
              <a:t>Subnet </a:t>
            </a:r>
            <a:r>
              <a:rPr lang="en-US" sz="1800" dirty="0" err="1">
                <a:effectLst/>
                <a:latin typeface="Cambria" panose="02040503050406030204" pitchFamily="18" charset="0"/>
                <a:ea typeface="MS Mincho" panose="02020609040205080304" pitchFamily="49" charset="-128"/>
                <a:cs typeface="Arial" panose="020B0604020202020204" pitchFamily="34" charset="0"/>
              </a:rPr>
              <a:t>Name:Define</a:t>
            </a:r>
            <a:r>
              <a:rPr lang="en-US" sz="1800" dirty="0">
                <a:effectLst/>
                <a:latin typeface="Cambria" panose="02040503050406030204" pitchFamily="18" charset="0"/>
                <a:ea typeface="MS Mincho" panose="02020609040205080304" pitchFamily="49" charset="-128"/>
                <a:cs typeface="Arial" panose="020B0604020202020204" pitchFamily="34" charset="0"/>
              </a:rPr>
              <a:t> the subnet name.</a:t>
            </a:r>
          </a:p>
          <a:p>
            <a:pPr marL="342900" marR="0" lvl="0" indent="-342900">
              <a:lnSpc>
                <a:spcPct val="115000"/>
              </a:lnSpc>
              <a:spcAft>
                <a:spcPts val="1000"/>
              </a:spcAft>
              <a:buFont typeface="Cambria" panose="02040503050406030204" pitchFamily="18" charset="0"/>
              <a:buChar char="-"/>
              <a:tabLst>
                <a:tab pos="171450" algn="l"/>
              </a:tabLst>
            </a:pPr>
            <a:r>
              <a:rPr lang="en-US" sz="1800" dirty="0">
                <a:effectLst/>
                <a:latin typeface="Cambria" panose="02040503050406030204" pitchFamily="18" charset="0"/>
                <a:ea typeface="MS Mincho" panose="02020609040205080304" pitchFamily="49" charset="-128"/>
                <a:cs typeface="Arial" panose="020B0604020202020204" pitchFamily="34" charset="0"/>
              </a:rPr>
              <a:t>Address </a:t>
            </a:r>
            <a:r>
              <a:rPr lang="en-US" sz="1800" dirty="0" err="1">
                <a:effectLst/>
                <a:latin typeface="Cambria" panose="02040503050406030204" pitchFamily="18" charset="0"/>
                <a:ea typeface="MS Mincho" panose="02020609040205080304" pitchFamily="49" charset="-128"/>
                <a:cs typeface="Arial" panose="020B0604020202020204" pitchFamily="34" charset="0"/>
              </a:rPr>
              <a:t>Range:Specify</a:t>
            </a:r>
            <a:r>
              <a:rPr lang="en-US" sz="1800" dirty="0">
                <a:effectLst/>
                <a:latin typeface="Cambria" panose="02040503050406030204" pitchFamily="18" charset="0"/>
                <a:ea typeface="MS Mincho" panose="02020609040205080304" pitchFamily="49" charset="-128"/>
                <a:cs typeface="Arial" panose="020B0604020202020204" pitchFamily="34" charset="0"/>
              </a:rPr>
              <a:t> the subnet IP range.</a:t>
            </a:r>
          </a:p>
          <a:p>
            <a:pPr marL="285750" indent="-285750">
              <a:lnSpc>
                <a:spcPct val="100000"/>
              </a:lnSpc>
              <a:spcAft>
                <a:spcPts val="1000"/>
              </a:spcAft>
              <a:buFontTx/>
              <a:buChar char="-"/>
            </a:pPr>
            <a:endParaRPr lang="en-US" sz="1800" dirty="0">
              <a:effectLst/>
              <a:latin typeface="Cambria" panose="02040503050406030204" pitchFamily="18" charset="0"/>
              <a:ea typeface="MS Mincho" panose="02020609040205080304" pitchFamily="49" charset="-128"/>
              <a:cs typeface="Arial" panose="020B0604020202020204" pitchFamily="34" charset="0"/>
            </a:endParaRPr>
          </a:p>
          <a:p>
            <a:pPr marL="285750" indent="-285750">
              <a:lnSpc>
                <a:spcPct val="100000"/>
              </a:lnSpc>
              <a:spcAft>
                <a:spcPts val="1000"/>
              </a:spcAft>
              <a:buFontTx/>
              <a:buChar char="-"/>
            </a:pPr>
            <a:endParaRPr lang="en-US" sz="1800" dirty="0">
              <a:effectLst/>
              <a:latin typeface="Cambria" panose="02040503050406030204" pitchFamily="18" charset="0"/>
              <a:ea typeface="MS Mincho" panose="02020609040205080304" pitchFamily="49" charset="-128"/>
              <a:cs typeface="Arial" panose="020B0604020202020204" pitchFamily="34" charset="0"/>
            </a:endParaRPr>
          </a:p>
          <a:p>
            <a:pPr marL="0" marR="0">
              <a:lnSpc>
                <a:spcPct val="100000"/>
              </a:lnSpc>
              <a:spcAft>
                <a:spcPts val="1000"/>
              </a:spcAft>
            </a:pPr>
            <a:endParaRPr lang="en-US" sz="1800" dirty="0">
              <a:effectLst/>
              <a:latin typeface="Cambria" panose="02040503050406030204" pitchFamily="18" charset="0"/>
              <a:ea typeface="MS Mincho" panose="02020609040205080304" pitchFamily="49" charset="-128"/>
              <a:cs typeface="Arial" panose="020B0604020202020204" pitchFamily="34" charset="0"/>
            </a:endParaRPr>
          </a:p>
          <a:p>
            <a:pPr marL="0" marR="0">
              <a:lnSpc>
                <a:spcPct val="100000"/>
              </a:lnSpc>
              <a:spcAft>
                <a:spcPts val="1000"/>
              </a:spcAft>
            </a:pPr>
            <a:endParaRPr lang="en-US" sz="1800" dirty="0">
              <a:effectLst/>
              <a:latin typeface="Cambria" panose="02040503050406030204" pitchFamily="18" charset="0"/>
              <a:ea typeface="MS Mincho" panose="02020609040205080304" pitchFamily="49" charset="-128"/>
              <a:cs typeface="Arial" panose="020B0604020202020204" pitchFamily="34" charset="0"/>
            </a:endParaRPr>
          </a:p>
          <a:p>
            <a:endParaRPr lang="en-US" dirty="0"/>
          </a:p>
        </p:txBody>
      </p:sp>
    </p:spTree>
    <p:extLst>
      <p:ext uri="{BB962C8B-B14F-4D97-AF65-F5344CB8AC3E}">
        <p14:creationId xmlns:p14="http://schemas.microsoft.com/office/powerpoint/2010/main" val="2219721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5857-6EF3-AF18-2269-880BC389E194}"/>
              </a:ext>
            </a:extLst>
          </p:cNvPr>
          <p:cNvSpPr>
            <a:spLocks noGrp="1"/>
          </p:cNvSpPr>
          <p:nvPr>
            <p:ph type="ctrTitle"/>
          </p:nvPr>
        </p:nvSpPr>
        <p:spPr>
          <a:xfrm>
            <a:off x="1277089" y="404106"/>
            <a:ext cx="10302240" cy="1218217"/>
          </a:xfrm>
        </p:spPr>
        <p:txBody>
          <a:bodyPr/>
          <a:lstStyle/>
          <a:p>
            <a:r>
              <a:rPr lang="en-US" sz="2400" u="sng" kern="100" dirty="0">
                <a:solidFill>
                  <a:srgbClr val="0F4761"/>
                </a:solidFill>
                <a:latin typeface="Aptos Display" panose="020B0004020202020204" pitchFamily="34" charset="0"/>
                <a:ea typeface="+mn-ea"/>
                <a:cs typeface="Times New Roman" panose="02020603050405020304" pitchFamily="18" charset="0"/>
              </a:rPr>
              <a:t>Azure Active Directory Setup Report</a:t>
            </a:r>
            <a:br>
              <a:rPr lang="en-US" sz="1800" dirty="0">
                <a:effectLst/>
                <a:latin typeface="Cambria" panose="02040503050406030204" pitchFamily="18" charset="0"/>
                <a:ea typeface="MS Mincho" panose="02020609040205080304" pitchFamily="49" charset="-128"/>
                <a:cs typeface="Arial" panose="020B0604020202020204" pitchFamily="34" charset="0"/>
              </a:rPr>
            </a:br>
            <a:endParaRPr lang="en-US" dirty="0"/>
          </a:p>
        </p:txBody>
      </p:sp>
      <p:sp>
        <p:nvSpPr>
          <p:cNvPr id="3" name="Subtitle 2">
            <a:extLst>
              <a:ext uri="{FF2B5EF4-FFF2-40B4-BE49-F238E27FC236}">
                <a16:creationId xmlns:a16="http://schemas.microsoft.com/office/drawing/2014/main" id="{A62287C9-56D6-5CB8-4C71-2E0FBFC28CB2}"/>
              </a:ext>
            </a:extLst>
          </p:cNvPr>
          <p:cNvSpPr>
            <a:spLocks noGrp="1"/>
          </p:cNvSpPr>
          <p:nvPr>
            <p:ph type="subTitle" idx="1"/>
          </p:nvPr>
        </p:nvSpPr>
        <p:spPr>
          <a:xfrm>
            <a:off x="1277089" y="935047"/>
            <a:ext cx="7853678" cy="5130044"/>
          </a:xfrm>
        </p:spPr>
        <p:txBody>
          <a:bodyPr>
            <a:normAutofit fontScale="92500" lnSpcReduction="10000"/>
          </a:bodyPr>
          <a:lstStyle/>
          <a:p>
            <a:pPr marL="342900" marR="0" lvl="0" indent="-342900" rtl="0">
              <a:lnSpc>
                <a:spcPct val="115000"/>
              </a:lnSpc>
              <a:spcAft>
                <a:spcPts val="1000"/>
              </a:spcAft>
              <a:buFont typeface="+mj-lt"/>
              <a:buAutoNum type="arabicPeriod"/>
            </a:pPr>
            <a:r>
              <a:rPr lang="en-US" sz="1800" b="1" u="sng" dirty="0">
                <a:solidFill>
                  <a:srgbClr val="403152"/>
                </a:solidFill>
                <a:effectLst/>
                <a:latin typeface="Aptos ExtraBold" panose="020B0004020202020204" pitchFamily="34" charset="0"/>
                <a:ea typeface="MS Mincho" panose="02020609040205080304" pitchFamily="49" charset="-128"/>
                <a:cs typeface="Arial" panose="020B0604020202020204" pitchFamily="34" charset="0"/>
              </a:rPr>
              <a:t>Creating a New Azure AD Tenant</a:t>
            </a:r>
            <a:endParaRPr lang="en-US" sz="1800" dirty="0">
              <a:effectLst/>
              <a:latin typeface="Cambria" panose="02040503050406030204" pitchFamily="18" charset="0"/>
              <a:ea typeface="MS Mincho" panose="02020609040205080304" pitchFamily="49" charset="-128"/>
              <a:cs typeface="Arial" panose="020B0604020202020204" pitchFamily="34" charset="0"/>
            </a:endParaRPr>
          </a:p>
          <a:p>
            <a:pPr marL="0" marR="0">
              <a:lnSpc>
                <a:spcPct val="115000"/>
              </a:lnSpc>
              <a:spcAft>
                <a:spcPts val="1000"/>
              </a:spcAft>
            </a:pPr>
            <a:r>
              <a:rPr lang="en-US" sz="1800" b="1" u="sng" dirty="0">
                <a:solidFill>
                  <a:srgbClr val="403152"/>
                </a:solidFill>
                <a:effectLst/>
                <a:latin typeface="Aptos ExtraBold" panose="020B0004020202020204" pitchFamily="34" charset="0"/>
                <a:ea typeface="MS Mincho" panose="02020609040205080304" pitchFamily="49" charset="-128"/>
                <a:cs typeface="Arial" panose="020B0604020202020204" pitchFamily="34" charset="0"/>
              </a:rPr>
              <a:t>Action:</a:t>
            </a:r>
            <a:r>
              <a:rPr lang="en-US" sz="1800" dirty="0">
                <a:effectLst/>
                <a:latin typeface="Aptos ExtraBold" panose="020B0004020202020204" pitchFamily="34" charset="0"/>
                <a:ea typeface="MS Mincho" panose="02020609040205080304" pitchFamily="49" charset="-128"/>
                <a:cs typeface="Arial" panose="020B0604020202020204" pitchFamily="34" charset="0"/>
              </a:rPr>
              <a:t> In the left-hand navigation, select </a:t>
            </a:r>
            <a:r>
              <a:rPr lang="en-US" sz="1800" b="1" dirty="0">
                <a:effectLst/>
                <a:latin typeface="Aptos ExtraBold" panose="020B0004020202020204" pitchFamily="34" charset="0"/>
                <a:ea typeface="MS Mincho" panose="02020609040205080304" pitchFamily="49" charset="-128"/>
                <a:cs typeface="Arial" panose="020B0604020202020204" pitchFamily="34" charset="0"/>
              </a:rPr>
              <a:t>Azure Active Directory</a:t>
            </a:r>
            <a:r>
              <a:rPr lang="en-US" sz="1800" dirty="0">
                <a:effectLst/>
                <a:latin typeface="Aptos ExtraBold" panose="020B0004020202020204" pitchFamily="34" charset="0"/>
                <a:ea typeface="MS Mincho" panose="02020609040205080304" pitchFamily="49" charset="-128"/>
                <a:cs typeface="Arial" panose="020B0604020202020204" pitchFamily="34" charset="0"/>
              </a:rPr>
              <a:t> and then choose </a:t>
            </a:r>
            <a:r>
              <a:rPr lang="en-US" sz="1800" b="1" dirty="0">
                <a:effectLst/>
                <a:latin typeface="Aptos ExtraBold" panose="020B0004020202020204" pitchFamily="34" charset="0"/>
                <a:ea typeface="MS Mincho" panose="02020609040205080304" pitchFamily="49" charset="-128"/>
                <a:cs typeface="Arial" panose="020B0604020202020204" pitchFamily="34" charset="0"/>
              </a:rPr>
              <a:t>Manage tenants</a:t>
            </a:r>
            <a:r>
              <a:rPr lang="en-US" sz="1800" dirty="0">
                <a:effectLst/>
                <a:latin typeface="Aptos ExtraBold" panose="020B0004020202020204" pitchFamily="34" charset="0"/>
                <a:ea typeface="MS Mincho" panose="02020609040205080304" pitchFamily="49" charset="-128"/>
                <a:cs typeface="Arial" panose="020B0604020202020204" pitchFamily="34" charset="0"/>
              </a:rPr>
              <a:t> or </a:t>
            </a:r>
            <a:r>
              <a:rPr lang="en-US" sz="1800" b="1" dirty="0">
                <a:effectLst/>
                <a:latin typeface="Aptos ExtraBold" panose="020B0004020202020204" pitchFamily="34" charset="0"/>
                <a:ea typeface="MS Mincho" panose="02020609040205080304" pitchFamily="49" charset="-128"/>
                <a:cs typeface="Arial" panose="020B0604020202020204" pitchFamily="34" charset="0"/>
              </a:rPr>
              <a:t>Create a tenant</a:t>
            </a:r>
            <a:r>
              <a:rPr lang="en-US" sz="1800" dirty="0">
                <a:effectLst/>
                <a:latin typeface="Aptos ExtraBold" panose="020B0004020202020204" pitchFamily="34" charset="0"/>
                <a:ea typeface="MS Mincho" panose="02020609040205080304" pitchFamily="49" charset="-128"/>
                <a:cs typeface="Arial" panose="020B0604020202020204" pitchFamily="34" charset="0"/>
              </a:rPr>
              <a:t>.</a:t>
            </a:r>
          </a:p>
          <a:p>
            <a:pPr marL="342900" marR="0" lvl="0" indent="-342900" rtl="0">
              <a:lnSpc>
                <a:spcPct val="115000"/>
              </a:lnSpc>
              <a:spcAft>
                <a:spcPts val="1000"/>
              </a:spcAft>
              <a:buAutoNum type="arabicPeriod" startAt="2"/>
            </a:pPr>
            <a:r>
              <a:rPr lang="en-US" sz="1800" b="1" u="sng" dirty="0">
                <a:solidFill>
                  <a:srgbClr val="403152"/>
                </a:solidFill>
                <a:effectLst/>
                <a:latin typeface="Aptos ExtraBold" panose="020B0004020202020204" pitchFamily="34" charset="0"/>
                <a:ea typeface="MS Mincho" panose="02020609040205080304" pitchFamily="49" charset="-128"/>
                <a:cs typeface="Arial" panose="020B0604020202020204" pitchFamily="34" charset="0"/>
              </a:rPr>
              <a:t>User and Group Management</a:t>
            </a:r>
          </a:p>
          <a:p>
            <a:pPr indent="339725">
              <a:lnSpc>
                <a:spcPct val="115000"/>
              </a:lnSpc>
              <a:spcAft>
                <a:spcPts val="1000"/>
              </a:spcAft>
            </a:pPr>
            <a:r>
              <a:rPr lang="en-US" sz="1800" b="1" u="sng" dirty="0">
                <a:effectLst/>
                <a:latin typeface="Aptos ExtraBold" panose="020B0004020202020204" pitchFamily="34" charset="0"/>
                <a:ea typeface="MS Mincho" panose="02020609040205080304" pitchFamily="49" charset="-128"/>
                <a:cs typeface="Arial" panose="020B0604020202020204" pitchFamily="34" charset="0"/>
              </a:rPr>
              <a:t>User Management:</a:t>
            </a:r>
            <a:endParaRPr lang="en-US" sz="1800" u="sng" dirty="0">
              <a:effectLst/>
              <a:latin typeface="Cambria" panose="02040503050406030204" pitchFamily="18" charset="0"/>
              <a:ea typeface="MS Mincho" panose="02020609040205080304" pitchFamily="49" charset="-128"/>
              <a:cs typeface="Arial" panose="020B0604020202020204" pitchFamily="34" charset="0"/>
            </a:endParaRPr>
          </a:p>
          <a:p>
            <a:pPr marL="685800" marR="0">
              <a:lnSpc>
                <a:spcPct val="115000"/>
              </a:lnSpc>
              <a:spcAft>
                <a:spcPts val="1000"/>
              </a:spcAft>
            </a:pPr>
            <a:r>
              <a:rPr lang="en-US" sz="1800" b="1" u="sng" dirty="0">
                <a:solidFill>
                  <a:srgbClr val="403152"/>
                </a:solidFill>
                <a:latin typeface="Aptos ExtraBold" panose="020B0004020202020204" pitchFamily="34" charset="0"/>
                <a:ea typeface="MS Mincho" panose="02020609040205080304" pitchFamily="49" charset="-128"/>
                <a:cs typeface="Arial" panose="020B0604020202020204" pitchFamily="34" charset="0"/>
              </a:rPr>
              <a:t>Action: </a:t>
            </a:r>
            <a:r>
              <a:rPr lang="en-US" sz="1800" dirty="0">
                <a:effectLst/>
                <a:latin typeface="Aptos ExtraBold" panose="020B0004020202020204" pitchFamily="34" charset="0"/>
                <a:ea typeface="MS Mincho" panose="02020609040205080304" pitchFamily="49" charset="-128"/>
                <a:cs typeface="Arial" panose="020B0604020202020204" pitchFamily="34" charset="0"/>
              </a:rPr>
              <a:t>Add users manually or enable self-service sign-up.</a:t>
            </a:r>
            <a:endParaRPr lang="en-US" sz="1800" dirty="0">
              <a:effectLst/>
              <a:latin typeface="Cambria" panose="02040503050406030204" pitchFamily="18" charset="0"/>
              <a:ea typeface="MS Mincho" panose="02020609040205080304" pitchFamily="49" charset="-128"/>
              <a:cs typeface="Arial" panose="020B0604020202020204" pitchFamily="34" charset="0"/>
            </a:endParaRPr>
          </a:p>
          <a:p>
            <a:pPr marL="685800" marR="0">
              <a:lnSpc>
                <a:spcPct val="115000"/>
              </a:lnSpc>
              <a:spcAft>
                <a:spcPts val="1000"/>
              </a:spcAft>
            </a:pPr>
            <a:r>
              <a:rPr lang="en-US" sz="1800" b="1" u="sng" dirty="0">
                <a:solidFill>
                  <a:srgbClr val="403152"/>
                </a:solidFill>
                <a:latin typeface="Aptos ExtraBold" panose="020B0004020202020204" pitchFamily="34" charset="0"/>
                <a:ea typeface="MS Mincho" panose="02020609040205080304" pitchFamily="49" charset="-128"/>
                <a:cs typeface="Arial" panose="020B0604020202020204" pitchFamily="34" charset="0"/>
              </a:rPr>
              <a:t>Configuration: </a:t>
            </a:r>
            <a:r>
              <a:rPr lang="en-US" sz="1800" dirty="0">
                <a:effectLst/>
                <a:latin typeface="Aptos ExtraBold" panose="020B0004020202020204" pitchFamily="34" charset="0"/>
                <a:ea typeface="MS Mincho" panose="02020609040205080304" pitchFamily="49" charset="-128"/>
                <a:cs typeface="Arial" panose="020B0604020202020204" pitchFamily="34" charset="0"/>
              </a:rPr>
              <a:t>Set up password policies, usage locations, and assign appropriate roles.</a:t>
            </a:r>
            <a:endParaRPr lang="en-US" sz="1800" dirty="0">
              <a:effectLst/>
              <a:latin typeface="Cambria" panose="02040503050406030204" pitchFamily="18" charset="0"/>
              <a:ea typeface="MS Mincho" panose="02020609040205080304" pitchFamily="49" charset="-128"/>
              <a:cs typeface="Arial" panose="020B0604020202020204" pitchFamily="34" charset="0"/>
            </a:endParaRPr>
          </a:p>
          <a:p>
            <a:pPr marL="228600" marR="0" indent="111125">
              <a:lnSpc>
                <a:spcPct val="115000"/>
              </a:lnSpc>
              <a:spcAft>
                <a:spcPts val="1000"/>
              </a:spcAft>
            </a:pPr>
            <a:r>
              <a:rPr lang="en-US" sz="1800" b="1" u="sng" dirty="0">
                <a:effectLst/>
                <a:latin typeface="Aptos ExtraBold" panose="020B0004020202020204" pitchFamily="34" charset="0"/>
                <a:ea typeface="MS Mincho" panose="02020609040205080304" pitchFamily="49" charset="-128"/>
                <a:cs typeface="Arial" panose="020B0604020202020204" pitchFamily="34" charset="0"/>
              </a:rPr>
              <a:t>Group Management:</a:t>
            </a:r>
            <a:endParaRPr lang="en-US" sz="1800" u="sng" dirty="0">
              <a:effectLst/>
              <a:latin typeface="Cambria" panose="02040503050406030204" pitchFamily="18" charset="0"/>
              <a:ea typeface="MS Mincho" panose="02020609040205080304" pitchFamily="49" charset="-128"/>
              <a:cs typeface="Arial" panose="020B0604020202020204" pitchFamily="34" charset="0"/>
            </a:endParaRPr>
          </a:p>
          <a:p>
            <a:pPr marL="685800" marR="0">
              <a:lnSpc>
                <a:spcPct val="115000"/>
              </a:lnSpc>
              <a:spcAft>
                <a:spcPts val="1000"/>
              </a:spcAft>
            </a:pPr>
            <a:r>
              <a:rPr lang="en-US" sz="1800" b="1" u="sng" dirty="0">
                <a:solidFill>
                  <a:srgbClr val="403152"/>
                </a:solidFill>
                <a:latin typeface="Aptos ExtraBold" panose="020B0004020202020204" pitchFamily="34" charset="0"/>
                <a:ea typeface="MS Mincho" panose="02020609040205080304" pitchFamily="49" charset="-128"/>
                <a:cs typeface="Arial" panose="020B0604020202020204" pitchFamily="34" charset="0"/>
              </a:rPr>
              <a:t>Action:</a:t>
            </a:r>
            <a:r>
              <a:rPr lang="en-US" sz="1800" dirty="0">
                <a:effectLst/>
                <a:latin typeface="Aptos ExtraBold" panose="020B0004020202020204" pitchFamily="34" charset="0"/>
                <a:ea typeface="MS Mincho" panose="02020609040205080304" pitchFamily="49" charset="-128"/>
                <a:cs typeface="Arial" panose="020B0604020202020204" pitchFamily="34" charset="0"/>
              </a:rPr>
              <a:t> Create groups to streamline permissions management and implement role-based access control (RBAC).</a:t>
            </a:r>
            <a:endParaRPr lang="en-US" sz="1800" dirty="0">
              <a:effectLst/>
              <a:latin typeface="Cambria" panose="02040503050406030204" pitchFamily="18" charset="0"/>
              <a:ea typeface="MS Mincho" panose="02020609040205080304" pitchFamily="49" charset="-128"/>
              <a:cs typeface="Arial" panose="020B0604020202020204" pitchFamily="34" charset="0"/>
            </a:endParaRPr>
          </a:p>
          <a:p>
            <a:pPr marL="0" marR="0">
              <a:lnSpc>
                <a:spcPct val="115000"/>
              </a:lnSpc>
              <a:spcAft>
                <a:spcPts val="1000"/>
              </a:spcAft>
            </a:pPr>
            <a:endParaRPr lang="en-US" sz="1800" dirty="0">
              <a:effectLst/>
              <a:latin typeface="Aptos ExtraBold" panose="020B0004020202020204" pitchFamily="34" charset="0"/>
              <a:ea typeface="MS Mincho" panose="02020609040205080304" pitchFamily="49" charset="-128"/>
              <a:cs typeface="Arial" panose="020B0604020202020204" pitchFamily="34" charset="0"/>
            </a:endParaRPr>
          </a:p>
          <a:p>
            <a:pPr marL="0" marR="0">
              <a:lnSpc>
                <a:spcPct val="115000"/>
              </a:lnSpc>
              <a:spcAft>
                <a:spcPts val="1000"/>
              </a:spcAft>
            </a:pPr>
            <a:endParaRPr lang="en-US" sz="1800" dirty="0">
              <a:effectLst/>
              <a:latin typeface="Cambria" panose="02040503050406030204" pitchFamily="18" charset="0"/>
              <a:ea typeface="MS Mincho" panose="02020609040205080304" pitchFamily="49" charset="-128"/>
              <a:cs typeface="Arial" panose="020B0604020202020204" pitchFamily="34" charset="0"/>
            </a:endParaRPr>
          </a:p>
          <a:p>
            <a:endParaRPr lang="en-US" dirty="0"/>
          </a:p>
        </p:txBody>
      </p:sp>
    </p:spTree>
    <p:extLst>
      <p:ext uri="{BB962C8B-B14F-4D97-AF65-F5344CB8AC3E}">
        <p14:creationId xmlns:p14="http://schemas.microsoft.com/office/powerpoint/2010/main" val="2635744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0B1462-12D6-47DA-263C-F7AD6569D41A}"/>
              </a:ext>
            </a:extLst>
          </p:cNvPr>
          <p:cNvSpPr>
            <a:spLocks noGrp="1"/>
          </p:cNvSpPr>
          <p:nvPr>
            <p:ph type="subTitle" idx="1"/>
          </p:nvPr>
        </p:nvSpPr>
        <p:spPr>
          <a:xfrm>
            <a:off x="1309656" y="494071"/>
            <a:ext cx="7853678" cy="6363929"/>
          </a:xfrm>
        </p:spPr>
        <p:txBody>
          <a:bodyPr>
            <a:normAutofit lnSpcReduction="10000"/>
          </a:bodyPr>
          <a:lstStyle/>
          <a:p>
            <a:pPr marL="0" marR="0" indent="-114300">
              <a:lnSpc>
                <a:spcPct val="115000"/>
              </a:lnSpc>
              <a:spcAft>
                <a:spcPts val="1000"/>
              </a:spcAft>
            </a:pPr>
            <a:r>
              <a:rPr lang="en-US" sz="1700" b="1" u="sng"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1. </a:t>
            </a:r>
            <a:r>
              <a:rPr lang="en-US" sz="1800" b="1" dirty="0">
                <a:effectLst/>
                <a:latin typeface="Aptos ExtraBold" panose="020B0004020202020204" pitchFamily="34" charset="0"/>
                <a:ea typeface="MS Mincho" panose="02020609040205080304" pitchFamily="49" charset="-128"/>
                <a:cs typeface="Arial" panose="020B0604020202020204" pitchFamily="34" charset="0"/>
              </a:rPr>
              <a:t>Start the Azure AD Connect install</a:t>
            </a:r>
            <a:endParaRPr lang="en-US" sz="1800" dirty="0">
              <a:effectLst/>
              <a:latin typeface="Cambria" panose="02040503050406030204" pitchFamily="18" charset="0"/>
              <a:ea typeface="MS Mincho" panose="02020609040205080304" pitchFamily="49" charset="-128"/>
              <a:cs typeface="Arial" panose="020B0604020202020204" pitchFamily="34" charset="0"/>
            </a:endParaRPr>
          </a:p>
          <a:p>
            <a:pPr marL="0" marR="0">
              <a:lnSpc>
                <a:spcPct val="115000"/>
              </a:lnSpc>
              <a:spcAft>
                <a:spcPts val="1000"/>
              </a:spcAft>
            </a:pPr>
            <a:r>
              <a:rPr lang="en-US" sz="1700" b="1" u="sng"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2. </a:t>
            </a:r>
            <a:r>
              <a:rPr lang="en-US" sz="1800" b="1" dirty="0">
                <a:effectLst/>
                <a:latin typeface="Aptos ExtraBold" panose="020B0004020202020204" pitchFamily="34" charset="0"/>
                <a:ea typeface="MS Mincho" panose="02020609040205080304" pitchFamily="49" charset="-128"/>
                <a:cs typeface="Arial" panose="020B0604020202020204" pitchFamily="34" charset="0"/>
              </a:rPr>
              <a:t>Choose Installation Type</a:t>
            </a:r>
            <a:endParaRPr lang="en-US" sz="1800" dirty="0">
              <a:effectLst/>
              <a:latin typeface="Cambria" panose="02040503050406030204" pitchFamily="18" charset="0"/>
              <a:ea typeface="MS Mincho" panose="02020609040205080304" pitchFamily="49" charset="-128"/>
              <a:cs typeface="Arial" panose="020B0604020202020204" pitchFamily="34" charset="0"/>
            </a:endParaRPr>
          </a:p>
          <a:p>
            <a:pPr marL="0" marR="0">
              <a:lnSpc>
                <a:spcPct val="115000"/>
              </a:lnSpc>
              <a:spcAft>
                <a:spcPts val="1000"/>
              </a:spcAft>
            </a:pPr>
            <a:r>
              <a:rPr lang="en-US" sz="1700" b="1" u="sng"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3. </a:t>
            </a:r>
            <a:r>
              <a:rPr lang="en-US" sz="1800" b="1" dirty="0">
                <a:effectLst/>
                <a:latin typeface="Aptos ExtraBold" panose="020B0004020202020204" pitchFamily="34" charset="0"/>
                <a:ea typeface="MS Mincho" panose="02020609040205080304" pitchFamily="49" charset="-128"/>
                <a:cs typeface="Arial" panose="020B0604020202020204" pitchFamily="34" charset="0"/>
              </a:rPr>
              <a:t>Connect to Azure AD</a:t>
            </a:r>
            <a:endParaRPr lang="en-US" sz="1800" dirty="0">
              <a:effectLst/>
              <a:latin typeface="Cambria" panose="02040503050406030204" pitchFamily="18" charset="0"/>
              <a:ea typeface="MS Mincho" panose="02020609040205080304" pitchFamily="49" charset="-128"/>
              <a:cs typeface="Arial" panose="020B0604020202020204" pitchFamily="34" charset="0"/>
            </a:endParaRPr>
          </a:p>
          <a:p>
            <a:pPr marL="0" marR="0">
              <a:lnSpc>
                <a:spcPct val="115000"/>
              </a:lnSpc>
              <a:spcAft>
                <a:spcPts val="1000"/>
              </a:spcAft>
            </a:pPr>
            <a:r>
              <a:rPr lang="en-US" sz="1800" dirty="0">
                <a:effectLst/>
                <a:latin typeface="Aptos ExtraBold" panose="020B0004020202020204" pitchFamily="34" charset="0"/>
                <a:ea typeface="MS Mincho" panose="02020609040205080304" pitchFamily="49" charset="-128"/>
                <a:cs typeface="Arial" panose="020B0604020202020204" pitchFamily="34" charset="0"/>
              </a:rPr>
              <a:t>Enter the username and password of the Azure AD global administrator</a:t>
            </a:r>
            <a:endParaRPr lang="en-US" sz="1800" dirty="0">
              <a:effectLst/>
              <a:latin typeface="Cambria" panose="02040503050406030204" pitchFamily="18" charset="0"/>
              <a:ea typeface="MS Mincho" panose="02020609040205080304" pitchFamily="49" charset="-128"/>
              <a:cs typeface="Arial" panose="020B0604020202020204" pitchFamily="34" charset="0"/>
            </a:endParaRPr>
          </a:p>
          <a:p>
            <a:pPr marL="0" marR="0">
              <a:lnSpc>
                <a:spcPct val="115000"/>
              </a:lnSpc>
              <a:spcAft>
                <a:spcPts val="1000"/>
              </a:spcAft>
            </a:pPr>
            <a:r>
              <a:rPr lang="en-US" sz="1700" b="1" u="sng"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4. </a:t>
            </a:r>
            <a:r>
              <a:rPr lang="en-US" sz="1800" b="1" dirty="0">
                <a:effectLst/>
                <a:latin typeface="Aptos ExtraBold" panose="020B0004020202020204" pitchFamily="34" charset="0"/>
                <a:ea typeface="MS Mincho" panose="02020609040205080304" pitchFamily="49" charset="-128"/>
                <a:cs typeface="Arial" panose="020B0604020202020204" pitchFamily="34" charset="0"/>
              </a:rPr>
              <a:t>Connect to AD DS (on-premises Active Directory)</a:t>
            </a:r>
            <a:endParaRPr lang="en-US" sz="1800" dirty="0">
              <a:effectLst/>
              <a:latin typeface="Cambria" panose="02040503050406030204" pitchFamily="18" charset="0"/>
              <a:ea typeface="MS Mincho" panose="02020609040205080304" pitchFamily="49" charset="-128"/>
              <a:cs typeface="Arial" panose="020B0604020202020204" pitchFamily="34" charset="0"/>
            </a:endParaRPr>
          </a:p>
          <a:p>
            <a:pPr marL="0" marR="0">
              <a:lnSpc>
                <a:spcPct val="115000"/>
              </a:lnSpc>
              <a:spcAft>
                <a:spcPts val="1000"/>
              </a:spcAft>
            </a:pPr>
            <a:r>
              <a:rPr lang="en-US" sz="1800" dirty="0">
                <a:effectLst/>
                <a:latin typeface="Aptos ExtraBold" panose="020B0004020202020204" pitchFamily="34" charset="0"/>
                <a:ea typeface="MS Mincho" panose="02020609040205080304" pitchFamily="49" charset="-128"/>
                <a:cs typeface="Arial" panose="020B0604020202020204" pitchFamily="34" charset="0"/>
              </a:rPr>
              <a:t>Now you will enter the credentials of an enterprise administrator account for your on-premises Active Directory. These credentials are used to create the local Active Directory account that is used for synchronization.</a:t>
            </a:r>
            <a:endParaRPr lang="en-US" sz="1800" dirty="0">
              <a:effectLst/>
              <a:latin typeface="Cambria" panose="02040503050406030204" pitchFamily="18" charset="0"/>
              <a:ea typeface="MS Mincho" panose="02020609040205080304" pitchFamily="49" charset="-128"/>
              <a:cs typeface="Arial" panose="020B0604020202020204" pitchFamily="34" charset="0"/>
            </a:endParaRPr>
          </a:p>
          <a:p>
            <a:pPr marL="0" marR="0">
              <a:lnSpc>
                <a:spcPct val="115000"/>
              </a:lnSpc>
              <a:spcAft>
                <a:spcPts val="1000"/>
              </a:spcAft>
            </a:pPr>
            <a:r>
              <a:rPr lang="en-US" sz="1700" b="1" u="sng"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5. </a:t>
            </a:r>
            <a:r>
              <a:rPr lang="en-US" sz="1800" b="1" dirty="0">
                <a:effectLst/>
                <a:latin typeface="Aptos ExtraBold" panose="020B0004020202020204" pitchFamily="34" charset="0"/>
                <a:ea typeface="MS Mincho" panose="02020609040205080304" pitchFamily="49" charset="-128"/>
                <a:cs typeface="Arial" panose="020B0604020202020204" pitchFamily="34" charset="0"/>
              </a:rPr>
              <a:t>Azure AD sign-in configuration</a:t>
            </a:r>
            <a:endParaRPr lang="en-US" sz="1800" dirty="0">
              <a:effectLst/>
              <a:latin typeface="Cambria" panose="02040503050406030204" pitchFamily="18" charset="0"/>
              <a:ea typeface="MS Mincho" panose="02020609040205080304" pitchFamily="49" charset="-128"/>
              <a:cs typeface="Arial" panose="020B0604020202020204" pitchFamily="34" charset="0"/>
            </a:endParaRPr>
          </a:p>
          <a:p>
            <a:pPr marL="0" marR="0">
              <a:lnSpc>
                <a:spcPct val="115000"/>
              </a:lnSpc>
              <a:spcAft>
                <a:spcPts val="1000"/>
              </a:spcAft>
            </a:pPr>
            <a:r>
              <a:rPr lang="en-US" sz="1700" b="1" u="sng"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6. </a:t>
            </a:r>
            <a:r>
              <a:rPr lang="en-US" sz="1800" b="1" dirty="0">
                <a:effectLst/>
                <a:latin typeface="Aptos ExtraBold" panose="020B0004020202020204" pitchFamily="34" charset="0"/>
                <a:ea typeface="MS Mincho" panose="02020609040205080304" pitchFamily="49" charset="-128"/>
                <a:cs typeface="Arial" panose="020B0604020202020204" pitchFamily="34" charset="0"/>
              </a:rPr>
              <a:t>Ready to configure</a:t>
            </a:r>
            <a:endParaRPr lang="en-US" sz="1800" dirty="0">
              <a:effectLst/>
              <a:latin typeface="Cambria" panose="02040503050406030204" pitchFamily="18" charset="0"/>
              <a:ea typeface="MS Mincho" panose="02020609040205080304" pitchFamily="49" charset="-128"/>
              <a:cs typeface="Arial" panose="020B0604020202020204" pitchFamily="34" charset="0"/>
            </a:endParaRPr>
          </a:p>
          <a:p>
            <a:pPr marL="0" marR="0">
              <a:lnSpc>
                <a:spcPct val="115000"/>
              </a:lnSpc>
              <a:spcAft>
                <a:spcPts val="1000"/>
              </a:spcAft>
            </a:pPr>
            <a:r>
              <a:rPr lang="en-US" sz="1800" dirty="0">
                <a:effectLst/>
                <a:latin typeface="Aptos ExtraBold" panose="020B0004020202020204" pitchFamily="34" charset="0"/>
                <a:ea typeface="MS Mincho" panose="02020609040205080304" pitchFamily="49" charset="-128"/>
                <a:cs typeface="Arial" panose="020B0604020202020204" pitchFamily="34" charset="0"/>
              </a:rPr>
              <a:t>This last step will actually install the Azure AD Connect tool and configure it using the provided settings</a:t>
            </a:r>
            <a:endParaRPr lang="en-US" sz="1800" dirty="0">
              <a:effectLst/>
              <a:latin typeface="Cambria" panose="02040503050406030204" pitchFamily="18" charset="0"/>
              <a:ea typeface="MS Mincho" panose="02020609040205080304" pitchFamily="49" charset="-128"/>
              <a:cs typeface="Arial" panose="020B0604020202020204" pitchFamily="34" charset="0"/>
            </a:endParaRPr>
          </a:p>
          <a:p>
            <a:pPr marL="0" marR="0">
              <a:lnSpc>
                <a:spcPct val="115000"/>
              </a:lnSpc>
              <a:spcAft>
                <a:spcPts val="1000"/>
              </a:spcAft>
            </a:pPr>
            <a:r>
              <a:rPr lang="en-US" sz="1800" dirty="0">
                <a:effectLst/>
                <a:latin typeface="Aptos ExtraBold" panose="020B0004020202020204" pitchFamily="34" charset="0"/>
                <a:ea typeface="MS Mincho" panose="02020609040205080304" pitchFamily="49" charset="-128"/>
                <a:cs typeface="Arial" panose="020B0604020202020204" pitchFamily="34" charset="0"/>
              </a:rPr>
              <a:t>The installation can take several minutes to complete.</a:t>
            </a:r>
            <a:endParaRPr lang="en-US" sz="1800" dirty="0">
              <a:effectLst/>
              <a:latin typeface="Cambria" panose="02040503050406030204" pitchFamily="18" charset="0"/>
              <a:ea typeface="MS Mincho" panose="02020609040205080304" pitchFamily="49" charset="-128"/>
              <a:cs typeface="Arial" panose="020B0604020202020204" pitchFamily="34" charset="0"/>
            </a:endParaRPr>
          </a:p>
          <a:p>
            <a:endParaRPr lang="en-US" dirty="0"/>
          </a:p>
        </p:txBody>
      </p:sp>
    </p:spTree>
    <p:extLst>
      <p:ext uri="{BB962C8B-B14F-4D97-AF65-F5344CB8AC3E}">
        <p14:creationId xmlns:p14="http://schemas.microsoft.com/office/powerpoint/2010/main" val="2988634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0159" y="640080"/>
            <a:ext cx="10302240" cy="1076960"/>
          </a:xfrm>
        </p:spPr>
        <p:txBody>
          <a:bodyPr/>
          <a:lstStyle/>
          <a:p>
            <a:r>
              <a:rPr lang="en-US" sz="2000" u="sng" dirty="0">
                <a:solidFill>
                  <a:srgbClr val="403152"/>
                </a:solidFill>
                <a:latin typeface="Aptos ExtraBold" panose="020B0004020202020204" pitchFamily="34" charset="0"/>
                <a:ea typeface="MS Mincho" panose="02020609040205080304" pitchFamily="49" charset="-128"/>
                <a:cs typeface="Arial" panose="020B0604020202020204" pitchFamily="34" charset="0"/>
              </a:rPr>
              <a:t>Creating an Azure Storage Account</a:t>
            </a:r>
            <a:br>
              <a:rPr lang="en-US" sz="1800" u="sng" dirty="0"/>
            </a:br>
            <a:endParaRPr lang="en-US" sz="1800" u="sng" dirty="0"/>
          </a:p>
        </p:txBody>
      </p:sp>
      <p:sp>
        <p:nvSpPr>
          <p:cNvPr id="3" name="Subtitle 2"/>
          <p:cNvSpPr>
            <a:spLocks noGrp="1"/>
          </p:cNvSpPr>
          <p:nvPr>
            <p:ph type="subTitle" idx="1"/>
          </p:nvPr>
        </p:nvSpPr>
        <p:spPr>
          <a:xfrm>
            <a:off x="1314613" y="1270000"/>
            <a:ext cx="10267786" cy="5395843"/>
          </a:xfrm>
        </p:spPr>
        <p:txBody>
          <a:bodyPr>
            <a:normAutofit/>
          </a:bodyPr>
          <a:lstStyle/>
          <a:p>
            <a:endParaRPr lang="en-US" dirty="0"/>
          </a:p>
          <a:p>
            <a:r>
              <a:rPr lang="en-US" sz="1900" b="1" u="sng"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1.</a:t>
            </a:r>
            <a:r>
              <a:rPr lang="en-US" b="1" u="sng" dirty="0">
                <a:solidFill>
                  <a:srgbClr val="403152"/>
                </a:solidFill>
                <a:latin typeface="Aptos ExtraBold" panose="020B0004020202020204" pitchFamily="34" charset="0"/>
                <a:ea typeface="MS Mincho" panose="02020609040205080304" pitchFamily="49" charset="-128"/>
                <a:cs typeface="Arial" panose="020B0604020202020204" pitchFamily="34" charset="0"/>
              </a:rPr>
              <a:t> </a:t>
            </a:r>
            <a:r>
              <a:rPr lang="en-US" sz="1800" b="1" dirty="0">
                <a:latin typeface="Aptos ExtraBold" panose="020B0004020202020204" pitchFamily="34" charset="0"/>
                <a:ea typeface="MS Mincho" panose="02020609040205080304" pitchFamily="49" charset="-128"/>
                <a:cs typeface="Arial" panose="020B0604020202020204" pitchFamily="34" charset="0"/>
              </a:rPr>
              <a:t>Log Into Azure - Go to Azure Portal and log in.</a:t>
            </a:r>
          </a:p>
          <a:p>
            <a:r>
              <a:rPr lang="en-US" sz="1900" b="1" u="sng"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2.</a:t>
            </a:r>
            <a:r>
              <a:rPr lang="en-US" dirty="0"/>
              <a:t> </a:t>
            </a:r>
            <a:r>
              <a:rPr lang="en-US" sz="1800" b="1" dirty="0">
                <a:latin typeface="Aptos ExtraBold" panose="020B0004020202020204" pitchFamily="34" charset="0"/>
                <a:ea typeface="MS Mincho" panose="02020609040205080304" pitchFamily="49" charset="-128"/>
                <a:cs typeface="Arial" panose="020B0604020202020204" pitchFamily="34" charset="0"/>
              </a:rPr>
              <a:t>Find Storage Accounts - Click 'Storage Accounts' on the left sidebar or </a:t>
            </a:r>
            <a:r>
              <a:rPr lang="en-US" sz="2100" dirty="0"/>
              <a:t>search for it.</a:t>
            </a:r>
          </a:p>
          <a:p>
            <a:r>
              <a:rPr lang="en-US" sz="1900" b="1" u="sng"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3.</a:t>
            </a:r>
            <a:r>
              <a:rPr lang="en-US" b="1" u="sng" dirty="0">
                <a:solidFill>
                  <a:srgbClr val="403152"/>
                </a:solidFill>
                <a:latin typeface="Aptos ExtraBold" panose="020B0004020202020204" pitchFamily="34" charset="0"/>
                <a:ea typeface="MS Mincho" panose="02020609040205080304" pitchFamily="49" charset="-128"/>
                <a:cs typeface="Arial" panose="020B0604020202020204" pitchFamily="34" charset="0"/>
              </a:rPr>
              <a:t> </a:t>
            </a:r>
            <a:r>
              <a:rPr lang="en-US" sz="1800" b="1" dirty="0">
                <a:latin typeface="Aptos ExtraBold" panose="020B0004020202020204" pitchFamily="34" charset="0"/>
                <a:ea typeface="MS Mincho" panose="02020609040205080304" pitchFamily="49" charset="-128"/>
                <a:cs typeface="Arial" panose="020B0604020202020204" pitchFamily="34" charset="0"/>
              </a:rPr>
              <a:t>Create a New Storage Account - Click 'Create' to start.</a:t>
            </a:r>
          </a:p>
          <a:p>
            <a:pPr marL="796925" indent="-796925"/>
            <a:r>
              <a:rPr lang="en-US" sz="1900" b="1" u="sng"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4. </a:t>
            </a:r>
            <a:r>
              <a:rPr lang="en-US" sz="1800" b="1" dirty="0">
                <a:latin typeface="Aptos ExtraBold" panose="020B0004020202020204" pitchFamily="34" charset="0"/>
                <a:ea typeface="MS Mincho" panose="02020609040205080304" pitchFamily="49" charset="-128"/>
                <a:cs typeface="Arial" panose="020B0604020202020204" pitchFamily="34" charset="0"/>
              </a:rPr>
              <a:t>Fill In Some Basic Info - Subscription, Resource Group, Account Name, Region, Performance, Replication.</a:t>
            </a:r>
          </a:p>
          <a:p>
            <a:r>
              <a:rPr lang="en-US" sz="1900" b="1" u="sng"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5. </a:t>
            </a:r>
            <a:r>
              <a:rPr lang="en-US" sz="1800" b="1" dirty="0">
                <a:latin typeface="Aptos ExtraBold" panose="020B0004020202020204" pitchFamily="34" charset="0"/>
                <a:ea typeface="MS Mincho" panose="02020609040205080304" pitchFamily="49" charset="-128"/>
                <a:cs typeface="Arial" panose="020B0604020202020204" pitchFamily="34" charset="0"/>
              </a:rPr>
              <a:t>Extra Settings (Optional) - Access Tier, Secure Transfer.</a:t>
            </a:r>
          </a:p>
          <a:p>
            <a:r>
              <a:rPr lang="en-US" sz="1900" b="1" u="sng"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6. </a:t>
            </a:r>
            <a:r>
              <a:rPr lang="en-US" sz="1800" b="1" dirty="0">
                <a:latin typeface="Aptos ExtraBold" panose="020B0004020202020204" pitchFamily="34" charset="0"/>
                <a:ea typeface="MS Mincho" panose="02020609040205080304" pitchFamily="49" charset="-128"/>
                <a:cs typeface="Arial" panose="020B0604020202020204" pitchFamily="34" charset="0"/>
              </a:rPr>
              <a:t>Network Settings - Decide between Public or Private Access.</a:t>
            </a:r>
          </a:p>
          <a:p>
            <a:r>
              <a:rPr lang="en-US" sz="1900" b="1" u="sng"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7. </a:t>
            </a:r>
            <a:r>
              <a:rPr lang="en-US" sz="1800" b="1" dirty="0">
                <a:latin typeface="Aptos ExtraBold" panose="020B0004020202020204" pitchFamily="34" charset="0"/>
                <a:ea typeface="MS Mincho" panose="02020609040205080304" pitchFamily="49" charset="-128"/>
                <a:cs typeface="Arial" panose="020B0604020202020204" pitchFamily="34" charset="0"/>
              </a:rPr>
              <a:t>Add Tags (Optional) - Organize your storage with labels.</a:t>
            </a:r>
          </a:p>
          <a:p>
            <a:pPr rtl="1"/>
            <a:r>
              <a:rPr lang="en-US" sz="1900" b="1" u="sng"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8. </a:t>
            </a:r>
            <a:r>
              <a:rPr lang="en-US" sz="1800" b="1" dirty="0">
                <a:latin typeface="Aptos ExtraBold" panose="020B0004020202020204" pitchFamily="34" charset="0"/>
                <a:ea typeface="MS Mincho" panose="02020609040205080304" pitchFamily="49" charset="-128"/>
                <a:cs typeface="Arial" panose="020B0604020202020204" pitchFamily="34" charset="0"/>
              </a:rPr>
              <a:t>Review &amp; Hit Create - Final check, then click 'Create'.</a:t>
            </a:r>
          </a:p>
          <a:p>
            <a:r>
              <a:rPr lang="en-US" sz="1900" b="1" u="sng" dirty="0">
                <a:solidFill>
                  <a:srgbClr val="403152"/>
                </a:solidFill>
                <a:latin typeface="Aptos ExtraBold" panose="020B0004020202020204" pitchFamily="34" charset="0"/>
                <a:ea typeface="MS Mincho" panose="02020609040205080304" pitchFamily="49" charset="-128"/>
                <a:cs typeface="Arial" panose="020B0604020202020204" pitchFamily="34" charset="0"/>
              </a:rPr>
              <a:t>Step 9. </a:t>
            </a:r>
            <a:r>
              <a:rPr lang="en-US" sz="1800" b="1" dirty="0">
                <a:latin typeface="Aptos ExtraBold" panose="020B0004020202020204" pitchFamily="34" charset="0"/>
                <a:ea typeface="MS Mincho" panose="02020609040205080304" pitchFamily="49" charset="-128"/>
                <a:cs typeface="Arial" panose="020B0604020202020204" pitchFamily="34" charset="0"/>
              </a:rPr>
              <a:t>Managing Your Storage - Upload files, create containers, adjust security settings</a:t>
            </a:r>
            <a:r>
              <a:rPr lang="en-US" sz="1900" dirty="0"/>
              <a:t>.</a:t>
            </a:r>
          </a:p>
          <a:p>
            <a:endParaRPr lang="en-US" dirty="0"/>
          </a:p>
        </p:txBody>
      </p:sp>
    </p:spTree>
    <p:extLst>
      <p:ext uri="{BB962C8B-B14F-4D97-AF65-F5344CB8AC3E}">
        <p14:creationId xmlns:p14="http://schemas.microsoft.com/office/powerpoint/2010/main" val="4236653800"/>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3.xml><?xml version="1.0" encoding="utf-8"?>
<ds:datastoreItem xmlns:ds="http://schemas.openxmlformats.org/officeDocument/2006/customXml" ds:itemID="{52D646E0-DCC8-4209-B539-AA58186B6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162</TotalTime>
  <Words>1585</Words>
  <Application>Microsoft Office PowerPoint</Application>
  <PresentationFormat>Widescreen</PresentationFormat>
  <Paragraphs>105</Paragraphs>
  <Slides>15</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Aptos Display</vt:lpstr>
      <vt:lpstr>Aptos ExtraBold</vt:lpstr>
      <vt:lpstr>Arial</vt:lpstr>
      <vt:lpstr>Calibri</vt:lpstr>
      <vt:lpstr>Cambria</vt:lpstr>
      <vt:lpstr>Univers</vt:lpstr>
      <vt:lpstr>GradientVTI</vt:lpstr>
      <vt:lpstr>Project 1 . Azure Cloud Infrastructure Deployment and Management Week                          </vt:lpstr>
      <vt:lpstr>Configuring an Azure Subscription </vt:lpstr>
      <vt:lpstr>PowerPoint Presentation</vt:lpstr>
      <vt:lpstr>PowerPoint Presentation</vt:lpstr>
      <vt:lpstr>Deployed VMs and Network Settings Report </vt:lpstr>
      <vt:lpstr>Network Configuration Ensure proper network configurations are applied to the deployed VMs. </vt:lpstr>
      <vt:lpstr>Azure Active Directory Setup Report </vt:lpstr>
      <vt:lpstr>PowerPoint Presentation</vt:lpstr>
      <vt:lpstr>Creating an Azure Storage Account </vt:lpstr>
      <vt:lpstr>Step 1. Go to your Azure Storage Account in the portal. Step 2.  Create a New Container in the left sidebar, under "Data storage", select "Containers“, Click "Add Container". Step3. Configure the Container Enter a unique name for the container then Choose the Anonymous access level ” Container "and Hit "Create“. Step4. Upload Files to the Container  Inside the container you created, click "Upload“, Select  files you want to upload Click "Upload“.</vt:lpstr>
      <vt:lpstr>Create a Recovery Services Vault Step 1. Go to your Recovery Service Vault in the portal. Step 2.  Create a New Vault Step3. Configure the Backup  Enter a Vault name , Resource group name for the Backup then Choose the Region “Vault "and Hit "Create“. Configure Backup for the VM Step 1. In the Recovery Services Vault, go to Backup. Step 2.  Under "Where is your workload running?", select "Azure”. Step3. Under "What do you want to back up?", choose "Azure Virtual Machine". Step4. Select the VM you want to take Backup and click Enable Backup Define Backup Policy Step 1. In the Backup Policy Section, click Create New. Step 2.   Configure Backup Frequency and Retention Range then Click “ok”  </vt:lpstr>
      <vt:lpstr>Trigger a Backup Step 1. Go to your Recovery Service Vault then Select Backup items. Step 2.  select your VM and click Backup Now. Step3. Choose Retention Period and confirm the Backup. Restore Backups Step 1. Go to your Recovery Service Vault then Select Backup items then Click "Restore VM". Step 2.  Choose the restore point and restore the entire VM or only disks.. Step3.  Select a recovery point to restore from it. Step4.  download the Script to browse recovery files then it will automate a password  . Step5.  run the script on the VM then type the password u will find your backup .   </vt:lpstr>
      <vt:lpstr>Create a Recovery Services Vault Step 1. Go to your Recovery Service Vault in the portal. Step 2.  Create a New Vault Step3. Configure the Backup  Enter a Vault name , Resource group name for the Backup then Choose the Region “Vault "and Hit "Create“. Configure Backup for the VM Step 1. In the Recovery Services Vault, go to Backup. Step 2.  Under "Where is your workload running?", select "Azure”. Step3. Under "What do you want to back up?", choose "Azure File Share". Step4. Select the Storage Account you want to take Backup and click Enable Backup Define Backup Policy Step 1. In the Backup Policy Section, click Create New. Step 2.   Configure Backup Frequency and Retention Range then Click “ok”  </vt:lpstr>
      <vt:lpstr>Enable Backup for Azure File Share Step 1. Under the File Shares section, click "Add". Step 2. Select the file share(s) you want to back up then Enable Backup. Restore Backups Step 1. Go to your Recovery Service Vault then Select Backup items then Click "Restore” for File Share. Step 2.  Choose the restore point and restore individual files or the entire file share. Step 3.  Go to Storage Account -&gt; file share &gt;select the backup  Step 4.  select file recovery or restore share , then select restore point and restore location. Step 5.  u can select files u want then Restore.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Mortada</dc:creator>
  <cp:lastModifiedBy>Ahmed Mortada</cp:lastModifiedBy>
  <cp:revision>6</cp:revision>
  <dcterms:created xsi:type="dcterms:W3CDTF">2025-02-21T07:39:20Z</dcterms:created>
  <dcterms:modified xsi:type="dcterms:W3CDTF">2025-02-27T13:59:44Z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