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86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lodetomasi1995/youtube-social-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E4E140F1-D2FE-CD7D-846D-E94B0DDD9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41127" r="-1" b="262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5A7EE-8CDC-8A72-DCD4-4595FF3D3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YouTube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F65F-6A08-D29F-8A82-4C7C3E4BC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43180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6" y="-243191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Failure vs. Targeted Attack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A1FD5B2-8227-D9DA-D504-E0842044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59" y="999565"/>
            <a:ext cx="9041433" cy="54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6" y="-243191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Modularity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250DB9B-CEC5-AE4B-A2DA-414D23535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1" y="1573786"/>
            <a:ext cx="7393798" cy="193044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B564D5-DEFA-1181-A8AC-D97EA93F3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8" y="3672695"/>
            <a:ext cx="6561019" cy="1005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4507A-1453-C443-F7C7-3C5F74BED4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/>
          <a:stretch/>
        </p:blipFill>
        <p:spPr>
          <a:xfrm>
            <a:off x="7648984" y="2561196"/>
            <a:ext cx="4346288" cy="31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6" y="-243191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Girvan-Newman Clustering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39A489D-8A56-A920-77AD-5C00543AF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" y="1121793"/>
            <a:ext cx="7402752" cy="172064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A64FC72-0077-0B1A-9389-228753EA2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3" y="2899275"/>
            <a:ext cx="7852475" cy="59441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2F58E4A-A69C-98ED-D925-AECE67786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6" y="3638868"/>
            <a:ext cx="3756258" cy="92134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4D0F3A1-E948-3C76-9C32-453D36860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9" y="3565029"/>
            <a:ext cx="4011292" cy="31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6" y="-243191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Partition with Highest Modularity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1BC205-C3DA-712B-DB38-F476643AC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" y="1102328"/>
            <a:ext cx="6010878" cy="337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D71CF-EA74-839D-C218-E1FAEC158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23" y="1330595"/>
            <a:ext cx="5199067" cy="366682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81729C-C928-19A8-F284-358B77200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5"/>
          <a:stretch/>
        </p:blipFill>
        <p:spPr>
          <a:xfrm>
            <a:off x="83598" y="4653037"/>
            <a:ext cx="6140221" cy="9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0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Best Partition with a given number of communities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F1B9D5-FA34-3125-F16C-462A1089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635328"/>
            <a:ext cx="7272299" cy="2341224"/>
          </a:xfrm>
          <a:prstGeom prst="rect">
            <a:avLst/>
          </a:prstGeom>
        </p:spPr>
      </p:pic>
      <p:pic>
        <p:nvPicPr>
          <p:cNvPr id="8" name="Picture 7" descr="A picture containing yellow&#10;&#10;Description automatically generated">
            <a:extLst>
              <a:ext uri="{FF2B5EF4-FFF2-40B4-BE49-F238E27FC236}">
                <a16:creationId xmlns:a16="http://schemas.microsoft.com/office/drawing/2014/main" id="{94EC8ECE-EFB2-195E-1623-83CFE1B60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75" y="1979907"/>
            <a:ext cx="4503683" cy="371322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4A6B4E-AA4D-504E-CB86-558A6C8C7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" y="4051676"/>
            <a:ext cx="6609266" cy="9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0"/>
            <a:ext cx="9725763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Louvain’s Algorithm for Community Detection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01A056-F044-368A-30C6-AE11D877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6" y="2087764"/>
            <a:ext cx="7118650" cy="3531077"/>
          </a:xfrm>
          <a:prstGeom prst="rect">
            <a:avLst/>
          </a:prstGeom>
        </p:spPr>
      </p:pic>
      <p:pic>
        <p:nvPicPr>
          <p:cNvPr id="7" name="Picture 6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871442D3-2A4D-D23E-B640-718BCE8112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/>
          <a:stretch/>
        </p:blipFill>
        <p:spPr>
          <a:xfrm>
            <a:off x="7501594" y="2209343"/>
            <a:ext cx="4340911" cy="32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4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0"/>
            <a:ext cx="9725763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Simulation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991B6-27D5-AF86-C191-05129CCE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" y="1322962"/>
            <a:ext cx="6154296" cy="4776281"/>
          </a:xfrm>
          <a:prstGeom prst="rect">
            <a:avLst/>
          </a:prstGeom>
        </p:spPr>
      </p:pic>
      <p:pic>
        <p:nvPicPr>
          <p:cNvPr id="7" name="Picture 6" descr="A picture containing text, brush, tool&#10;&#10;Description automatically generated">
            <a:extLst>
              <a:ext uri="{FF2B5EF4-FFF2-40B4-BE49-F238E27FC236}">
                <a16:creationId xmlns:a16="http://schemas.microsoft.com/office/drawing/2014/main" id="{A40C09A6-922E-F150-D623-49BCA0B36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19" y="1799618"/>
            <a:ext cx="5639338" cy="35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0"/>
            <a:ext cx="9725763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Simulation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284001-FCB5-DB44-299F-CC19B9C4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2" y="1572246"/>
            <a:ext cx="5701942" cy="427407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B74206D-D939-9A81-EA1A-8A5B7C62F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00" y="1572245"/>
            <a:ext cx="5748505" cy="42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6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0"/>
            <a:ext cx="9725763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Simulation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7B1A70-FFBB-AA7B-F152-376ABCBC7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77" y="1532440"/>
            <a:ext cx="10550164" cy="37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E9193-43F6-CDC9-E002-1213EC93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752601"/>
            <a:ext cx="9988166" cy="7084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Group Names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A036-79D5-8110-228C-6A79B3BE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2840478"/>
            <a:ext cx="8188033" cy="327261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ar-EG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أحمد مصطفى عبدالحميد محمود </a:t>
            </a:r>
            <a:r>
              <a:rPr lang="en-US" sz="3200" dirty="0">
                <a:solidFill>
                  <a:schemeClr val="tx2"/>
                </a:solidFill>
                <a:cs typeface="(A) Arslan Wessam B" panose="03020402040406030203" pitchFamily="66" charset="-78"/>
              </a:rPr>
              <a:t>(section1)</a:t>
            </a:r>
            <a:endParaRPr lang="ar-EG" sz="3200" dirty="0">
              <a:solidFill>
                <a:schemeClr val="tx2"/>
              </a:solidFill>
              <a:cs typeface="(A) Arslan Wessam B" panose="03020402040406030203" pitchFamily="66" charset="-78"/>
            </a:endParaRPr>
          </a:p>
          <a:p>
            <a:pPr marL="0" indent="0" algn="ctr" rtl="1">
              <a:buNone/>
            </a:pPr>
            <a:r>
              <a:rPr lang="ar-EG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مصطفى سمير مصطفى</a:t>
            </a:r>
            <a:r>
              <a:rPr lang="en-US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 </a:t>
            </a:r>
            <a:r>
              <a:rPr lang="ar-EG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+mj-lt"/>
                <a:cs typeface="(A) Arslan Wessam B" panose="03020402040406030203" pitchFamily="66" charset="-78"/>
              </a:rPr>
              <a:t>(</a:t>
            </a:r>
            <a:r>
              <a:rPr lang="en-US" sz="3200" dirty="0">
                <a:solidFill>
                  <a:schemeClr val="tx2"/>
                </a:solidFill>
                <a:cs typeface="(A) Arslan Wessam B" panose="03020402040406030203" pitchFamily="66" charset="-78"/>
              </a:rPr>
              <a:t>section3)</a:t>
            </a:r>
            <a:endParaRPr lang="ar-EG" sz="3200" dirty="0">
              <a:solidFill>
                <a:schemeClr val="tx2"/>
              </a:solidFill>
              <a:cs typeface="(A) Arslan Wessam B" panose="03020402040406030203" pitchFamily="66" charset="-78"/>
            </a:endParaRPr>
          </a:p>
          <a:p>
            <a:pPr marL="0" indent="0" algn="ctr" rtl="1">
              <a:buNone/>
            </a:pPr>
            <a:r>
              <a:rPr lang="ar-EG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محمود عماد الدين عبدالسلام</a:t>
            </a:r>
            <a:r>
              <a:rPr lang="en-US" sz="3200" b="1" dirty="0">
                <a:solidFill>
                  <a:schemeClr val="tx2"/>
                </a:solidFill>
                <a:latin typeface="(A) Arslan Wessam B" panose="03020402040406030203" pitchFamily="66" charset="-78"/>
                <a:cs typeface="(A) Arslan Wessam B" panose="03020402040406030203" pitchFamily="66" charset="-78"/>
              </a:rPr>
              <a:t> </a:t>
            </a:r>
            <a:r>
              <a:rPr lang="en-US" sz="3200" dirty="0">
                <a:solidFill>
                  <a:schemeClr val="tx2"/>
                </a:solidFill>
                <a:cs typeface="(A) Arslan Wessam B" panose="03020402040406030203" pitchFamily="66" charset="-78"/>
              </a:rPr>
              <a:t>(section3) </a:t>
            </a:r>
            <a:endParaRPr lang="ar-EG" sz="3200" dirty="0">
              <a:solidFill>
                <a:schemeClr val="tx2"/>
              </a:solidFill>
              <a:cs typeface="(A) Arslan Wessam B" panose="03020402040406030203" pitchFamily="66" charset="-78"/>
            </a:endParaRPr>
          </a:p>
          <a:p>
            <a:pPr marL="0" indent="0" algn="ctr" rtl="1">
              <a:buNone/>
            </a:pPr>
            <a:r>
              <a:rPr lang="ar-EG" sz="3200" b="1" dirty="0">
                <a:solidFill>
                  <a:schemeClr val="tx2"/>
                </a:solidFill>
                <a:cs typeface="(A) Arslan Wessam B" panose="03020402040406030203" pitchFamily="66" charset="-78"/>
              </a:rPr>
              <a:t>مصطفى عطية احمد </a:t>
            </a:r>
            <a:r>
              <a:rPr lang="en-US" sz="3200" dirty="0">
                <a:solidFill>
                  <a:schemeClr val="tx2"/>
                </a:solidFill>
                <a:cs typeface="(A) Arslan Wessam B" panose="03020402040406030203" pitchFamily="66" charset="-78"/>
              </a:rPr>
              <a:t>(section3)</a:t>
            </a:r>
            <a:endParaRPr lang="ar-EG" sz="3200" dirty="0">
              <a:solidFill>
                <a:schemeClr val="tx2"/>
              </a:solidFill>
              <a:cs typeface="(A) Arslan Wessam B" panose="03020402040406030203" pitchFamily="66" charset="-78"/>
            </a:endParaRPr>
          </a:p>
          <a:p>
            <a:pPr marL="0" indent="0" algn="ctr" rtl="1">
              <a:buNone/>
            </a:pPr>
            <a:r>
              <a:rPr lang="ar-EG" sz="3200" b="1" dirty="0">
                <a:solidFill>
                  <a:schemeClr val="tx2"/>
                </a:solidFill>
                <a:cs typeface="(A) Arslan Wessam B" panose="03020402040406030203" pitchFamily="66" charset="-78"/>
              </a:rPr>
              <a:t>محمد صفوت خضر </a:t>
            </a:r>
            <a:r>
              <a:rPr lang="en-US" sz="3200" dirty="0">
                <a:solidFill>
                  <a:schemeClr val="tx2"/>
                </a:solidFill>
                <a:cs typeface="(A) Arslan Wessam B" panose="03020402040406030203" pitchFamily="66" charset="-78"/>
              </a:rPr>
              <a:t>(section3)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D8F82-FEB3-BB5B-34E9-E978EE9C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66AA-AE8E-9ABA-2A71-DE90B2A1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27" y="1535750"/>
            <a:ext cx="9616852" cy="457733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tx2"/>
                </a:solidFill>
                <a:hlinkClick r:id="rId4"/>
              </a:rPr>
              <a:t>Youtube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 social network | Kaggle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About Dataset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YouTube social network and ground-truth communities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Dataset information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YouTube is a video-sharing web site that includes a social network. In the YouTube social network, users form friendship each other and users can create groups which other users can join. We consider such user-defined groups as ground-truth communities. This data is provided by Alan </a:t>
            </a:r>
            <a:r>
              <a:rPr lang="en-US" sz="1400" dirty="0" err="1">
                <a:solidFill>
                  <a:schemeClr val="tx2"/>
                </a:solidFill>
              </a:rPr>
              <a:t>Mislove</a:t>
            </a:r>
            <a:r>
              <a:rPr lang="en-US" sz="1400" dirty="0">
                <a:solidFill>
                  <a:schemeClr val="tx2"/>
                </a:solidFill>
              </a:rPr>
              <a:t> et al.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tx2"/>
                </a:solidFill>
              </a:rPr>
              <a:t>We regard each connected component in a group as a separate ground-truth community. We remove the ground-truth communities which have less than 3 nodes. We also provide the top 5,000 communities with highest quality which are described in our paper. As for the network, we provide the largest connected component.</a:t>
            </a:r>
          </a:p>
        </p:txBody>
      </p:sp>
    </p:spTree>
    <p:extLst>
      <p:ext uri="{BB962C8B-B14F-4D97-AF65-F5344CB8AC3E}">
        <p14:creationId xmlns:p14="http://schemas.microsoft.com/office/powerpoint/2010/main" val="24572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3F4C7-32FC-02CA-7C62-2BBEDFA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Dataset Info.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9D08C5-0B41-10C8-E0C2-310834813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2346777"/>
            <a:ext cx="10515600" cy="2020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" y="-243191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Sample Graph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BCA4876-7ACF-6BB0-DE61-4681418DC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8" y="1573786"/>
            <a:ext cx="6735967" cy="4412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9FCC3E-8BB3-C572-AB89-741B0A2FA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84" y="1912850"/>
            <a:ext cx="5036016" cy="37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" y="-243191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Degree Distribution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7BF0FC-3DB5-7B8A-43C1-BB004222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41" y="81352"/>
            <a:ext cx="3472872" cy="669529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04E0A43-7542-BBD6-2606-BA89118B1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" y="1081391"/>
            <a:ext cx="5952509" cy="54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" y="-243191"/>
            <a:ext cx="6649188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Centrality Distributions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3A02AA-7D43-1831-0515-8B8F89DD8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07" y="1502574"/>
            <a:ext cx="9067863" cy="45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" y="-243191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Failure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E0921-24FB-E242-B989-91232AA29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7" y="1330595"/>
            <a:ext cx="6524376" cy="446837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16CEE8E-0AE6-3FEF-2188-3C1B66482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02" y="1760195"/>
            <a:ext cx="5173490" cy="36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D2361-364B-DB28-3457-C3E689E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" y="-243191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Targeted Attack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C1257E-78BD-15FA-FE3B-3563807C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0" y="1330595"/>
            <a:ext cx="6665944" cy="4919253"/>
          </a:xfrm>
          <a:prstGeom prst="rect">
            <a:avLst/>
          </a:prstGeom>
        </p:spPr>
      </p:pic>
      <p:pic>
        <p:nvPicPr>
          <p:cNvPr id="7" name="Picture 6" descr="A picture containing square&#10;&#10;Description automatically generated">
            <a:extLst>
              <a:ext uri="{FF2B5EF4-FFF2-40B4-BE49-F238E27FC236}">
                <a16:creationId xmlns:a16="http://schemas.microsoft.com/office/drawing/2014/main" id="{2208CFB2-5C90-BCC2-DF63-044C01B3B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98" y="2152032"/>
            <a:ext cx="4764790" cy="32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4451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204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(A) Arslan Wessam B</vt:lpstr>
      <vt:lpstr>Arial</vt:lpstr>
      <vt:lpstr>Avenir Next LT Pro</vt:lpstr>
      <vt:lpstr>AvenirNext LT Pro Medium</vt:lpstr>
      <vt:lpstr>BlockprintVTI</vt:lpstr>
      <vt:lpstr>YouTube</vt:lpstr>
      <vt:lpstr>Group Names</vt:lpstr>
      <vt:lpstr>Dataset</vt:lpstr>
      <vt:lpstr>Dataset Info.</vt:lpstr>
      <vt:lpstr>Sample Graph</vt:lpstr>
      <vt:lpstr>Degree Distribution</vt:lpstr>
      <vt:lpstr>Centrality Distributions</vt:lpstr>
      <vt:lpstr>Random Failure</vt:lpstr>
      <vt:lpstr>Targeted Attack</vt:lpstr>
      <vt:lpstr>Random Failure vs. Targeted Attack</vt:lpstr>
      <vt:lpstr>Modularity</vt:lpstr>
      <vt:lpstr>Girvan-Newman Clustering</vt:lpstr>
      <vt:lpstr>Partition with Highest Modularity</vt:lpstr>
      <vt:lpstr>The Best Partition with a given number of communities</vt:lpstr>
      <vt:lpstr>Louvain’s Algorithm for Community Detection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Ahmed 18321695</dc:creator>
  <cp:lastModifiedBy>Ahmed 18321695</cp:lastModifiedBy>
  <cp:revision>12</cp:revision>
  <dcterms:created xsi:type="dcterms:W3CDTF">2022-06-10T21:29:27Z</dcterms:created>
  <dcterms:modified xsi:type="dcterms:W3CDTF">2022-06-14T19:57:25Z</dcterms:modified>
</cp:coreProperties>
</file>