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7" r:id="rId2"/>
    <p:sldId id="283" r:id="rId3"/>
    <p:sldId id="281" r:id="rId4"/>
    <p:sldId id="285" r:id="rId5"/>
    <p:sldId id="290" r:id="rId6"/>
    <p:sldId id="291" r:id="rId7"/>
    <p:sldId id="293" r:id="rId8"/>
    <p:sldId id="294" r:id="rId9"/>
    <p:sldId id="295" r:id="rId10"/>
    <p:sldId id="307" r:id="rId11"/>
    <p:sldId id="296" r:id="rId12"/>
    <p:sldId id="308" r:id="rId13"/>
    <p:sldId id="297" r:id="rId14"/>
    <p:sldId id="309" r:id="rId15"/>
    <p:sldId id="298" r:id="rId16"/>
    <p:sldId id="310" r:id="rId17"/>
    <p:sldId id="299" r:id="rId18"/>
    <p:sldId id="311" r:id="rId19"/>
    <p:sldId id="300" r:id="rId20"/>
    <p:sldId id="312" r:id="rId21"/>
    <p:sldId id="301" r:id="rId22"/>
    <p:sldId id="313" r:id="rId23"/>
    <p:sldId id="302" r:id="rId24"/>
    <p:sldId id="314" r:id="rId25"/>
    <p:sldId id="288" r:id="rId26"/>
  </p:sldIdLst>
  <p:sldSz cx="9144000" cy="6858000" type="screen4x3"/>
  <p:notesSz cx="6858000" cy="9144000"/>
  <p:defaultTextStyle>
    <a:defPPr marL="0" marR="0" indent="0" algn="l" defTabSz="735635" rtl="0" fontAlgn="auto" latinLnBrk="1"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defRPr>
    </a:defPPr>
    <a:lvl1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B84"/>
    <a:srgbClr val="CD6485"/>
    <a:srgbClr val="FFB186"/>
    <a:srgbClr val="F1F6F5"/>
    <a:srgbClr val="715882"/>
    <a:srgbClr val="616F80"/>
    <a:srgbClr val="8BB7B4"/>
    <a:srgbClr val="7C98B6"/>
    <a:srgbClr val="FF6685"/>
    <a:srgbClr val="C4DB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4830"/>
  </p:normalViewPr>
  <p:slideViewPr>
    <p:cSldViewPr snapToGrid="0" snapToObjects="1">
      <p:cViewPr varScale="1">
        <p:scale>
          <a:sx n="70" d="100"/>
          <a:sy n="70" d="100"/>
        </p:scale>
        <p:origin x="12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D6AE9-6738-4647-96AE-D38FDF6F29AA}"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8E2B5EF3-2722-4181-8080-5AA5C520E34A}">
      <dgm:prSet phldrT="[Text]"/>
      <dgm:spPr/>
      <dgm:t>
        <a:bodyPr/>
        <a:lstStyle/>
        <a:p>
          <a:r>
            <a:rPr lang="en-US" dirty="0" smtClean="0"/>
            <a:t>First normal form</a:t>
          </a:r>
          <a:endParaRPr lang="en-US" dirty="0"/>
        </a:p>
      </dgm:t>
    </dgm:pt>
    <dgm:pt modelId="{C8ED46B6-4C30-4BBD-B940-D778088C1EE0}" type="parTrans" cxnId="{E18D83CF-A3DD-4CE3-AA14-83F677F37143}">
      <dgm:prSet/>
      <dgm:spPr/>
      <dgm:t>
        <a:bodyPr/>
        <a:lstStyle/>
        <a:p>
          <a:endParaRPr lang="en-US"/>
        </a:p>
      </dgm:t>
    </dgm:pt>
    <dgm:pt modelId="{122C7E77-AF7B-4EEF-9BB8-92C7F23841F8}" type="sibTrans" cxnId="{E18D83CF-A3DD-4CE3-AA14-83F677F37143}">
      <dgm:prSet/>
      <dgm:spPr/>
      <dgm:t>
        <a:bodyPr/>
        <a:lstStyle/>
        <a:p>
          <a:endParaRPr lang="en-US"/>
        </a:p>
      </dgm:t>
    </dgm:pt>
    <dgm:pt modelId="{2AC4FD46-459F-4313-B647-5B53FDED094B}">
      <dgm:prSet phldrT="[Text]"/>
      <dgm:spPr/>
      <dgm:t>
        <a:bodyPr/>
        <a:lstStyle/>
        <a:p>
          <a:r>
            <a:rPr lang="en-US" dirty="0" smtClean="0"/>
            <a:t>Third normal form </a:t>
          </a:r>
          <a:endParaRPr lang="en-US" dirty="0"/>
        </a:p>
      </dgm:t>
    </dgm:pt>
    <dgm:pt modelId="{A9EE6470-644F-4A4C-8819-A6CA258CC705}" type="parTrans" cxnId="{DDDFBC1B-5092-4E63-BC3F-E169351E147E}">
      <dgm:prSet/>
      <dgm:spPr/>
      <dgm:t>
        <a:bodyPr/>
        <a:lstStyle/>
        <a:p>
          <a:endParaRPr lang="en-US"/>
        </a:p>
      </dgm:t>
    </dgm:pt>
    <dgm:pt modelId="{5EA31782-6147-4F39-B459-1B895AE70F29}" type="sibTrans" cxnId="{DDDFBC1B-5092-4E63-BC3F-E169351E147E}">
      <dgm:prSet/>
      <dgm:spPr/>
      <dgm:t>
        <a:bodyPr/>
        <a:lstStyle/>
        <a:p>
          <a:endParaRPr lang="en-US"/>
        </a:p>
      </dgm:t>
    </dgm:pt>
    <dgm:pt modelId="{D924F34E-DC1A-4E6C-B5B4-0DC96E1F29B8}">
      <dgm:prSet phldrT="[Text]"/>
      <dgm:spPr/>
      <dgm:t>
        <a:bodyPr/>
        <a:lstStyle/>
        <a:p>
          <a:r>
            <a:rPr lang="en-US" dirty="0" smtClean="0"/>
            <a:t>Second normal form </a:t>
          </a:r>
          <a:endParaRPr lang="en-US" dirty="0"/>
        </a:p>
      </dgm:t>
    </dgm:pt>
    <dgm:pt modelId="{5BE7C449-6C07-4AED-8875-EF517503C33F}" type="sibTrans" cxnId="{496E6464-D68B-4635-8533-5BA303F8317B}">
      <dgm:prSet/>
      <dgm:spPr/>
      <dgm:t>
        <a:bodyPr/>
        <a:lstStyle/>
        <a:p>
          <a:endParaRPr lang="en-US"/>
        </a:p>
      </dgm:t>
    </dgm:pt>
    <dgm:pt modelId="{5212F8AC-8FFE-4E0E-B94D-FCDE51BF2A1B}" type="parTrans" cxnId="{496E6464-D68B-4635-8533-5BA303F8317B}">
      <dgm:prSet/>
      <dgm:spPr/>
      <dgm:t>
        <a:bodyPr/>
        <a:lstStyle/>
        <a:p>
          <a:endParaRPr lang="en-US"/>
        </a:p>
      </dgm:t>
    </dgm:pt>
    <dgm:pt modelId="{79ECEE3C-33D0-40A4-9167-6873222E8E54}" type="pres">
      <dgm:prSet presAssocID="{6BDD6AE9-6738-4647-96AE-D38FDF6F29AA}" presName="Name0" presStyleCnt="0">
        <dgm:presLayoutVars>
          <dgm:chMax val="7"/>
          <dgm:chPref val="7"/>
          <dgm:dir/>
          <dgm:animLvl val="lvl"/>
        </dgm:presLayoutVars>
      </dgm:prSet>
      <dgm:spPr/>
      <dgm:t>
        <a:bodyPr/>
        <a:lstStyle/>
        <a:p>
          <a:endParaRPr lang="en-US"/>
        </a:p>
      </dgm:t>
    </dgm:pt>
    <dgm:pt modelId="{85473CFC-6827-4489-A274-A9D04A6E09CE}" type="pres">
      <dgm:prSet presAssocID="{8E2B5EF3-2722-4181-8080-5AA5C520E34A}" presName="Accent1" presStyleCnt="0"/>
      <dgm:spPr/>
    </dgm:pt>
    <dgm:pt modelId="{40C1D528-A0A7-4C53-A26F-980BB77B77A1}" type="pres">
      <dgm:prSet presAssocID="{8E2B5EF3-2722-4181-8080-5AA5C520E34A}" presName="Accent" presStyleLbl="node1" presStyleIdx="0" presStyleCnt="3" custLinFactNeighborX="2953"/>
      <dgm:spPr/>
    </dgm:pt>
    <dgm:pt modelId="{4B24AE26-B3DD-4241-A421-2934B553A4DE}" type="pres">
      <dgm:prSet presAssocID="{8E2B5EF3-2722-4181-8080-5AA5C520E34A}" presName="Parent1" presStyleLbl="revTx" presStyleIdx="0" presStyleCnt="3">
        <dgm:presLayoutVars>
          <dgm:chMax val="1"/>
          <dgm:chPref val="1"/>
          <dgm:bulletEnabled val="1"/>
        </dgm:presLayoutVars>
      </dgm:prSet>
      <dgm:spPr/>
      <dgm:t>
        <a:bodyPr/>
        <a:lstStyle/>
        <a:p>
          <a:endParaRPr lang="en-US"/>
        </a:p>
      </dgm:t>
    </dgm:pt>
    <dgm:pt modelId="{A8BBE207-9C8C-4C02-85C6-B907F2602A19}" type="pres">
      <dgm:prSet presAssocID="{D924F34E-DC1A-4E6C-B5B4-0DC96E1F29B8}" presName="Accent2" presStyleCnt="0"/>
      <dgm:spPr/>
    </dgm:pt>
    <dgm:pt modelId="{9BEEDDDF-C8D1-4084-9EEF-C81C82B4358F}" type="pres">
      <dgm:prSet presAssocID="{D924F34E-DC1A-4E6C-B5B4-0DC96E1F29B8}" presName="Accent" presStyleLbl="node1" presStyleIdx="1" presStyleCnt="3"/>
      <dgm:spPr/>
    </dgm:pt>
    <dgm:pt modelId="{E4A94B2B-A09F-4D55-B653-AF5BC87CCDCB}" type="pres">
      <dgm:prSet presAssocID="{D924F34E-DC1A-4E6C-B5B4-0DC96E1F29B8}" presName="Parent2" presStyleLbl="revTx" presStyleIdx="1" presStyleCnt="3">
        <dgm:presLayoutVars>
          <dgm:chMax val="1"/>
          <dgm:chPref val="1"/>
          <dgm:bulletEnabled val="1"/>
        </dgm:presLayoutVars>
      </dgm:prSet>
      <dgm:spPr/>
      <dgm:t>
        <a:bodyPr/>
        <a:lstStyle/>
        <a:p>
          <a:endParaRPr lang="en-US"/>
        </a:p>
      </dgm:t>
    </dgm:pt>
    <dgm:pt modelId="{7B999BDF-A01F-4C2D-8322-A2C074CF67DC}" type="pres">
      <dgm:prSet presAssocID="{2AC4FD46-459F-4313-B647-5B53FDED094B}" presName="Accent3" presStyleCnt="0"/>
      <dgm:spPr/>
    </dgm:pt>
    <dgm:pt modelId="{778A3D87-980A-406F-9301-DC343A4C180C}" type="pres">
      <dgm:prSet presAssocID="{2AC4FD46-459F-4313-B647-5B53FDED094B}" presName="Accent" presStyleLbl="node1" presStyleIdx="2" presStyleCnt="3"/>
      <dgm:spPr/>
    </dgm:pt>
    <dgm:pt modelId="{3AAAA9A8-D2F1-4802-B768-180EF46CB372}" type="pres">
      <dgm:prSet presAssocID="{2AC4FD46-459F-4313-B647-5B53FDED094B}" presName="Parent3" presStyleLbl="revTx" presStyleIdx="2" presStyleCnt="3">
        <dgm:presLayoutVars>
          <dgm:chMax val="1"/>
          <dgm:chPref val="1"/>
          <dgm:bulletEnabled val="1"/>
        </dgm:presLayoutVars>
      </dgm:prSet>
      <dgm:spPr/>
      <dgm:t>
        <a:bodyPr/>
        <a:lstStyle/>
        <a:p>
          <a:endParaRPr lang="en-US"/>
        </a:p>
      </dgm:t>
    </dgm:pt>
  </dgm:ptLst>
  <dgm:cxnLst>
    <dgm:cxn modelId="{EB191F7C-1FF9-4EA0-9FC0-DCAD7189A0E1}" type="presOf" srcId="{2AC4FD46-459F-4313-B647-5B53FDED094B}" destId="{3AAAA9A8-D2F1-4802-B768-180EF46CB372}" srcOrd="0" destOrd="0" presId="urn:microsoft.com/office/officeart/2009/layout/CircleArrowProcess"/>
    <dgm:cxn modelId="{0293CDC2-E0D2-4F38-B02B-D830E6644493}" type="presOf" srcId="{8E2B5EF3-2722-4181-8080-5AA5C520E34A}" destId="{4B24AE26-B3DD-4241-A421-2934B553A4DE}" srcOrd="0" destOrd="0" presId="urn:microsoft.com/office/officeart/2009/layout/CircleArrowProcess"/>
    <dgm:cxn modelId="{496E6464-D68B-4635-8533-5BA303F8317B}" srcId="{6BDD6AE9-6738-4647-96AE-D38FDF6F29AA}" destId="{D924F34E-DC1A-4E6C-B5B4-0DC96E1F29B8}" srcOrd="1" destOrd="0" parTransId="{5212F8AC-8FFE-4E0E-B94D-FCDE51BF2A1B}" sibTransId="{5BE7C449-6C07-4AED-8875-EF517503C33F}"/>
    <dgm:cxn modelId="{DDDFBC1B-5092-4E63-BC3F-E169351E147E}" srcId="{6BDD6AE9-6738-4647-96AE-D38FDF6F29AA}" destId="{2AC4FD46-459F-4313-B647-5B53FDED094B}" srcOrd="2" destOrd="0" parTransId="{A9EE6470-644F-4A4C-8819-A6CA258CC705}" sibTransId="{5EA31782-6147-4F39-B459-1B895AE70F29}"/>
    <dgm:cxn modelId="{E32CCA32-B8CE-4264-8234-D889B5DFBD63}" type="presOf" srcId="{6BDD6AE9-6738-4647-96AE-D38FDF6F29AA}" destId="{79ECEE3C-33D0-40A4-9167-6873222E8E54}" srcOrd="0" destOrd="0" presId="urn:microsoft.com/office/officeart/2009/layout/CircleArrowProcess"/>
    <dgm:cxn modelId="{D1566B1C-EE0E-44A9-BB31-29D63ED04B35}" type="presOf" srcId="{D924F34E-DC1A-4E6C-B5B4-0DC96E1F29B8}" destId="{E4A94B2B-A09F-4D55-B653-AF5BC87CCDCB}" srcOrd="0" destOrd="0" presId="urn:microsoft.com/office/officeart/2009/layout/CircleArrowProcess"/>
    <dgm:cxn modelId="{E18D83CF-A3DD-4CE3-AA14-83F677F37143}" srcId="{6BDD6AE9-6738-4647-96AE-D38FDF6F29AA}" destId="{8E2B5EF3-2722-4181-8080-5AA5C520E34A}" srcOrd="0" destOrd="0" parTransId="{C8ED46B6-4C30-4BBD-B940-D778088C1EE0}" sibTransId="{122C7E77-AF7B-4EEF-9BB8-92C7F23841F8}"/>
    <dgm:cxn modelId="{B8170220-A6CA-4BFE-8C1D-E687B213593C}" type="presParOf" srcId="{79ECEE3C-33D0-40A4-9167-6873222E8E54}" destId="{85473CFC-6827-4489-A274-A9D04A6E09CE}" srcOrd="0" destOrd="0" presId="urn:microsoft.com/office/officeart/2009/layout/CircleArrowProcess"/>
    <dgm:cxn modelId="{F6A05E9C-133B-43C5-98AB-D0D17CCE3BD6}" type="presParOf" srcId="{85473CFC-6827-4489-A274-A9D04A6E09CE}" destId="{40C1D528-A0A7-4C53-A26F-980BB77B77A1}" srcOrd="0" destOrd="0" presId="urn:microsoft.com/office/officeart/2009/layout/CircleArrowProcess"/>
    <dgm:cxn modelId="{49B88C77-FB73-45C1-9FE8-2C967B12018F}" type="presParOf" srcId="{79ECEE3C-33D0-40A4-9167-6873222E8E54}" destId="{4B24AE26-B3DD-4241-A421-2934B553A4DE}" srcOrd="1" destOrd="0" presId="urn:microsoft.com/office/officeart/2009/layout/CircleArrowProcess"/>
    <dgm:cxn modelId="{EAF4A371-06F9-4206-AE39-9940C198E109}" type="presParOf" srcId="{79ECEE3C-33D0-40A4-9167-6873222E8E54}" destId="{A8BBE207-9C8C-4C02-85C6-B907F2602A19}" srcOrd="2" destOrd="0" presId="urn:microsoft.com/office/officeart/2009/layout/CircleArrowProcess"/>
    <dgm:cxn modelId="{5306736E-C6F9-4207-9763-F50DA6EF71B1}" type="presParOf" srcId="{A8BBE207-9C8C-4C02-85C6-B907F2602A19}" destId="{9BEEDDDF-C8D1-4084-9EEF-C81C82B4358F}" srcOrd="0" destOrd="0" presId="urn:microsoft.com/office/officeart/2009/layout/CircleArrowProcess"/>
    <dgm:cxn modelId="{8A0E07C7-B504-4B47-A9B5-F64C5A7FA2B9}" type="presParOf" srcId="{79ECEE3C-33D0-40A4-9167-6873222E8E54}" destId="{E4A94B2B-A09F-4D55-B653-AF5BC87CCDCB}" srcOrd="3" destOrd="0" presId="urn:microsoft.com/office/officeart/2009/layout/CircleArrowProcess"/>
    <dgm:cxn modelId="{C6D53B4B-FEC9-49F4-8CFA-14BC3D049C30}" type="presParOf" srcId="{79ECEE3C-33D0-40A4-9167-6873222E8E54}" destId="{7B999BDF-A01F-4C2D-8322-A2C074CF67DC}" srcOrd="4" destOrd="0" presId="urn:microsoft.com/office/officeart/2009/layout/CircleArrowProcess"/>
    <dgm:cxn modelId="{A2CFA828-90B9-4733-A567-588A842111B2}" type="presParOf" srcId="{7B999BDF-A01F-4C2D-8322-A2C074CF67DC}" destId="{778A3D87-980A-406F-9301-DC343A4C180C}" srcOrd="0" destOrd="0" presId="urn:microsoft.com/office/officeart/2009/layout/CircleArrowProcess"/>
    <dgm:cxn modelId="{DD1C2F52-3756-498F-9D5E-98F88BA6F681}" type="presParOf" srcId="{79ECEE3C-33D0-40A4-9167-6873222E8E54}" destId="{3AAAA9A8-D2F1-4802-B768-180EF46CB372}"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1D528-A0A7-4C53-A26F-980BB77B77A1}">
      <dsp:nvSpPr>
        <dsp:cNvPr id="0" name=""/>
        <dsp:cNvSpPr/>
      </dsp:nvSpPr>
      <dsp:spPr>
        <a:xfrm>
          <a:off x="1050434" y="0"/>
          <a:ext cx="1602819" cy="160306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24AE26-B3DD-4241-A421-2934B553A4DE}">
      <dsp:nvSpPr>
        <dsp:cNvPr id="0" name=""/>
        <dsp:cNvSpPr/>
      </dsp:nvSpPr>
      <dsp:spPr>
        <a:xfrm>
          <a:off x="1357378" y="578754"/>
          <a:ext cx="890655" cy="44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First normal form</a:t>
          </a:r>
          <a:endParaRPr lang="en-US" sz="1200" kern="1200" dirty="0"/>
        </a:p>
      </dsp:txBody>
      <dsp:txXfrm>
        <a:off x="1357378" y="578754"/>
        <a:ext cx="890655" cy="445221"/>
      </dsp:txXfrm>
    </dsp:sp>
    <dsp:sp modelId="{9BEEDDDF-C8D1-4084-9EEF-C81C82B4358F}">
      <dsp:nvSpPr>
        <dsp:cNvPr id="0" name=""/>
        <dsp:cNvSpPr/>
      </dsp:nvSpPr>
      <dsp:spPr>
        <a:xfrm>
          <a:off x="557925" y="921078"/>
          <a:ext cx="1602819" cy="160306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A94B2B-A09F-4D55-B653-AF5BC87CCDCB}">
      <dsp:nvSpPr>
        <dsp:cNvPr id="0" name=""/>
        <dsp:cNvSpPr/>
      </dsp:nvSpPr>
      <dsp:spPr>
        <a:xfrm>
          <a:off x="914007" y="1505161"/>
          <a:ext cx="890655" cy="44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Second normal form </a:t>
          </a:r>
          <a:endParaRPr lang="en-US" sz="1200" kern="1200" dirty="0"/>
        </a:p>
      </dsp:txBody>
      <dsp:txXfrm>
        <a:off x="914007" y="1505161"/>
        <a:ext cx="890655" cy="445221"/>
      </dsp:txXfrm>
    </dsp:sp>
    <dsp:sp modelId="{778A3D87-980A-406F-9301-DC343A4C180C}">
      <dsp:nvSpPr>
        <dsp:cNvPr id="0" name=""/>
        <dsp:cNvSpPr/>
      </dsp:nvSpPr>
      <dsp:spPr>
        <a:xfrm>
          <a:off x="1117181" y="1952380"/>
          <a:ext cx="1377070" cy="1377622"/>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AAA9A8-D2F1-4802-B768-180EF46CB372}">
      <dsp:nvSpPr>
        <dsp:cNvPr id="0" name=""/>
        <dsp:cNvSpPr/>
      </dsp:nvSpPr>
      <dsp:spPr>
        <a:xfrm>
          <a:off x="1359485" y="2432900"/>
          <a:ext cx="890655" cy="44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Third normal form </a:t>
          </a:r>
          <a:endParaRPr lang="en-US" sz="1200" kern="1200" dirty="0"/>
        </a:p>
      </dsp:txBody>
      <dsp:txXfrm>
        <a:off x="1359485" y="2432900"/>
        <a:ext cx="890655" cy="44522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xfrm>
            <a:off x="1143000" y="685800"/>
            <a:ext cx="4572000" cy="3429000"/>
          </a:xfrm>
          <a:prstGeom prst="rect">
            <a:avLst/>
          </a:prstGeom>
        </p:spPr>
        <p:txBody>
          <a:bodyPr/>
          <a:lstStyle/>
          <a:p>
            <a:endParaRPr/>
          </a:p>
        </p:txBody>
      </p:sp>
      <p:sp>
        <p:nvSpPr>
          <p:cNvPr id="70" name="Shape 7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96183087"/>
      </p:ext>
    </p:extLst>
  </p:cSld>
  <p:clrMap bg1="lt1" tx1="dk1" bg2="lt2" tx2="dk2" accent1="accent1" accent2="accent2" accent3="accent3" accent4="accent4" accent5="accent5" accent6="accent6" hlink="hlink" folHlink="folHlink"/>
  <p:notesStyle>
    <a:lvl1pPr latinLnBrk="0">
      <a:defRPr sz="965">
        <a:latin typeface="+mj-lt"/>
        <a:ea typeface="+mj-ea"/>
        <a:cs typeface="+mj-cs"/>
        <a:sym typeface="Helvetica Neue"/>
      </a:defRPr>
    </a:lvl1pPr>
    <a:lvl2pPr indent="183909" latinLnBrk="0">
      <a:defRPr sz="965">
        <a:latin typeface="+mj-lt"/>
        <a:ea typeface="+mj-ea"/>
        <a:cs typeface="+mj-cs"/>
        <a:sym typeface="Helvetica Neue"/>
      </a:defRPr>
    </a:lvl2pPr>
    <a:lvl3pPr indent="367817" latinLnBrk="0">
      <a:defRPr sz="965">
        <a:latin typeface="+mj-lt"/>
        <a:ea typeface="+mj-ea"/>
        <a:cs typeface="+mj-cs"/>
        <a:sym typeface="Helvetica Neue"/>
      </a:defRPr>
    </a:lvl3pPr>
    <a:lvl4pPr indent="551726" latinLnBrk="0">
      <a:defRPr sz="965">
        <a:latin typeface="+mj-lt"/>
        <a:ea typeface="+mj-ea"/>
        <a:cs typeface="+mj-cs"/>
        <a:sym typeface="Helvetica Neue"/>
      </a:defRPr>
    </a:lvl4pPr>
    <a:lvl5pPr indent="735635" latinLnBrk="0">
      <a:defRPr sz="965">
        <a:latin typeface="+mj-lt"/>
        <a:ea typeface="+mj-ea"/>
        <a:cs typeface="+mj-cs"/>
        <a:sym typeface="Helvetica Neue"/>
      </a:defRPr>
    </a:lvl5pPr>
    <a:lvl6pPr indent="919544" latinLnBrk="0">
      <a:defRPr sz="965">
        <a:latin typeface="+mj-lt"/>
        <a:ea typeface="+mj-ea"/>
        <a:cs typeface="+mj-cs"/>
        <a:sym typeface="Helvetica Neue"/>
      </a:defRPr>
    </a:lvl6pPr>
    <a:lvl7pPr indent="1103452" latinLnBrk="0">
      <a:defRPr sz="965">
        <a:latin typeface="+mj-lt"/>
        <a:ea typeface="+mj-ea"/>
        <a:cs typeface="+mj-cs"/>
        <a:sym typeface="Helvetica Neue"/>
      </a:defRPr>
    </a:lvl7pPr>
    <a:lvl8pPr indent="1287361" latinLnBrk="0">
      <a:defRPr sz="965">
        <a:latin typeface="+mj-lt"/>
        <a:ea typeface="+mj-ea"/>
        <a:cs typeface="+mj-cs"/>
        <a:sym typeface="Helvetica Neue"/>
      </a:defRPr>
    </a:lvl8pPr>
    <a:lvl9pPr indent="1471270" latinLnBrk="0">
      <a:defRPr sz="965">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unsplash.com/search/photos/mexican-woman-headshot?utm_source=unsplash&amp;utm_medium=referral&amp;utm_content=creditCopyText" TargetMode="External"/><Relationship Id="rId3" Type="http://schemas.openxmlformats.org/officeDocument/2006/relationships/hyperlink" Target="https://unsplash.com/@yucelmoran?utm_source=unsplash&amp;utm_medium=referral&amp;utm_content=creditCopyText" TargetMode="External"/><Relationship Id="rId7" Type="http://schemas.openxmlformats.org/officeDocument/2006/relationships/hyperlink" Target="https://unsplash.com/@caiqueportraits?utm_source=unsplash&amp;utm_medium=referral&amp;utm_content=creditCopyTex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unsplash.com/search/photos/asian-woman?utm_source=unsplash&amp;utm_medium=referral&amp;utm_content=creditCopyText" TargetMode="External"/><Relationship Id="rId5" Type="http://schemas.openxmlformats.org/officeDocument/2006/relationships/hyperlink" Target="https://unsplash.com/@seankkkkkkkkkkkkkk?utm_source=unsplash&amp;utm_medium=referral&amp;utm_content=creditCopyText" TargetMode="External"/><Relationship Id="rId4" Type="http://schemas.openxmlformats.org/officeDocument/2006/relationships/hyperlink" Target="https://unsplash.com/search/photos/person?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65" b="0" i="0" dirty="0">
                <a:effectLst/>
                <a:latin typeface="+mj-lt"/>
                <a:ea typeface="+mj-ea"/>
                <a:cs typeface="+mj-cs"/>
                <a:sym typeface="Helvetica Neue"/>
              </a:rPr>
              <a:t>Photo by </a:t>
            </a:r>
            <a:r>
              <a:rPr lang="en-US" sz="965" b="0" i="0" dirty="0">
                <a:effectLst/>
                <a:latin typeface="+mj-lt"/>
                <a:ea typeface="+mj-ea"/>
                <a:cs typeface="+mj-cs"/>
                <a:sym typeface="Helvetica Neue"/>
                <a:hlinkClick r:id="rId3"/>
              </a:rPr>
              <a:t>Yucel Moran</a:t>
            </a:r>
            <a:r>
              <a:rPr lang="en-US" sz="965" b="0" i="0" dirty="0">
                <a:effectLst/>
                <a:latin typeface="+mj-lt"/>
                <a:ea typeface="+mj-ea"/>
                <a:cs typeface="+mj-cs"/>
                <a:sym typeface="Helvetica Neue"/>
              </a:rPr>
              <a:t> on </a:t>
            </a:r>
            <a:r>
              <a:rPr lang="en-US" sz="965" b="0" i="0" dirty="0">
                <a:effectLst/>
                <a:latin typeface="+mj-lt"/>
                <a:ea typeface="+mj-ea"/>
                <a:cs typeface="+mj-cs"/>
                <a:sym typeface="Helvetica Neue"/>
                <a:hlinkClick r:id="rId4"/>
              </a:rPr>
              <a:t>Unsplash</a:t>
            </a:r>
            <a:endParaRPr lang="en-US" sz="965" b="0" i="0" dirty="0">
              <a:effectLst/>
              <a:latin typeface="+mj-lt"/>
              <a:ea typeface="+mj-ea"/>
              <a:cs typeface="+mj-cs"/>
              <a:sym typeface="Helvetica Neue"/>
            </a:endParaRPr>
          </a:p>
          <a:p>
            <a:r>
              <a:rPr lang="en-US" sz="965" b="0" i="0" dirty="0">
                <a:effectLst/>
                <a:latin typeface="+mj-lt"/>
                <a:ea typeface="+mj-ea"/>
                <a:cs typeface="+mj-cs"/>
                <a:sym typeface="Helvetica Neue"/>
              </a:rPr>
              <a:t>Photo by </a:t>
            </a:r>
            <a:r>
              <a:rPr lang="en-US" sz="965" b="0" i="0" dirty="0">
                <a:effectLst/>
                <a:latin typeface="+mj-lt"/>
                <a:ea typeface="+mj-ea"/>
                <a:cs typeface="+mj-cs"/>
                <a:sym typeface="Helvetica Neue"/>
                <a:hlinkClick r:id="rId5"/>
              </a:rPr>
              <a:t>sean Kong</a:t>
            </a:r>
            <a:r>
              <a:rPr lang="en-US" sz="965" b="0" i="0" dirty="0">
                <a:effectLst/>
                <a:latin typeface="+mj-lt"/>
                <a:ea typeface="+mj-ea"/>
                <a:cs typeface="+mj-cs"/>
                <a:sym typeface="Helvetica Neue"/>
              </a:rPr>
              <a:t> on </a:t>
            </a:r>
            <a:r>
              <a:rPr lang="en-US" sz="965" b="0" i="0" dirty="0">
                <a:effectLst/>
                <a:latin typeface="+mj-lt"/>
                <a:ea typeface="+mj-ea"/>
                <a:cs typeface="+mj-cs"/>
                <a:sym typeface="Helvetica Neue"/>
                <a:hlinkClick r:id="rId6"/>
              </a:rPr>
              <a:t>Unsplash</a:t>
            </a:r>
            <a:endParaRPr lang="en-US" sz="965" b="0" i="0" dirty="0">
              <a:effectLst/>
              <a:latin typeface="+mj-lt"/>
              <a:ea typeface="+mj-ea"/>
              <a:cs typeface="+mj-cs"/>
              <a:sym typeface="Helvetica Neue"/>
            </a:endParaRPr>
          </a:p>
          <a:p>
            <a:r>
              <a:rPr lang="en-US" sz="965" b="0" i="0" dirty="0">
                <a:effectLst/>
                <a:latin typeface="+mj-lt"/>
                <a:ea typeface="+mj-ea"/>
                <a:cs typeface="+mj-cs"/>
                <a:sym typeface="Helvetica Neue"/>
              </a:rPr>
              <a:t>Photo by </a:t>
            </a:r>
            <a:r>
              <a:rPr lang="en-US" sz="965" b="0" i="0" dirty="0">
                <a:effectLst/>
                <a:latin typeface="+mj-lt"/>
                <a:ea typeface="+mj-ea"/>
                <a:cs typeface="+mj-cs"/>
                <a:sym typeface="Helvetica Neue"/>
                <a:hlinkClick r:id="rId7"/>
              </a:rPr>
              <a:t>Caique Silva</a:t>
            </a:r>
            <a:r>
              <a:rPr lang="en-US" sz="965" b="0" i="0" dirty="0">
                <a:effectLst/>
                <a:latin typeface="+mj-lt"/>
                <a:ea typeface="+mj-ea"/>
                <a:cs typeface="+mj-cs"/>
                <a:sym typeface="Helvetica Neue"/>
              </a:rPr>
              <a:t> on </a:t>
            </a:r>
            <a:r>
              <a:rPr lang="en-US" sz="965" b="0" i="0" dirty="0">
                <a:effectLst/>
                <a:latin typeface="+mj-lt"/>
                <a:ea typeface="+mj-ea"/>
                <a:cs typeface="+mj-cs"/>
                <a:sym typeface="Helvetica Neue"/>
                <a:hlinkClick r:id="rId8"/>
              </a:rPr>
              <a:t>Unsplash</a:t>
            </a:r>
            <a:endParaRPr lang="en-US" sz="965" b="0" i="0" dirty="0">
              <a:effectLst/>
              <a:latin typeface="+mj-lt"/>
              <a:ea typeface="+mj-ea"/>
              <a:cs typeface="+mj-cs"/>
              <a:sym typeface="Helvetica Neue"/>
            </a:endParaRPr>
          </a:p>
          <a:p>
            <a:endParaRPr lang="en-US" dirty="0"/>
          </a:p>
        </p:txBody>
      </p:sp>
    </p:spTree>
    <p:extLst>
      <p:ext uri="{BB962C8B-B14F-4D97-AF65-F5344CB8AC3E}">
        <p14:creationId xmlns:p14="http://schemas.microsoft.com/office/powerpoint/2010/main" val="1381190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25980"/>
            <a:ext cx="7772400" cy="1440181"/>
          </a:xfrm>
          <a:prstGeom prst="rect">
            <a:avLst/>
          </a:prstGeom>
        </p:spPr>
        <p:txBody>
          <a:bodyPr>
            <a:normAutofit/>
          </a:bodyPr>
          <a:lstStyle/>
          <a:p>
            <a:r>
              <a:t>Title Text</a:t>
            </a:r>
          </a:p>
        </p:txBody>
      </p:sp>
      <p:sp>
        <p:nvSpPr>
          <p:cNvPr id="12" name="Body Level One…"/>
          <p:cNvSpPr txBox="1">
            <a:spLocks noGrp="1"/>
          </p:cNvSpPr>
          <p:nvPr>
            <p:ph type="body" sz="quarter" idx="1"/>
          </p:nvPr>
        </p:nvSpPr>
        <p:spPr>
          <a:xfrm>
            <a:off x="1371600" y="3840480"/>
            <a:ext cx="6400801" cy="1714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xfrm>
            <a:off x="2013332" y="837242"/>
            <a:ext cx="5117335" cy="887730"/>
          </a:xfrm>
          <a:prstGeom prst="rect">
            <a:avLst/>
          </a:prstGeom>
        </p:spPr>
        <p:txBody>
          <a:bodyPr>
            <a:normAutofit/>
          </a:bodyPr>
          <a:lstStyle/>
          <a:p>
            <a:r>
              <a:t>Title Text</a:t>
            </a:r>
          </a:p>
        </p:txBody>
      </p:sp>
      <p:sp>
        <p:nvSpPr>
          <p:cNvPr id="21" name="Body Level One…"/>
          <p:cNvSpPr txBox="1">
            <a:spLocks noGrp="1"/>
          </p:cNvSpPr>
          <p:nvPr>
            <p:ph type="body" sz="half" idx="1"/>
          </p:nvPr>
        </p:nvSpPr>
        <p:spPr>
          <a:xfrm>
            <a:off x="756596" y="2413633"/>
            <a:ext cx="7630809" cy="30961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2013332" y="837242"/>
            <a:ext cx="5117335" cy="887730"/>
          </a:xfrm>
          <a:prstGeom prst="rect">
            <a:avLst/>
          </a:prstGeom>
        </p:spPr>
        <p:txBody>
          <a:bodyPr>
            <a:normAutofit/>
          </a:bodyPr>
          <a:lstStyle/>
          <a:p>
            <a:r>
              <a:t>Title Text</a:t>
            </a:r>
          </a:p>
        </p:txBody>
      </p:sp>
      <p:sp>
        <p:nvSpPr>
          <p:cNvPr id="39" name="Body Level One…"/>
          <p:cNvSpPr txBox="1">
            <a:spLocks noGrp="1"/>
          </p:cNvSpPr>
          <p:nvPr>
            <p:ph type="body" sz="half" idx="1"/>
          </p:nvPr>
        </p:nvSpPr>
        <p:spPr>
          <a:xfrm>
            <a:off x="457199" y="1577340"/>
            <a:ext cx="3977642" cy="452628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199" y="274637"/>
            <a:ext cx="8229602" cy="13255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r>
              <a:t>Title Text</a:t>
            </a:r>
          </a:p>
        </p:txBody>
      </p:sp>
      <p:sp>
        <p:nvSpPr>
          <p:cNvPr id="3" name="Body Level One…"/>
          <p:cNvSpPr txBox="1">
            <a:spLocks noGrp="1"/>
          </p:cNvSpPr>
          <p:nvPr>
            <p:ph type="body" idx="1"/>
          </p:nvPr>
        </p:nvSpPr>
        <p:spPr>
          <a:xfrm>
            <a:off x="457199" y="1600200"/>
            <a:ext cx="8229602" cy="5257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59175" y="6377940"/>
            <a:ext cx="227626" cy="222818"/>
          </a:xfrm>
          <a:prstGeom prst="rect">
            <a:avLst/>
          </a:prstGeom>
          <a:ln w="12700">
            <a:miter lim="400000"/>
          </a:ln>
        </p:spPr>
        <p:txBody>
          <a:bodyPr wrap="none" lIns="0" tIns="0" rIns="0" bIns="0">
            <a:spAutoFit/>
          </a:bodyPr>
          <a:lstStyle>
            <a:lvl1pPr algn="r">
              <a:defRPr>
                <a:solidFill>
                  <a:srgbClr val="888888"/>
                </a:solidFill>
                <a:latin typeface="+mn-lt"/>
                <a:ea typeface="+mn-ea"/>
                <a:cs typeface="+mn-cs"/>
                <a:sym typeface="Helvetica"/>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txStyles>
    <p:titleStyle>
      <a:lvl1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1pPr>
      <a:lvl2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2pPr>
      <a:lvl3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3pPr>
      <a:lvl4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4pPr>
      <a:lvl5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5pPr>
      <a:lvl6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6pPr>
      <a:lvl7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7pPr>
      <a:lvl8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8pPr>
      <a:lvl9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9pPr>
    </p:titleStyle>
    <p:bodyStyle>
      <a:lvl1pPr marL="0" marR="0" indent="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1pPr>
      <a:lvl2pPr marL="0" marR="0" indent="3429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2pPr>
      <a:lvl3pPr marL="0" marR="0" indent="6858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3pPr>
      <a:lvl4pPr marL="0" marR="0" indent="10287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4pPr>
      <a:lvl5pPr marL="0" marR="0" indent="13716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5pPr>
      <a:lvl6pPr marL="0" marR="0" indent="17145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6pPr>
      <a:lvl7pPr marL="0" marR="0" indent="20574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7pPr>
      <a:lvl8pPr marL="0" marR="0" indent="24003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8pPr>
      <a:lvl9pPr marL="0" marR="0" indent="27432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1pPr>
      <a:lvl2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2pPr>
      <a:lvl3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3pPr>
      <a:lvl4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4pPr>
      <a:lvl5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5pPr>
      <a:lvl6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6pPr>
      <a:lvl7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7pPr>
      <a:lvl8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8pPr>
      <a:lvl9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6.jpeg"/><Relationship Id="rId5" Type="http://schemas.openxmlformats.org/officeDocument/2006/relationships/image" Target="../media/image2.png"/><Relationship Id="rId10" Type="http://schemas.openxmlformats.org/officeDocument/2006/relationships/image" Target="../media/image5.jpeg"/><Relationship Id="rId4" Type="http://schemas.microsoft.com/office/2007/relationships/hdphoto" Target="../media/hdphoto1.wdp"/><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4292126" y="2784961"/>
            <a:ext cx="6859786" cy="915831"/>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lgn="l">
              <a:defRPr/>
            </a:pPr>
            <a:r>
              <a:rPr lang="en-US" sz="5500" b="1" spc="450" dirty="0" smtClean="0">
                <a:solidFill>
                  <a:srgbClr val="285B84"/>
                </a:solidFill>
                <a:latin typeface="+mn-lt"/>
                <a:ea typeface="Arial Rounded MT Bold" charset="0"/>
                <a:cs typeface="Arial Rounded MT Bold" charset="0"/>
              </a:rPr>
              <a:t> </a:t>
            </a:r>
            <a:r>
              <a:rPr lang="en-US" sz="5500" b="1" spc="450" dirty="0" smtClean="0">
                <a:solidFill>
                  <a:srgbClr val="285B84"/>
                </a:solidFill>
                <a:latin typeface="+mn-lt"/>
                <a:ea typeface="Arial Rounded MT Bold" charset="0"/>
                <a:cs typeface="Arial Rounded MT Bold" charset="0"/>
              </a:rPr>
              <a:t>FCODEX </a:t>
            </a:r>
            <a:r>
              <a:rPr lang="en-US" sz="5500" b="1" spc="450" dirty="0" smtClean="0">
                <a:solidFill>
                  <a:srgbClr val="285B84"/>
                </a:solidFill>
                <a:latin typeface="+mn-lt"/>
                <a:ea typeface="Arial Rounded MT Bold" charset="0"/>
                <a:cs typeface="Arial Rounded MT Bold" charset="0"/>
              </a:rPr>
              <a:t>SOLUTION</a:t>
            </a:r>
            <a:endParaRPr lang="en-US" sz="5500" b="1" spc="450" dirty="0">
              <a:solidFill>
                <a:srgbClr val="285B84"/>
              </a:solidFill>
              <a:latin typeface="+mn-lt"/>
              <a:ea typeface="Arial Rounded MT Bold" charset="0"/>
              <a:cs typeface="Arial Rounded MT Bold" charset="0"/>
            </a:endParaRPr>
          </a:p>
        </p:txBody>
      </p:sp>
      <p:sp>
        <p:nvSpPr>
          <p:cNvPr id="9" name="object 4"/>
          <p:cNvSpPr txBox="1"/>
          <p:nvPr/>
        </p:nvSpPr>
        <p:spPr>
          <a:xfrm>
            <a:off x="4572000" y="4263719"/>
            <a:ext cx="4290969" cy="2769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9525" algn="ctr">
              <a:spcBef>
                <a:spcPts val="75"/>
              </a:spcBef>
              <a:defRPr sz="3600">
                <a:solidFill>
                  <a:srgbClr val="FFFFFF"/>
                </a:solidFill>
                <a:latin typeface="Poppins Medium"/>
                <a:ea typeface="Poppins Medium"/>
                <a:cs typeface="Poppins Medium"/>
                <a:sym typeface="Poppins Medium"/>
              </a:defRPr>
            </a:pPr>
            <a:r>
              <a:rPr lang="en-US" sz="1800" i="1" dirty="0" smtClean="0">
                <a:solidFill>
                  <a:srgbClr val="285B84"/>
                </a:solidFill>
                <a:latin typeface="+mn-lt"/>
              </a:rPr>
              <a:t>Data Base</a:t>
            </a:r>
            <a:endParaRPr sz="1800" i="1" dirty="0">
              <a:solidFill>
                <a:srgbClr val="285B84"/>
              </a:solidFill>
              <a:latin typeface="+mn-lt"/>
            </a:endParaRPr>
          </a:p>
        </p:txBody>
      </p:sp>
      <p:sp>
        <p:nvSpPr>
          <p:cNvPr id="30" name="Triangle 29"/>
          <p:cNvSpPr/>
          <p:nvPr/>
        </p:nvSpPr>
        <p:spPr>
          <a:xfrm rot="5400000">
            <a:off x="234651" y="1592883"/>
            <a:ext cx="3657600" cy="3657600"/>
          </a:xfrm>
          <a:prstGeom prst="triangle">
            <a:avLst/>
          </a:prstGeom>
          <a:solidFill>
            <a:srgbClr val="715882"/>
          </a:solidFill>
          <a:ln w="25400" cap="flat">
            <a:solidFill>
              <a:srgbClr val="71588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2" name="Triangle 31"/>
          <p:cNvSpPr/>
          <p:nvPr/>
        </p:nvSpPr>
        <p:spPr>
          <a:xfrm rot="5400000">
            <a:off x="234651" y="2852555"/>
            <a:ext cx="3657600" cy="3657600"/>
          </a:xfrm>
          <a:prstGeom prst="triangle">
            <a:avLst/>
          </a:prstGeom>
          <a:noFill/>
          <a:ln w="38100" cap="flat">
            <a:solidFill>
              <a:srgbClr val="FFB186"/>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3" name="Triangle 22"/>
          <p:cNvSpPr/>
          <p:nvPr/>
        </p:nvSpPr>
        <p:spPr>
          <a:xfrm rot="5400000">
            <a:off x="234651" y="519402"/>
            <a:ext cx="3657600" cy="3657600"/>
          </a:xfrm>
          <a:prstGeom prst="triangle">
            <a:avLst/>
          </a:prstGeom>
          <a:noFill/>
          <a:ln w="38100" cap="flat">
            <a:solidFill>
              <a:srgbClr val="CD6485"/>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 name="Rectangle 1">
            <a:extLst>
              <a:ext uri="{FF2B5EF4-FFF2-40B4-BE49-F238E27FC236}">
                <a16:creationId xmlns:a16="http://schemas.microsoft.com/office/drawing/2014/main" xmlns="" id="{C5BC9021-2D94-D34A-B75C-8825CACCEF13}"/>
              </a:ext>
            </a:extLst>
          </p:cNvPr>
          <p:cNvSpPr/>
          <p:nvPr/>
        </p:nvSpPr>
        <p:spPr>
          <a:xfrm>
            <a:off x="4458828" y="3271425"/>
            <a:ext cx="226344" cy="315151"/>
          </a:xfrm>
          <a:prstGeom prst="rect">
            <a:avLst/>
          </a:prstGeom>
        </p:spPr>
        <p:txBody>
          <a:bodyPr wrap="none">
            <a:spAutoFit/>
          </a:bodyPr>
          <a:lstStyle/>
          <a:p>
            <a:r>
              <a:rPr lang="en-US" dirty="0"/>
              <a:t> </a:t>
            </a:r>
          </a:p>
        </p:txBody>
      </p:sp>
      <p:sp>
        <p:nvSpPr>
          <p:cNvPr id="3" name="Rectangle 2">
            <a:extLst>
              <a:ext uri="{FF2B5EF4-FFF2-40B4-BE49-F238E27FC236}">
                <a16:creationId xmlns:a16="http://schemas.microsoft.com/office/drawing/2014/main" xmlns="" id="{1E533A9C-3F97-B143-A7F2-FA7B484749D3}"/>
              </a:ext>
            </a:extLst>
          </p:cNvPr>
          <p:cNvSpPr/>
          <p:nvPr/>
        </p:nvSpPr>
        <p:spPr>
          <a:xfrm>
            <a:off x="4458828" y="3271425"/>
            <a:ext cx="226344" cy="315151"/>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xmlns="" id="{5862AA9E-B8B4-F643-9FB9-3D7FAD6480B7}"/>
              </a:ext>
            </a:extLst>
          </p:cNvPr>
          <p:cNvSpPr/>
          <p:nvPr/>
        </p:nvSpPr>
        <p:spPr>
          <a:xfrm>
            <a:off x="4458828" y="3271425"/>
            <a:ext cx="226344" cy="315151"/>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3587819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Out put </a:t>
            </a:r>
            <a:endParaRPr lang="en-US" sz="3200" dirty="0">
              <a:solidFill>
                <a:schemeClr val="accent5">
                  <a:lumMod val="50000"/>
                </a:schemeClr>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788" y="2115403"/>
            <a:ext cx="6305266" cy="4230806"/>
          </a:xfrm>
          <a:prstGeom prst="rect">
            <a:avLst/>
          </a:prstGeom>
        </p:spPr>
      </p:pic>
    </p:spTree>
    <p:extLst>
      <p:ext uri="{BB962C8B-B14F-4D97-AF65-F5344CB8AC3E}">
        <p14:creationId xmlns:p14="http://schemas.microsoft.com/office/powerpoint/2010/main" val="221116473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QUERY 2</a:t>
            </a:r>
            <a:endParaRPr lang="en-US" sz="3200" dirty="0">
              <a:solidFill>
                <a:schemeClr val="accent5">
                  <a:lumMod val="50000"/>
                </a:schemeClr>
              </a:solidFill>
            </a:endParaRPr>
          </a:p>
        </p:txBody>
      </p:sp>
      <p:sp>
        <p:nvSpPr>
          <p:cNvPr id="3" name="Text Placeholder 2"/>
          <p:cNvSpPr>
            <a:spLocks noGrp="1"/>
          </p:cNvSpPr>
          <p:nvPr>
            <p:ph type="body" sz="half" idx="1"/>
          </p:nvPr>
        </p:nvSpPr>
        <p:spPr>
          <a:xfrm>
            <a:off x="756596" y="2115403"/>
            <a:ext cx="7630809" cy="3394331"/>
          </a:xfrm>
        </p:spPr>
        <p:txBody>
          <a:bodyPr>
            <a:normAutofit/>
          </a:bodyPr>
          <a:lstStyle/>
          <a:p>
            <a:r>
              <a:rPr lang="en-US" sz="2400" dirty="0">
                <a:latin typeface="Times New Roman" panose="02020603050405020304" pitchFamily="18" charset="0"/>
                <a:cs typeface="Times New Roman" panose="02020603050405020304" pitchFamily="18" charset="0"/>
              </a:rPr>
              <a:t>SELECT employees.employee_id as ID, </a:t>
            </a:r>
            <a:r>
              <a:rPr lang="en-US" sz="2400" dirty="0" err="1">
                <a:latin typeface="Times New Roman" panose="02020603050405020304" pitchFamily="18" charset="0"/>
                <a:cs typeface="Times New Roman" panose="02020603050405020304" pitchFamily="18" charset="0"/>
              </a:rPr>
              <a:t>employees.employee_name</a:t>
            </a:r>
            <a:r>
              <a:rPr lang="en-US" sz="2400" dirty="0">
                <a:latin typeface="Times New Roman" panose="02020603050405020304" pitchFamily="18" charset="0"/>
                <a:cs typeface="Times New Roman" panose="02020603050405020304" pitchFamily="18" charset="0"/>
              </a:rPr>
              <a:t> as Name, </a:t>
            </a:r>
            <a:r>
              <a:rPr lang="en-US" sz="2400" dirty="0" err="1">
                <a:latin typeface="Times New Roman" panose="02020603050405020304" pitchFamily="18" charset="0"/>
                <a:cs typeface="Times New Roman" panose="02020603050405020304" pitchFamily="18" charset="0"/>
              </a:rPr>
              <a:t>jobs.job_title</a:t>
            </a:r>
            <a:r>
              <a:rPr lang="en-US" sz="2400" dirty="0">
                <a:latin typeface="Times New Roman" panose="02020603050405020304" pitchFamily="18" charset="0"/>
                <a:cs typeface="Times New Roman" panose="02020603050405020304" pitchFamily="18" charset="0"/>
              </a:rPr>
              <a:t> as "job description" ,</a:t>
            </a:r>
            <a:r>
              <a:rPr lang="en-US" sz="2400" dirty="0" err="1">
                <a:latin typeface="Times New Roman" panose="02020603050405020304" pitchFamily="18" charset="0"/>
                <a:cs typeface="Times New Roman" panose="02020603050405020304" pitchFamily="18" charset="0"/>
              </a:rPr>
              <a:t>team.team_name</a:t>
            </a:r>
            <a:r>
              <a:rPr lang="en-US" sz="2400" dirty="0">
                <a:latin typeface="Times New Roman" panose="02020603050405020304" pitchFamily="18" charset="0"/>
                <a:cs typeface="Times New Roman" panose="02020603050405020304" pitchFamily="18" charset="0"/>
              </a:rPr>
              <a:t> "team member"</a:t>
            </a:r>
          </a:p>
          <a:p>
            <a:r>
              <a:rPr lang="en-US" sz="2400" dirty="0">
                <a:latin typeface="Times New Roman" panose="02020603050405020304" pitchFamily="18" charset="0"/>
                <a:cs typeface="Times New Roman" panose="02020603050405020304" pitchFamily="18" charset="0"/>
              </a:rPr>
              <a:t>FROM employees </a:t>
            </a:r>
          </a:p>
          <a:p>
            <a:r>
              <a:rPr lang="en-US" sz="2400" dirty="0">
                <a:latin typeface="Times New Roman" panose="02020603050405020304" pitchFamily="18" charset="0"/>
                <a:cs typeface="Times New Roman" panose="02020603050405020304" pitchFamily="18" charset="0"/>
              </a:rPr>
              <a:t>inner join jobs</a:t>
            </a:r>
          </a:p>
          <a:p>
            <a:r>
              <a:rPr lang="en-US" sz="2400" dirty="0">
                <a:latin typeface="Times New Roman" panose="02020603050405020304" pitchFamily="18" charset="0"/>
                <a:cs typeface="Times New Roman" panose="02020603050405020304" pitchFamily="18" charset="0"/>
              </a:rPr>
              <a:t>on </a:t>
            </a:r>
            <a:r>
              <a:rPr lang="en-US" sz="2400" dirty="0" err="1">
                <a:latin typeface="Times New Roman" panose="02020603050405020304" pitchFamily="18" charset="0"/>
                <a:cs typeface="Times New Roman" panose="02020603050405020304" pitchFamily="18" charset="0"/>
              </a:rPr>
              <a:t>employees.job_id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jobs.job_id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inner join team </a:t>
            </a:r>
          </a:p>
          <a:p>
            <a:r>
              <a:rPr lang="en-US" sz="2400" dirty="0">
                <a:latin typeface="Times New Roman" panose="02020603050405020304" pitchFamily="18" charset="0"/>
                <a:cs typeface="Times New Roman" panose="02020603050405020304" pitchFamily="18" charset="0"/>
              </a:rPr>
              <a:t>on </a:t>
            </a:r>
            <a:r>
              <a:rPr lang="en-US" sz="2400" dirty="0" err="1">
                <a:latin typeface="Times New Roman" panose="02020603050405020304" pitchFamily="18" charset="0"/>
                <a:cs typeface="Times New Roman" panose="02020603050405020304" pitchFamily="18" charset="0"/>
              </a:rPr>
              <a:t>team.team_id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jobs.team_id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order by employee_id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33125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Out put </a:t>
            </a:r>
            <a:endParaRPr lang="en-US" sz="3200" dirty="0">
              <a:solidFill>
                <a:schemeClr val="accent5">
                  <a:lumMod val="50000"/>
                </a:schemeClr>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31" y="1913101"/>
            <a:ext cx="6564572" cy="4446756"/>
          </a:xfrm>
          <a:prstGeom prst="rect">
            <a:avLst/>
          </a:prstGeom>
        </p:spPr>
      </p:pic>
    </p:spTree>
    <p:extLst>
      <p:ext uri="{BB962C8B-B14F-4D97-AF65-F5344CB8AC3E}">
        <p14:creationId xmlns:p14="http://schemas.microsoft.com/office/powerpoint/2010/main" val="28680028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QUERY 3</a:t>
            </a:r>
            <a:endParaRPr lang="en-US" sz="3200" dirty="0">
              <a:solidFill>
                <a:schemeClr val="accent5">
                  <a:lumMod val="50000"/>
                </a:schemeClr>
              </a:solidFill>
            </a:endParaRPr>
          </a:p>
        </p:txBody>
      </p:sp>
      <p:sp>
        <p:nvSpPr>
          <p:cNvPr id="3" name="Text Placeholder 2"/>
          <p:cNvSpPr>
            <a:spLocks noGrp="1"/>
          </p:cNvSpPr>
          <p:nvPr>
            <p:ph type="body" sz="half" idx="1"/>
          </p:nvPr>
        </p:nvSpPr>
        <p:spPr>
          <a:xfrm>
            <a:off x="756596" y="2115403"/>
            <a:ext cx="7630809" cy="3394331"/>
          </a:xfrm>
        </p:spPr>
        <p:txBody>
          <a:bodyPr/>
          <a:lstStyle/>
          <a:p>
            <a:r>
              <a:rPr lang="en-US" sz="2400" dirty="0">
                <a:latin typeface="Times New Roman" panose="02020603050405020304" pitchFamily="18" charset="0"/>
                <a:cs typeface="Times New Roman" panose="02020603050405020304" pitchFamily="18" charset="0"/>
              </a:rPr>
              <a:t> SELECT employees.employee_id as ID, </a:t>
            </a:r>
            <a:r>
              <a:rPr lang="en-US" sz="2400" dirty="0" err="1">
                <a:latin typeface="Times New Roman" panose="02020603050405020304" pitchFamily="18" charset="0"/>
                <a:cs typeface="Times New Roman" panose="02020603050405020304" pitchFamily="18" charset="0"/>
              </a:rPr>
              <a:t>employees.employee_name</a:t>
            </a:r>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Name,employees.employee_salary</a:t>
            </a:r>
            <a:r>
              <a:rPr lang="en-US" sz="2400" dirty="0">
                <a:latin typeface="Times New Roman" panose="02020603050405020304" pitchFamily="18" charset="0"/>
                <a:cs typeface="Times New Roman" panose="02020603050405020304" pitchFamily="18" charset="0"/>
              </a:rPr>
              <a:t> "actual salary", </a:t>
            </a:r>
            <a:r>
              <a:rPr lang="en-US" sz="2400" dirty="0" err="1">
                <a:latin typeface="Times New Roman" panose="02020603050405020304" pitchFamily="18" charset="0"/>
                <a:cs typeface="Times New Roman" panose="02020603050405020304" pitchFamily="18" charset="0"/>
              </a:rPr>
              <a:t>bonus.bonus_amount+employees.employee_salary</a:t>
            </a:r>
            <a:r>
              <a:rPr lang="en-US" sz="2400" dirty="0">
                <a:latin typeface="Times New Roman" panose="02020603050405020304" pitchFamily="18" charset="0"/>
                <a:cs typeface="Times New Roman" panose="02020603050405020304" pitchFamily="18" charset="0"/>
              </a:rPr>
              <a:t> "with bonus" ,</a:t>
            </a:r>
            <a:r>
              <a:rPr lang="en-US" sz="2400" dirty="0" err="1">
                <a:latin typeface="Times New Roman" panose="02020603050405020304" pitchFamily="18" charset="0"/>
                <a:cs typeface="Times New Roman" panose="02020603050405020304" pitchFamily="18" charset="0"/>
              </a:rPr>
              <a:t>bonus_type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FROM employees</a:t>
            </a:r>
          </a:p>
          <a:p>
            <a:r>
              <a:rPr lang="en-US" sz="2400" dirty="0">
                <a:latin typeface="Times New Roman" panose="02020603050405020304" pitchFamily="18" charset="0"/>
                <a:cs typeface="Times New Roman" panose="02020603050405020304" pitchFamily="18" charset="0"/>
              </a:rPr>
              <a:t>inner join bonus</a:t>
            </a:r>
          </a:p>
          <a:p>
            <a:r>
              <a:rPr lang="en-US" sz="2400" dirty="0">
                <a:latin typeface="Times New Roman" panose="02020603050405020304" pitchFamily="18" charset="0"/>
                <a:cs typeface="Times New Roman" panose="02020603050405020304" pitchFamily="18" charset="0"/>
              </a:rPr>
              <a:t>on </a:t>
            </a:r>
            <a:r>
              <a:rPr lang="en-US" sz="2400" dirty="0" err="1">
                <a:latin typeface="Times New Roman" panose="02020603050405020304" pitchFamily="18" charset="0"/>
                <a:cs typeface="Times New Roman" panose="02020603050405020304" pitchFamily="18" charset="0"/>
              </a:rPr>
              <a:t>employees.bonus_id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bonus.bonus_id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order by employee_id</a:t>
            </a:r>
          </a:p>
          <a:p>
            <a:endParaRPr lang="en-US" dirty="0"/>
          </a:p>
        </p:txBody>
      </p:sp>
    </p:spTree>
    <p:extLst>
      <p:ext uri="{BB962C8B-B14F-4D97-AF65-F5344CB8AC3E}">
        <p14:creationId xmlns:p14="http://schemas.microsoft.com/office/powerpoint/2010/main" val="403518693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Out put </a:t>
            </a:r>
            <a:endParaRPr lang="en-US" sz="3200" dirty="0">
              <a:solidFill>
                <a:schemeClr val="accent5">
                  <a:lumMod val="50000"/>
                </a:schemeClr>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70" y="2483645"/>
            <a:ext cx="7451676" cy="3166528"/>
          </a:xfrm>
          <a:prstGeom prst="rect">
            <a:avLst/>
          </a:prstGeom>
        </p:spPr>
      </p:pic>
    </p:spTree>
    <p:extLst>
      <p:ext uri="{BB962C8B-B14F-4D97-AF65-F5344CB8AC3E}">
        <p14:creationId xmlns:p14="http://schemas.microsoft.com/office/powerpoint/2010/main" val="417223628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QUERY 4</a:t>
            </a:r>
            <a:endParaRPr lang="en-US" sz="3200" dirty="0">
              <a:solidFill>
                <a:schemeClr val="accent5">
                  <a:lumMod val="50000"/>
                </a:schemeClr>
              </a:solidFill>
            </a:endParaRPr>
          </a:p>
        </p:txBody>
      </p:sp>
      <p:sp>
        <p:nvSpPr>
          <p:cNvPr id="3" name="Text Placeholder 2"/>
          <p:cNvSpPr>
            <a:spLocks noGrp="1"/>
          </p:cNvSpPr>
          <p:nvPr>
            <p:ph type="body" sz="half" idx="1"/>
          </p:nvPr>
        </p:nvSpPr>
        <p:spPr>
          <a:xfrm>
            <a:off x="756596" y="2115403"/>
            <a:ext cx="7630809" cy="3394331"/>
          </a:xfrm>
        </p:spPr>
        <p:txBody>
          <a:bodyPr>
            <a:normAutofit/>
          </a:bodyPr>
          <a:lstStyle/>
          <a:p>
            <a:r>
              <a:rPr lang="en-US" sz="2400" dirty="0">
                <a:latin typeface="Times New Roman" panose="02020603050405020304" pitchFamily="18" charset="0"/>
                <a:cs typeface="Times New Roman" panose="02020603050405020304" pitchFamily="18" charset="0"/>
              </a:rPr>
              <a:t>SELECT employees.employee_id as ID, </a:t>
            </a:r>
            <a:r>
              <a:rPr lang="en-US" sz="2400" dirty="0" err="1">
                <a:latin typeface="Times New Roman" panose="02020603050405020304" pitchFamily="18" charset="0"/>
                <a:cs typeface="Times New Roman" panose="02020603050405020304" pitchFamily="18" charset="0"/>
              </a:rPr>
              <a:t>employees.employee_name</a:t>
            </a:r>
            <a:r>
              <a:rPr lang="en-US" sz="2400" dirty="0">
                <a:latin typeface="Times New Roman" panose="02020603050405020304" pitchFamily="18" charset="0"/>
                <a:cs typeface="Times New Roman" panose="02020603050405020304" pitchFamily="18" charset="0"/>
              </a:rPr>
              <a:t> as name ,</a:t>
            </a:r>
            <a:r>
              <a:rPr lang="en-US" sz="2400" dirty="0" err="1">
                <a:latin typeface="Times New Roman" panose="02020603050405020304" pitchFamily="18" charset="0"/>
                <a:cs typeface="Times New Roman" panose="02020603050405020304" pitchFamily="18" charset="0"/>
              </a:rPr>
              <a:t>employees.employee_salary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employees.employee_salary</a:t>
            </a:r>
            <a:r>
              <a:rPr lang="en-US" sz="2400" dirty="0">
                <a:latin typeface="Times New Roman" panose="02020603050405020304" pitchFamily="18" charset="0"/>
                <a:cs typeface="Times New Roman" panose="02020603050405020304" pitchFamily="18" charset="0"/>
              </a:rPr>
              <a:t>*(5/100)) Salary, </a:t>
            </a:r>
            <a:r>
              <a:rPr lang="en-US" sz="2400" dirty="0" err="1">
                <a:latin typeface="Times New Roman" panose="02020603050405020304" pitchFamily="18" charset="0"/>
                <a:cs typeface="Times New Roman" panose="02020603050405020304" pitchFamily="18" charset="0"/>
              </a:rPr>
              <a:t>employees.start_date</a:t>
            </a:r>
            <a:r>
              <a:rPr lang="en-US" sz="2400" dirty="0">
                <a:latin typeface="Times New Roman" panose="02020603050405020304" pitchFamily="18" charset="0"/>
                <a:cs typeface="Times New Roman" panose="02020603050405020304" pitchFamily="18" charset="0"/>
              </a:rPr>
              <a:t> "Date of Join"</a:t>
            </a:r>
          </a:p>
          <a:p>
            <a:r>
              <a:rPr lang="en-US" sz="2400" dirty="0">
                <a:latin typeface="Times New Roman" panose="02020603050405020304" pitchFamily="18" charset="0"/>
                <a:cs typeface="Times New Roman" panose="02020603050405020304" pitchFamily="18" charset="0"/>
              </a:rPr>
              <a:t>FROM employees</a:t>
            </a:r>
          </a:p>
          <a:p>
            <a:r>
              <a:rPr lang="en-US" sz="2400" dirty="0">
                <a:latin typeface="Times New Roman" panose="02020603050405020304" pitchFamily="18" charset="0"/>
                <a:cs typeface="Times New Roman" panose="02020603050405020304" pitchFamily="18" charset="0"/>
              </a:rPr>
              <a:t>where </a:t>
            </a:r>
            <a:r>
              <a:rPr lang="en-US" sz="2400" dirty="0" err="1">
                <a:latin typeface="Times New Roman" panose="02020603050405020304" pitchFamily="18" charset="0"/>
                <a:cs typeface="Times New Roman" panose="02020603050405020304" pitchFamily="18" charset="0"/>
              </a:rPr>
              <a:t>start_date</a:t>
            </a:r>
            <a:r>
              <a:rPr lang="en-US" sz="2400" dirty="0">
                <a:latin typeface="Times New Roman" panose="02020603050405020304" pitchFamily="18" charset="0"/>
                <a:cs typeface="Times New Roman" panose="02020603050405020304" pitchFamily="18" charset="0"/>
              </a:rPr>
              <a:t>&lt;('1-jan-22')</a:t>
            </a:r>
          </a:p>
        </p:txBody>
      </p:sp>
    </p:spTree>
    <p:extLst>
      <p:ext uri="{BB962C8B-B14F-4D97-AF65-F5344CB8AC3E}">
        <p14:creationId xmlns:p14="http://schemas.microsoft.com/office/powerpoint/2010/main" val="26835465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Out put </a:t>
            </a:r>
            <a:endParaRPr lang="en-US" sz="3200" dirty="0">
              <a:solidFill>
                <a:schemeClr val="accent5">
                  <a:lumMod val="50000"/>
                </a:schemeClr>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37" y="2545565"/>
            <a:ext cx="7110484" cy="3432153"/>
          </a:xfrm>
          <a:prstGeom prst="rect">
            <a:avLst/>
          </a:prstGeom>
        </p:spPr>
      </p:pic>
    </p:spTree>
    <p:extLst>
      <p:ext uri="{BB962C8B-B14F-4D97-AF65-F5344CB8AC3E}">
        <p14:creationId xmlns:p14="http://schemas.microsoft.com/office/powerpoint/2010/main" val="139358264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QUERY 5</a:t>
            </a:r>
            <a:endParaRPr lang="en-US" sz="3200" dirty="0">
              <a:solidFill>
                <a:schemeClr val="accent5">
                  <a:lumMod val="50000"/>
                </a:schemeClr>
              </a:solidFill>
            </a:endParaRPr>
          </a:p>
        </p:txBody>
      </p:sp>
      <p:sp>
        <p:nvSpPr>
          <p:cNvPr id="3" name="Text Placeholder 2"/>
          <p:cNvSpPr>
            <a:spLocks noGrp="1"/>
          </p:cNvSpPr>
          <p:nvPr>
            <p:ph type="body" sz="half" idx="1"/>
          </p:nvPr>
        </p:nvSpPr>
        <p:spPr>
          <a:xfrm>
            <a:off x="756596" y="2115403"/>
            <a:ext cx="7630809" cy="3394331"/>
          </a:xfrm>
        </p:spPr>
        <p:txBody>
          <a:bodyPr/>
          <a:lstStyle/>
          <a:p>
            <a:r>
              <a:rPr lang="en-US" sz="2400" dirty="0">
                <a:latin typeface="Times New Roman" panose="02020603050405020304" pitchFamily="18" charset="0"/>
                <a:cs typeface="Times New Roman" panose="02020603050405020304" pitchFamily="18" charset="0"/>
              </a:rPr>
              <a:t>select </a:t>
            </a:r>
            <a:r>
              <a:rPr lang="en-US" sz="2400" dirty="0" err="1">
                <a:latin typeface="Times New Roman" panose="02020603050405020304" pitchFamily="18" charset="0"/>
                <a:cs typeface="Times New Roman" panose="02020603050405020304" pitchFamily="18" charset="0"/>
              </a:rPr>
              <a:t>team.team_id</a:t>
            </a:r>
            <a:r>
              <a:rPr lang="en-US" sz="2400" dirty="0">
                <a:latin typeface="Times New Roman" panose="02020603050405020304" pitchFamily="18" charset="0"/>
                <a:cs typeface="Times New Roman" panose="02020603050405020304" pitchFamily="18" charset="0"/>
              </a:rPr>
              <a:t>, team.team_name,project.project_name,project.project_start_date,project.project_end_date</a:t>
            </a:r>
          </a:p>
          <a:p>
            <a:r>
              <a:rPr lang="en-US" sz="2400" dirty="0">
                <a:latin typeface="Times New Roman" panose="02020603050405020304" pitchFamily="18" charset="0"/>
                <a:cs typeface="Times New Roman" panose="02020603050405020304" pitchFamily="18" charset="0"/>
              </a:rPr>
              <a:t>from team</a:t>
            </a:r>
          </a:p>
          <a:p>
            <a:r>
              <a:rPr lang="en-US" sz="2400" dirty="0">
                <a:latin typeface="Times New Roman" panose="02020603050405020304" pitchFamily="18" charset="0"/>
                <a:cs typeface="Times New Roman" panose="02020603050405020304" pitchFamily="18" charset="0"/>
              </a:rPr>
              <a:t>inner join project</a:t>
            </a:r>
          </a:p>
          <a:p>
            <a:r>
              <a:rPr lang="en-US" sz="2400" dirty="0">
                <a:latin typeface="Times New Roman" panose="02020603050405020304" pitchFamily="18" charset="0"/>
                <a:cs typeface="Times New Roman" panose="02020603050405020304" pitchFamily="18" charset="0"/>
              </a:rPr>
              <a:t>on </a:t>
            </a:r>
            <a:r>
              <a:rPr lang="en-US" sz="2400" dirty="0" err="1">
                <a:latin typeface="Times New Roman" panose="02020603050405020304" pitchFamily="18" charset="0"/>
                <a:cs typeface="Times New Roman" panose="02020603050405020304" pitchFamily="18" charset="0"/>
              </a:rPr>
              <a:t>team.team_id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project.team_id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AND </a:t>
            </a:r>
            <a:r>
              <a:rPr lang="en-US" sz="2400" dirty="0" err="1">
                <a:latin typeface="Times New Roman" panose="02020603050405020304" pitchFamily="18" charset="0"/>
                <a:cs typeface="Times New Roman" panose="02020603050405020304" pitchFamily="18" charset="0"/>
              </a:rPr>
              <a:t>project_end_date</a:t>
            </a:r>
            <a:r>
              <a:rPr lang="en-US" sz="2400" dirty="0">
                <a:latin typeface="Times New Roman" panose="02020603050405020304" pitchFamily="18" charset="0"/>
                <a:cs typeface="Times New Roman" panose="02020603050405020304" pitchFamily="18" charset="0"/>
              </a:rPr>
              <a:t>&lt;('24-jul-22')</a:t>
            </a:r>
          </a:p>
          <a:p>
            <a:r>
              <a:rPr lang="en-US" sz="2400" dirty="0">
                <a:latin typeface="Times New Roman" panose="02020603050405020304" pitchFamily="18" charset="0"/>
                <a:cs typeface="Times New Roman" panose="02020603050405020304" pitchFamily="18" charset="0"/>
              </a:rPr>
              <a:t>order by </a:t>
            </a:r>
            <a:r>
              <a:rPr lang="en-US" sz="2400" dirty="0" err="1">
                <a:latin typeface="Times New Roman" panose="02020603050405020304" pitchFamily="18" charset="0"/>
                <a:cs typeface="Times New Roman" panose="02020603050405020304" pitchFamily="18" charset="0"/>
              </a:rPr>
              <a:t>team_id</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054126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Out put </a:t>
            </a:r>
            <a:endParaRPr lang="en-US" sz="3200" dirty="0">
              <a:solidFill>
                <a:schemeClr val="accent5">
                  <a:lumMod val="50000"/>
                </a:schemeClr>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10" y="2115403"/>
            <a:ext cx="7697336" cy="3957851"/>
          </a:xfrm>
          <a:prstGeom prst="rect">
            <a:avLst/>
          </a:prstGeom>
        </p:spPr>
      </p:pic>
    </p:spTree>
    <p:extLst>
      <p:ext uri="{BB962C8B-B14F-4D97-AF65-F5344CB8AC3E}">
        <p14:creationId xmlns:p14="http://schemas.microsoft.com/office/powerpoint/2010/main" val="1973335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QUERY 6</a:t>
            </a:r>
            <a:endParaRPr lang="en-US" sz="3200" dirty="0">
              <a:solidFill>
                <a:schemeClr val="accent5">
                  <a:lumMod val="50000"/>
                </a:schemeClr>
              </a:solidFill>
            </a:endParaRPr>
          </a:p>
        </p:txBody>
      </p:sp>
      <p:sp>
        <p:nvSpPr>
          <p:cNvPr id="3" name="Text Placeholder 2"/>
          <p:cNvSpPr>
            <a:spLocks noGrp="1"/>
          </p:cNvSpPr>
          <p:nvPr>
            <p:ph type="body" sz="half" idx="1"/>
          </p:nvPr>
        </p:nvSpPr>
        <p:spPr>
          <a:xfrm>
            <a:off x="756596" y="2115403"/>
            <a:ext cx="7630809" cy="3394331"/>
          </a:xfrm>
        </p:spPr>
        <p:txBody>
          <a:bodyPr/>
          <a:lstStyle/>
          <a:p>
            <a:r>
              <a:rPr lang="en-US" sz="2000" dirty="0">
                <a:latin typeface="Times New Roman" panose="02020603050405020304" pitchFamily="18" charset="0"/>
                <a:cs typeface="Times New Roman" panose="02020603050405020304" pitchFamily="18" charset="0"/>
              </a:rPr>
              <a:t>SELECT employees.employee_id </a:t>
            </a:r>
            <a:r>
              <a:rPr lang="en-US" sz="2000" dirty="0" err="1">
                <a:latin typeface="Times New Roman" panose="02020603050405020304" pitchFamily="18" charset="0"/>
                <a:cs typeface="Times New Roman" panose="02020603050405020304" pitchFamily="18" charset="0"/>
              </a:rPr>
              <a:t>ID,employees.employee_name</a:t>
            </a:r>
            <a:r>
              <a:rPr lang="en-US" sz="2000" dirty="0">
                <a:latin typeface="Times New Roman" panose="02020603050405020304" pitchFamily="18" charset="0"/>
                <a:cs typeface="Times New Roman" panose="02020603050405020304" pitchFamily="18" charset="0"/>
              </a:rPr>
              <a:t> ||' is team member of '||</a:t>
            </a:r>
            <a:r>
              <a:rPr lang="en-US" sz="2000" dirty="0" err="1">
                <a:latin typeface="Times New Roman" panose="02020603050405020304" pitchFamily="18" charset="0"/>
                <a:cs typeface="Times New Roman" panose="02020603050405020304" pitchFamily="18" charset="0"/>
              </a:rPr>
              <a:t>team.team_name</a:t>
            </a:r>
            <a:r>
              <a:rPr lang="en-US" sz="2000" dirty="0">
                <a:latin typeface="Times New Roman" panose="02020603050405020304" pitchFamily="18" charset="0"/>
                <a:cs typeface="Times New Roman" panose="02020603050405020304" pitchFamily="18" charset="0"/>
              </a:rPr>
              <a:t> "Employees with team" ,</a:t>
            </a:r>
            <a:r>
              <a:rPr lang="en-US" sz="2000" dirty="0" err="1">
                <a:latin typeface="Times New Roman" panose="02020603050405020304" pitchFamily="18" charset="0"/>
                <a:cs typeface="Times New Roman" panose="02020603050405020304" pitchFamily="18" charset="0"/>
              </a:rPr>
              <a:t>project.project_name</a:t>
            </a:r>
            <a:r>
              <a:rPr lang="en-US" sz="2000" dirty="0">
                <a:latin typeface="Times New Roman" panose="02020603050405020304" pitchFamily="18" charset="0"/>
                <a:cs typeface="Times New Roman" panose="02020603050405020304" pitchFamily="18" charset="0"/>
              </a:rPr>
              <a:t> "Project",</a:t>
            </a:r>
            <a:r>
              <a:rPr lang="en-US" sz="2000" dirty="0" err="1">
                <a:latin typeface="Times New Roman" panose="02020603050405020304" pitchFamily="18" charset="0"/>
                <a:cs typeface="Times New Roman" panose="02020603050405020304" pitchFamily="18" charset="0"/>
              </a:rPr>
              <a:t>project.project_start_date"Date</a:t>
            </a:r>
            <a:r>
              <a:rPr lang="en-US" sz="2000" dirty="0">
                <a:latin typeface="Times New Roman" panose="02020603050405020304" pitchFamily="18" charset="0"/>
                <a:cs typeface="Times New Roman" panose="02020603050405020304" pitchFamily="18" charset="0"/>
              </a:rPr>
              <a:t> of start",</a:t>
            </a:r>
            <a:r>
              <a:rPr lang="en-US" sz="2000" dirty="0" err="1">
                <a:latin typeface="Times New Roman" panose="02020603050405020304" pitchFamily="18" charset="0"/>
                <a:cs typeface="Times New Roman" panose="02020603050405020304" pitchFamily="18" charset="0"/>
              </a:rPr>
              <a:t>project.project_end_date"Date</a:t>
            </a:r>
            <a:r>
              <a:rPr lang="en-US" sz="2000" dirty="0">
                <a:latin typeface="Times New Roman" panose="02020603050405020304" pitchFamily="18" charset="0"/>
                <a:cs typeface="Times New Roman" panose="02020603050405020304" pitchFamily="18" charset="0"/>
              </a:rPr>
              <a:t> of end"</a:t>
            </a:r>
          </a:p>
          <a:p>
            <a:r>
              <a:rPr lang="en-US" sz="2000" dirty="0">
                <a:latin typeface="Times New Roman" panose="02020603050405020304" pitchFamily="18" charset="0"/>
                <a:cs typeface="Times New Roman" panose="02020603050405020304" pitchFamily="18" charset="0"/>
              </a:rPr>
              <a:t>FROM employees </a:t>
            </a:r>
          </a:p>
          <a:p>
            <a:r>
              <a:rPr lang="en-US" sz="2000" dirty="0">
                <a:latin typeface="Times New Roman" panose="02020603050405020304" pitchFamily="18" charset="0"/>
                <a:cs typeface="Times New Roman" panose="02020603050405020304" pitchFamily="18" charset="0"/>
              </a:rPr>
              <a:t>inner join project</a:t>
            </a:r>
          </a:p>
          <a:p>
            <a:r>
              <a:rPr lang="en-US" sz="2000" dirty="0">
                <a:latin typeface="Times New Roman" panose="02020603050405020304" pitchFamily="18" charset="0"/>
                <a:cs typeface="Times New Roman" panose="02020603050405020304" pitchFamily="18" charset="0"/>
              </a:rPr>
              <a:t>on </a:t>
            </a:r>
            <a:r>
              <a:rPr lang="en-US" sz="2000" dirty="0" err="1">
                <a:latin typeface="Times New Roman" panose="02020603050405020304" pitchFamily="18" charset="0"/>
                <a:cs typeface="Times New Roman" panose="02020603050405020304" pitchFamily="18" charset="0"/>
              </a:rPr>
              <a:t>employees.project_id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project.project_id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inner join team </a:t>
            </a:r>
          </a:p>
          <a:p>
            <a:r>
              <a:rPr lang="en-US" sz="2000" dirty="0">
                <a:latin typeface="Times New Roman" panose="02020603050405020304" pitchFamily="18" charset="0"/>
                <a:cs typeface="Times New Roman" panose="02020603050405020304" pitchFamily="18" charset="0"/>
              </a:rPr>
              <a:t>on </a:t>
            </a:r>
            <a:r>
              <a:rPr lang="en-US" sz="2000" dirty="0" err="1">
                <a:latin typeface="Times New Roman" panose="02020603050405020304" pitchFamily="18" charset="0"/>
                <a:cs typeface="Times New Roman" panose="02020603050405020304" pitchFamily="18" charset="0"/>
              </a:rPr>
              <a:t>team.team_id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project.team_id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order by employee_id</a:t>
            </a:r>
          </a:p>
          <a:p>
            <a:endParaRPr lang="en-US" dirty="0"/>
          </a:p>
        </p:txBody>
      </p:sp>
    </p:spTree>
    <p:extLst>
      <p:ext uri="{BB962C8B-B14F-4D97-AF65-F5344CB8AC3E}">
        <p14:creationId xmlns:p14="http://schemas.microsoft.com/office/powerpoint/2010/main" val="15897259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p:cNvSpPr txBox="1">
            <a:spLocks/>
          </p:cNvSpPr>
          <p:nvPr/>
        </p:nvSpPr>
        <p:spPr>
          <a:xfrm>
            <a:off x="2515402" y="1037331"/>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2003" b="1" spc="225" dirty="0">
              <a:solidFill>
                <a:srgbClr val="C4DBD3"/>
              </a:solidFill>
              <a:latin typeface="Arial Rounded MT Bold" charset="0"/>
              <a:ea typeface="Arial Rounded MT Bold" charset="0"/>
              <a:cs typeface="Arial Rounded MT Bold" charset="0"/>
            </a:endParaRPr>
          </a:p>
        </p:txBody>
      </p:sp>
      <p:sp>
        <p:nvSpPr>
          <p:cNvPr id="9" name="Google Shape;1384;p161"/>
          <p:cNvSpPr txBox="1">
            <a:spLocks noGrp="1"/>
          </p:cNvSpPr>
          <p:nvPr>
            <p:ph type="title"/>
          </p:nvPr>
        </p:nvSpPr>
        <p:spPr>
          <a:xfrm>
            <a:off x="410999" y="535619"/>
            <a:ext cx="5013900" cy="8777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smtClean="0">
                <a:solidFill>
                  <a:srgbClr val="285B84"/>
                </a:solidFill>
                <a:latin typeface="Helvetica" charset="0"/>
                <a:ea typeface="Helvetica" charset="0"/>
                <a:cs typeface="Helvetica" charset="0"/>
              </a:rPr>
              <a:t>Table of content</a:t>
            </a:r>
            <a:endParaRPr sz="4400" dirty="0">
              <a:solidFill>
                <a:srgbClr val="285B84"/>
              </a:solidFill>
              <a:latin typeface="Helvetica" charset="0"/>
              <a:ea typeface="Helvetica" charset="0"/>
              <a:cs typeface="Helvetica" charset="0"/>
            </a:endParaRPr>
          </a:p>
        </p:txBody>
      </p:sp>
      <p:sp>
        <p:nvSpPr>
          <p:cNvPr id="5" name="Google Shape;563;p87"/>
          <p:cNvSpPr txBox="1"/>
          <p:nvPr/>
        </p:nvSpPr>
        <p:spPr>
          <a:xfrm>
            <a:off x="410999" y="1839393"/>
            <a:ext cx="1788900" cy="52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b="1" dirty="0" smtClean="0">
                <a:solidFill>
                  <a:srgbClr val="285B84"/>
                </a:solidFill>
                <a:latin typeface="+mn-lt"/>
                <a:ea typeface="Avenir"/>
                <a:cs typeface="Avenir"/>
                <a:sym typeface="Avenir"/>
              </a:rPr>
              <a:t>Introduction</a:t>
            </a:r>
            <a:endParaRPr lang="en-US" b="1" dirty="0">
              <a:solidFill>
                <a:srgbClr val="285B84"/>
              </a:solidFill>
              <a:latin typeface="+mn-lt"/>
              <a:ea typeface="Avenir"/>
              <a:cs typeface="Avenir"/>
              <a:sym typeface="Avenir"/>
            </a:endParaRPr>
          </a:p>
        </p:txBody>
      </p:sp>
      <p:sp>
        <p:nvSpPr>
          <p:cNvPr id="6" name="Google Shape;564;p87"/>
          <p:cNvSpPr txBox="1"/>
          <p:nvPr/>
        </p:nvSpPr>
        <p:spPr>
          <a:xfrm>
            <a:off x="419400" y="2479468"/>
            <a:ext cx="1788900" cy="9549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i="1" dirty="0" smtClean="0">
                <a:solidFill>
                  <a:srgbClr val="285B84"/>
                </a:solidFill>
                <a:latin typeface="+mn-lt"/>
                <a:ea typeface="Avenir"/>
                <a:cs typeface="Avenir"/>
                <a:sym typeface="Avenir"/>
              </a:rPr>
              <a:t>In this section we give the details introduction</a:t>
            </a:r>
          </a:p>
          <a:p>
            <a:pPr lvl="0">
              <a:lnSpc>
                <a:spcPct val="115000"/>
              </a:lnSpc>
            </a:pPr>
            <a:r>
              <a:rPr lang="en-US" sz="1200" i="1" dirty="0" smtClean="0">
                <a:solidFill>
                  <a:srgbClr val="285B84"/>
                </a:solidFill>
                <a:latin typeface="+mn-lt"/>
                <a:ea typeface="Avenir"/>
                <a:cs typeface="Avenir"/>
                <a:sym typeface="Avenir"/>
              </a:rPr>
              <a:t>Of the our project. </a:t>
            </a:r>
            <a:endParaRPr lang="en-US" sz="1200" i="1" dirty="0">
              <a:solidFill>
                <a:srgbClr val="285B84"/>
              </a:solidFill>
              <a:latin typeface="+mn-lt"/>
              <a:ea typeface="Avenir"/>
              <a:cs typeface="Avenir"/>
              <a:sym typeface="Avenir"/>
            </a:endParaRPr>
          </a:p>
          <a:p>
            <a:pPr marL="0" lvl="0" indent="0" algn="l" rtl="0">
              <a:lnSpc>
                <a:spcPct val="115000"/>
              </a:lnSpc>
              <a:spcBef>
                <a:spcPts val="0"/>
              </a:spcBef>
              <a:spcAft>
                <a:spcPts val="0"/>
              </a:spcAft>
              <a:buNone/>
            </a:pPr>
            <a:endParaRPr sz="1200" i="1" dirty="0">
              <a:solidFill>
                <a:srgbClr val="285B84"/>
              </a:solidFill>
              <a:latin typeface="+mn-lt"/>
              <a:ea typeface="Avenir"/>
              <a:cs typeface="Avenir"/>
              <a:sym typeface="Avenir"/>
            </a:endParaRPr>
          </a:p>
          <a:p>
            <a:pPr marL="0" lvl="0" indent="0" algn="l" rtl="0">
              <a:lnSpc>
                <a:spcPct val="115000"/>
              </a:lnSpc>
              <a:spcBef>
                <a:spcPts val="0"/>
              </a:spcBef>
              <a:spcAft>
                <a:spcPts val="0"/>
              </a:spcAft>
              <a:buNone/>
            </a:pPr>
            <a:endParaRPr sz="1200" i="1" dirty="0">
              <a:solidFill>
                <a:srgbClr val="285B84"/>
              </a:solidFill>
              <a:latin typeface="+mn-lt"/>
              <a:ea typeface="Avenir"/>
              <a:cs typeface="Avenir"/>
              <a:sym typeface="Avenir"/>
            </a:endParaRPr>
          </a:p>
          <a:p>
            <a:pPr marL="0" lvl="0" indent="0" algn="l" rtl="0">
              <a:lnSpc>
                <a:spcPct val="115000"/>
              </a:lnSpc>
              <a:spcBef>
                <a:spcPts val="0"/>
              </a:spcBef>
              <a:spcAft>
                <a:spcPts val="1600"/>
              </a:spcAft>
              <a:buNone/>
            </a:pPr>
            <a:endParaRPr sz="1200" i="1" dirty="0">
              <a:solidFill>
                <a:srgbClr val="285B84"/>
              </a:solidFill>
              <a:latin typeface="+mn-lt"/>
              <a:ea typeface="Avenir"/>
              <a:cs typeface="Avenir"/>
              <a:sym typeface="Avenir"/>
            </a:endParaRPr>
          </a:p>
        </p:txBody>
      </p:sp>
      <p:sp>
        <p:nvSpPr>
          <p:cNvPr id="7" name="Google Shape;565;p87"/>
          <p:cNvSpPr txBox="1"/>
          <p:nvPr/>
        </p:nvSpPr>
        <p:spPr>
          <a:xfrm>
            <a:off x="2353450" y="1839393"/>
            <a:ext cx="1788900" cy="52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b="1" dirty="0" smtClean="0">
                <a:solidFill>
                  <a:srgbClr val="285B84"/>
                </a:solidFill>
                <a:latin typeface="+mn-lt"/>
                <a:ea typeface="Avenir"/>
                <a:cs typeface="Avenir"/>
                <a:sym typeface="Avenir"/>
              </a:rPr>
              <a:t>ER Diagram</a:t>
            </a:r>
            <a:endParaRPr b="1" dirty="0">
              <a:solidFill>
                <a:srgbClr val="285B84"/>
              </a:solidFill>
              <a:latin typeface="+mn-lt"/>
              <a:ea typeface="Avenir"/>
              <a:cs typeface="Avenir"/>
              <a:sym typeface="Avenir"/>
            </a:endParaRPr>
          </a:p>
        </p:txBody>
      </p:sp>
      <p:sp>
        <p:nvSpPr>
          <p:cNvPr id="10" name="Google Shape;566;p87"/>
          <p:cNvSpPr txBox="1"/>
          <p:nvPr/>
        </p:nvSpPr>
        <p:spPr>
          <a:xfrm>
            <a:off x="2353450" y="2479468"/>
            <a:ext cx="1788900" cy="9549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i="1" dirty="0" smtClean="0">
                <a:solidFill>
                  <a:srgbClr val="285B84"/>
                </a:solidFill>
                <a:latin typeface="+mn-lt"/>
                <a:ea typeface="Avenir"/>
                <a:cs typeface="Avenir"/>
                <a:sym typeface="Avenir"/>
              </a:rPr>
              <a:t>In this section we make a ER diagram of our project</a:t>
            </a:r>
            <a:endParaRPr lang="en-US" sz="1200" i="1" dirty="0">
              <a:solidFill>
                <a:srgbClr val="285B84"/>
              </a:solidFill>
              <a:latin typeface="+mn-lt"/>
              <a:ea typeface="Avenir"/>
              <a:cs typeface="Avenir"/>
              <a:sym typeface="Avenir"/>
            </a:endParaRPr>
          </a:p>
        </p:txBody>
      </p:sp>
      <p:sp>
        <p:nvSpPr>
          <p:cNvPr id="11" name="Google Shape;567;p87"/>
          <p:cNvSpPr txBox="1"/>
          <p:nvPr/>
        </p:nvSpPr>
        <p:spPr>
          <a:xfrm>
            <a:off x="4282450" y="1839393"/>
            <a:ext cx="1788900" cy="52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b="1" dirty="0" smtClean="0">
                <a:solidFill>
                  <a:srgbClr val="285B84"/>
                </a:solidFill>
                <a:latin typeface="+mn-lt"/>
                <a:ea typeface="Avenir"/>
                <a:cs typeface="Avenir"/>
                <a:sym typeface="Avenir"/>
              </a:rPr>
              <a:t>Normalization </a:t>
            </a:r>
            <a:endParaRPr sz="1600" dirty="0">
              <a:solidFill>
                <a:srgbClr val="285B84"/>
              </a:solidFill>
              <a:latin typeface="+mn-lt"/>
              <a:ea typeface="Avenir"/>
              <a:cs typeface="Avenir"/>
              <a:sym typeface="Avenir"/>
            </a:endParaRPr>
          </a:p>
        </p:txBody>
      </p:sp>
      <p:sp>
        <p:nvSpPr>
          <p:cNvPr id="12" name="Google Shape;568;p87"/>
          <p:cNvSpPr txBox="1"/>
          <p:nvPr/>
        </p:nvSpPr>
        <p:spPr>
          <a:xfrm>
            <a:off x="4282450" y="2479468"/>
            <a:ext cx="1788900" cy="9549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i="1" dirty="0" smtClean="0">
                <a:solidFill>
                  <a:srgbClr val="285B84"/>
                </a:solidFill>
                <a:latin typeface="+mn-lt"/>
                <a:ea typeface="Avenir"/>
                <a:cs typeface="Avenir"/>
                <a:sym typeface="Avenir"/>
              </a:rPr>
              <a:t>In this section we explain the normalization and structure database </a:t>
            </a:r>
            <a:endParaRPr lang="en-US" sz="1200" i="1" dirty="0">
              <a:solidFill>
                <a:srgbClr val="285B84"/>
              </a:solidFill>
              <a:latin typeface="+mn-lt"/>
              <a:ea typeface="Avenir"/>
              <a:cs typeface="Avenir"/>
              <a:sym typeface="Avenir"/>
            </a:endParaRPr>
          </a:p>
        </p:txBody>
      </p:sp>
      <p:sp>
        <p:nvSpPr>
          <p:cNvPr id="13" name="Google Shape;569;p87"/>
          <p:cNvSpPr txBox="1"/>
          <p:nvPr/>
        </p:nvSpPr>
        <p:spPr>
          <a:xfrm>
            <a:off x="6221425" y="1839393"/>
            <a:ext cx="1788900" cy="52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b="1" dirty="0" smtClean="0">
                <a:solidFill>
                  <a:srgbClr val="285B84"/>
                </a:solidFill>
                <a:latin typeface="+mn-lt"/>
                <a:ea typeface="Avenir"/>
                <a:cs typeface="Avenir"/>
                <a:sym typeface="Avenir"/>
              </a:rPr>
              <a:t>Report </a:t>
            </a:r>
            <a:endParaRPr sz="1600" dirty="0">
              <a:solidFill>
                <a:srgbClr val="285B84"/>
              </a:solidFill>
              <a:latin typeface="+mn-lt"/>
              <a:ea typeface="Avenir"/>
              <a:cs typeface="Avenir"/>
              <a:sym typeface="Avenir"/>
            </a:endParaRPr>
          </a:p>
        </p:txBody>
      </p:sp>
      <p:sp>
        <p:nvSpPr>
          <p:cNvPr id="14" name="Google Shape;570;p87"/>
          <p:cNvSpPr txBox="1"/>
          <p:nvPr/>
        </p:nvSpPr>
        <p:spPr>
          <a:xfrm>
            <a:off x="6221425" y="2479468"/>
            <a:ext cx="1788900" cy="95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i="1" dirty="0" smtClean="0">
                <a:solidFill>
                  <a:srgbClr val="285B84"/>
                </a:solidFill>
                <a:latin typeface="+mn-lt"/>
                <a:ea typeface="Avenir"/>
                <a:cs typeface="Avenir"/>
                <a:sym typeface="Avenir"/>
              </a:rPr>
              <a:t>This is the most important part or out presentation it includes</a:t>
            </a:r>
          </a:p>
          <a:p>
            <a:pPr marL="171450" lvl="0" indent="-171450" algn="l" rtl="0">
              <a:lnSpc>
                <a:spcPct val="115000"/>
              </a:lnSpc>
              <a:spcBef>
                <a:spcPts val="0"/>
              </a:spcBef>
              <a:spcAft>
                <a:spcPts val="0"/>
              </a:spcAft>
              <a:buClr>
                <a:schemeClr val="tx1"/>
              </a:buClr>
              <a:buFont typeface="Wingdings" panose="05000000000000000000" pitchFamily="2" charset="2"/>
              <a:buChar char="v"/>
            </a:pPr>
            <a:r>
              <a:rPr lang="en-US" sz="1200" i="1" dirty="0" smtClean="0">
                <a:solidFill>
                  <a:srgbClr val="285B84"/>
                </a:solidFill>
                <a:latin typeface="+mn-lt"/>
                <a:ea typeface="Avenir"/>
                <a:cs typeface="Avenir"/>
                <a:sym typeface="Avenir"/>
              </a:rPr>
              <a:t>Queries</a:t>
            </a:r>
          </a:p>
          <a:p>
            <a:pPr marL="171450" lvl="0" indent="-171450" algn="l" rtl="0">
              <a:lnSpc>
                <a:spcPct val="115000"/>
              </a:lnSpc>
              <a:spcBef>
                <a:spcPts val="0"/>
              </a:spcBef>
              <a:spcAft>
                <a:spcPts val="0"/>
              </a:spcAft>
              <a:buClr>
                <a:schemeClr val="tx1"/>
              </a:buClr>
              <a:buFont typeface="Wingdings" panose="05000000000000000000" pitchFamily="2" charset="2"/>
              <a:buChar char="v"/>
            </a:pPr>
            <a:r>
              <a:rPr lang="en-US" sz="1200" i="1" dirty="0" smtClean="0">
                <a:solidFill>
                  <a:srgbClr val="285B84"/>
                </a:solidFill>
                <a:latin typeface="+mn-lt"/>
                <a:ea typeface="Avenir"/>
                <a:cs typeface="Avenir"/>
                <a:sym typeface="Avenir"/>
              </a:rPr>
              <a:t>Output </a:t>
            </a:r>
            <a:endParaRPr sz="1200" i="1" dirty="0">
              <a:solidFill>
                <a:srgbClr val="285B84"/>
              </a:solidFill>
              <a:latin typeface="+mn-lt"/>
              <a:ea typeface="Avenir"/>
              <a:cs typeface="Avenir"/>
              <a:sym typeface="Avenir"/>
            </a:endParaRPr>
          </a:p>
        </p:txBody>
      </p:sp>
      <p:sp>
        <p:nvSpPr>
          <p:cNvPr id="18" name="Rectangle 17"/>
          <p:cNvSpPr/>
          <p:nvPr/>
        </p:nvSpPr>
        <p:spPr>
          <a:xfrm rot="5400000">
            <a:off x="4397040" y="-117230"/>
            <a:ext cx="274320" cy="8229600"/>
          </a:xfrm>
          <a:prstGeom prst="rect">
            <a:avLst/>
          </a:prstGeom>
          <a:solidFill>
            <a:srgbClr val="CD6485"/>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79642829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Out put </a:t>
            </a:r>
            <a:endParaRPr lang="en-US" sz="3200" dirty="0">
              <a:solidFill>
                <a:schemeClr val="accent5">
                  <a:lumMod val="50000"/>
                </a:schemeClr>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56596" y="1678675"/>
            <a:ext cx="7909732" cy="4776716"/>
          </a:xfrm>
          <a:prstGeom prst="rect">
            <a:avLst/>
          </a:prstGeom>
        </p:spPr>
      </p:pic>
    </p:spTree>
    <p:extLst>
      <p:ext uri="{BB962C8B-B14F-4D97-AF65-F5344CB8AC3E}">
        <p14:creationId xmlns:p14="http://schemas.microsoft.com/office/powerpoint/2010/main" val="281524124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QUERY 7</a:t>
            </a:r>
            <a:endParaRPr lang="en-US" sz="3200" dirty="0">
              <a:solidFill>
                <a:schemeClr val="accent5">
                  <a:lumMod val="50000"/>
                </a:schemeClr>
              </a:solidFill>
            </a:endParaRPr>
          </a:p>
        </p:txBody>
      </p:sp>
      <p:sp>
        <p:nvSpPr>
          <p:cNvPr id="3" name="Text Placeholder 2"/>
          <p:cNvSpPr>
            <a:spLocks noGrp="1"/>
          </p:cNvSpPr>
          <p:nvPr>
            <p:ph type="body" sz="half" idx="1"/>
          </p:nvPr>
        </p:nvSpPr>
        <p:spPr>
          <a:xfrm>
            <a:off x="756596" y="2115403"/>
            <a:ext cx="7630809" cy="4053385"/>
          </a:xfrm>
        </p:spPr>
        <p:txBody>
          <a:bodyPr/>
          <a:lstStyle/>
          <a:p>
            <a:r>
              <a:rPr lang="en-US" sz="1800" dirty="0">
                <a:latin typeface="Times New Roman" panose="02020603050405020304" pitchFamily="18" charset="0"/>
                <a:cs typeface="Times New Roman" panose="02020603050405020304" pitchFamily="18" charset="0"/>
              </a:rPr>
              <a:t>select employees.employee_id ID, </a:t>
            </a:r>
            <a:r>
              <a:rPr lang="en-US" sz="1800" dirty="0" err="1">
                <a:latin typeface="Times New Roman" panose="02020603050405020304" pitchFamily="18" charset="0"/>
                <a:cs typeface="Times New Roman" panose="02020603050405020304" pitchFamily="18" charset="0"/>
              </a:rPr>
              <a:t>employees.employee_name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Name,employees.gender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project.project_name</a:t>
            </a:r>
            <a:r>
              <a:rPr lang="en-US" sz="1800" dirty="0">
                <a:latin typeface="Times New Roman" panose="02020603050405020304" pitchFamily="18" charset="0"/>
                <a:cs typeface="Times New Roman" panose="02020603050405020304" pitchFamily="18" charset="0"/>
              </a:rPr>
              <a:t> "working on project",jobs.job_title"Designation",</a:t>
            </a:r>
            <a:r>
              <a:rPr lang="en-US" sz="1800" dirty="0" err="1">
                <a:latin typeface="Times New Roman" panose="02020603050405020304" pitchFamily="18" charset="0"/>
                <a:cs typeface="Times New Roman" panose="02020603050405020304" pitchFamily="18" charset="0"/>
              </a:rPr>
              <a:t>team.team_name"Member</a:t>
            </a:r>
            <a:r>
              <a:rPr lang="en-US" sz="1800" dirty="0">
                <a:latin typeface="Times New Roman" panose="02020603050405020304" pitchFamily="18" charset="0"/>
                <a:cs typeface="Times New Roman" panose="02020603050405020304" pitchFamily="18" charset="0"/>
              </a:rPr>
              <a:t> of team",</a:t>
            </a:r>
            <a:r>
              <a:rPr lang="en-US" sz="1800" dirty="0" err="1">
                <a:latin typeface="Times New Roman" panose="02020603050405020304" pitchFamily="18" charset="0"/>
                <a:cs typeface="Times New Roman" panose="02020603050405020304" pitchFamily="18" charset="0"/>
              </a:rPr>
              <a:t>project.project_start_date"Project</a:t>
            </a:r>
            <a:r>
              <a:rPr lang="en-US" sz="1800" dirty="0">
                <a:latin typeface="Times New Roman" panose="02020603050405020304" pitchFamily="18" charset="0"/>
                <a:cs typeface="Times New Roman" panose="02020603050405020304" pitchFamily="18" charset="0"/>
              </a:rPr>
              <a:t> start date",</a:t>
            </a:r>
            <a:r>
              <a:rPr lang="en-US" sz="1800" dirty="0" err="1">
                <a:latin typeface="Times New Roman" panose="02020603050405020304" pitchFamily="18" charset="0"/>
                <a:cs typeface="Times New Roman" panose="02020603050405020304" pitchFamily="18" charset="0"/>
              </a:rPr>
              <a:t>project.project_end_date"Project</a:t>
            </a:r>
            <a:r>
              <a:rPr lang="en-US" sz="1800" dirty="0">
                <a:latin typeface="Times New Roman" panose="02020603050405020304" pitchFamily="18" charset="0"/>
                <a:cs typeface="Times New Roman" panose="02020603050405020304" pitchFamily="18" charset="0"/>
              </a:rPr>
              <a:t> end date"</a:t>
            </a:r>
          </a:p>
          <a:p>
            <a:r>
              <a:rPr lang="en-US" sz="1800" dirty="0">
                <a:latin typeface="Times New Roman" panose="02020603050405020304" pitchFamily="18" charset="0"/>
                <a:cs typeface="Times New Roman" panose="02020603050405020304" pitchFamily="18" charset="0"/>
              </a:rPr>
              <a:t>from employees</a:t>
            </a:r>
          </a:p>
          <a:p>
            <a:r>
              <a:rPr lang="en-US" sz="1800" dirty="0">
                <a:latin typeface="Times New Roman" panose="02020603050405020304" pitchFamily="18" charset="0"/>
                <a:cs typeface="Times New Roman" panose="02020603050405020304" pitchFamily="18" charset="0"/>
              </a:rPr>
              <a:t>inner join project</a:t>
            </a:r>
          </a:p>
          <a:p>
            <a:r>
              <a:rPr lang="en-US" sz="1800" dirty="0">
                <a:latin typeface="Times New Roman" panose="02020603050405020304" pitchFamily="18" charset="0"/>
                <a:cs typeface="Times New Roman" panose="02020603050405020304" pitchFamily="18" charset="0"/>
              </a:rPr>
              <a:t>on </a:t>
            </a:r>
            <a:r>
              <a:rPr lang="en-US" sz="1800" dirty="0" err="1">
                <a:latin typeface="Times New Roman" panose="02020603050405020304" pitchFamily="18" charset="0"/>
                <a:cs typeface="Times New Roman" panose="02020603050405020304" pitchFamily="18" charset="0"/>
              </a:rPr>
              <a:t>employees.project_id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project.project_id</a:t>
            </a:r>
            <a:r>
              <a:rPr lang="en-US" sz="1800" dirty="0">
                <a:latin typeface="Times New Roman" panose="02020603050405020304" pitchFamily="18" charset="0"/>
                <a:cs typeface="Times New Roman" panose="02020603050405020304" pitchFamily="18" charset="0"/>
              </a:rPr>
              <a:t> AND gender='female'</a:t>
            </a:r>
          </a:p>
          <a:p>
            <a:r>
              <a:rPr lang="en-US" sz="1800" dirty="0">
                <a:latin typeface="Times New Roman" panose="02020603050405020304" pitchFamily="18" charset="0"/>
                <a:cs typeface="Times New Roman" panose="02020603050405020304" pitchFamily="18" charset="0"/>
              </a:rPr>
              <a:t>join team</a:t>
            </a:r>
          </a:p>
          <a:p>
            <a:r>
              <a:rPr lang="en-US" sz="1800" dirty="0">
                <a:latin typeface="Times New Roman" panose="02020603050405020304" pitchFamily="18" charset="0"/>
                <a:cs typeface="Times New Roman" panose="02020603050405020304" pitchFamily="18" charset="0"/>
              </a:rPr>
              <a:t>on </a:t>
            </a:r>
            <a:r>
              <a:rPr lang="en-US" sz="1800" dirty="0" err="1">
                <a:latin typeface="Times New Roman" panose="02020603050405020304" pitchFamily="18" charset="0"/>
                <a:cs typeface="Times New Roman" panose="02020603050405020304" pitchFamily="18" charset="0"/>
              </a:rPr>
              <a:t>employees.team_id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team.team_id</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join jobs</a:t>
            </a:r>
          </a:p>
          <a:p>
            <a:r>
              <a:rPr lang="en-US" sz="1800" dirty="0">
                <a:latin typeface="Times New Roman" panose="02020603050405020304" pitchFamily="18" charset="0"/>
                <a:cs typeface="Times New Roman" panose="02020603050405020304" pitchFamily="18" charset="0"/>
              </a:rPr>
              <a:t>on </a:t>
            </a:r>
            <a:r>
              <a:rPr lang="en-US" sz="1800" dirty="0" err="1">
                <a:latin typeface="Times New Roman" panose="02020603050405020304" pitchFamily="18" charset="0"/>
                <a:cs typeface="Times New Roman" panose="02020603050405020304" pitchFamily="18" charset="0"/>
              </a:rPr>
              <a:t>employees.job_id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jobs.job_id</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jobs.job_title</a:t>
            </a:r>
            <a:r>
              <a:rPr lang="en-US" sz="1800" dirty="0">
                <a:latin typeface="Times New Roman" panose="02020603050405020304" pitchFamily="18" charset="0"/>
                <a:cs typeface="Times New Roman" panose="02020603050405020304" pitchFamily="18" charset="0"/>
              </a:rPr>
              <a:t>='DBA'</a:t>
            </a:r>
          </a:p>
          <a:p>
            <a:r>
              <a:rPr lang="en-US" sz="1800" dirty="0">
                <a:latin typeface="Times New Roman" panose="02020603050405020304" pitchFamily="18" charset="0"/>
                <a:cs typeface="Times New Roman" panose="02020603050405020304" pitchFamily="18" charset="0"/>
              </a:rPr>
              <a:t>order by employee_id</a:t>
            </a:r>
          </a:p>
          <a:p>
            <a:endParaRPr lang="en-US" dirty="0"/>
          </a:p>
        </p:txBody>
      </p:sp>
    </p:spTree>
    <p:extLst>
      <p:ext uri="{BB962C8B-B14F-4D97-AF65-F5344CB8AC3E}">
        <p14:creationId xmlns:p14="http://schemas.microsoft.com/office/powerpoint/2010/main" val="395849968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Out put </a:t>
            </a:r>
            <a:endParaRPr lang="en-US" sz="3200" dirty="0">
              <a:solidFill>
                <a:schemeClr val="accent5">
                  <a:lumMod val="50000"/>
                </a:schemeClr>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15" y="2649666"/>
            <a:ext cx="8256895" cy="3328053"/>
          </a:xfrm>
          <a:prstGeom prst="rect">
            <a:avLst/>
          </a:prstGeom>
        </p:spPr>
      </p:pic>
    </p:spTree>
    <p:extLst>
      <p:ext uri="{BB962C8B-B14F-4D97-AF65-F5344CB8AC3E}">
        <p14:creationId xmlns:p14="http://schemas.microsoft.com/office/powerpoint/2010/main" val="39824918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QUERY 8</a:t>
            </a:r>
            <a:endParaRPr lang="en-US" sz="3200" dirty="0">
              <a:solidFill>
                <a:schemeClr val="accent5">
                  <a:lumMod val="50000"/>
                </a:schemeClr>
              </a:solidFill>
            </a:endParaRPr>
          </a:p>
        </p:txBody>
      </p:sp>
      <p:sp>
        <p:nvSpPr>
          <p:cNvPr id="3" name="Text Placeholder 2"/>
          <p:cNvSpPr>
            <a:spLocks noGrp="1"/>
          </p:cNvSpPr>
          <p:nvPr>
            <p:ph type="body" sz="half" idx="1"/>
          </p:nvPr>
        </p:nvSpPr>
        <p:spPr>
          <a:xfrm>
            <a:off x="756596" y="2115403"/>
            <a:ext cx="7630809" cy="3394331"/>
          </a:xfrm>
        </p:spPr>
        <p:txBody>
          <a:bodyPr>
            <a:normAutofit/>
          </a:bodyPr>
          <a:lstStyle/>
          <a:p>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attendance.employee_id"ID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employees.employee_name</a:t>
            </a:r>
            <a:r>
              <a:rPr lang="en-US" sz="2000" dirty="0">
                <a:latin typeface="Times New Roman" panose="02020603050405020304" pitchFamily="18" charset="0"/>
                <a:cs typeface="Times New Roman" panose="02020603050405020304" pitchFamily="18" charset="0"/>
              </a:rPr>
              <a:t> "Name",</a:t>
            </a:r>
            <a:r>
              <a:rPr lang="en-US" sz="2000" dirty="0" err="1">
                <a:latin typeface="Times New Roman" panose="02020603050405020304" pitchFamily="18" charset="0"/>
                <a:cs typeface="Times New Roman" panose="02020603050405020304" pitchFamily="18" charset="0"/>
              </a:rPr>
              <a:t>attendance.attendance,attendance.current_date"Date</a:t>
            </a:r>
            <a:r>
              <a:rPr lang="en-US" sz="2000" dirty="0">
                <a:latin typeface="Times New Roman" panose="02020603050405020304" pitchFamily="18" charset="0"/>
                <a:cs typeface="Times New Roman" panose="02020603050405020304" pitchFamily="18" charset="0"/>
              </a:rPr>
              <a:t> of absent",</a:t>
            </a:r>
            <a:r>
              <a:rPr lang="en-US" sz="2000" dirty="0" err="1">
                <a:latin typeface="Times New Roman" panose="02020603050405020304" pitchFamily="18" charset="0"/>
                <a:cs typeface="Times New Roman" panose="02020603050405020304" pitchFamily="18" charset="0"/>
              </a:rPr>
              <a:t>team.team_name"Team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attendance,employees,team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a:t>
            </a:r>
          </a:p>
          <a:p>
            <a:r>
              <a:rPr lang="en-US" sz="2000" dirty="0" err="1">
                <a:latin typeface="Times New Roman" panose="02020603050405020304" pitchFamily="18" charset="0"/>
                <a:cs typeface="Times New Roman" panose="02020603050405020304" pitchFamily="18" charset="0"/>
              </a:rPr>
              <a:t>employees.attendance_id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attendance.employee_id</a:t>
            </a:r>
            <a:r>
              <a:rPr lang="en-US" sz="2000" dirty="0">
                <a:latin typeface="Times New Roman" panose="02020603050405020304" pitchFamily="18" charset="0"/>
                <a:cs typeface="Times New Roman" panose="02020603050405020304" pitchFamily="18" charset="0"/>
              </a:rPr>
              <a:t> AND</a:t>
            </a:r>
          </a:p>
          <a:p>
            <a:r>
              <a:rPr lang="en-US" sz="2000" dirty="0" err="1">
                <a:latin typeface="Times New Roman" panose="02020603050405020304" pitchFamily="18" charset="0"/>
                <a:cs typeface="Times New Roman" panose="02020603050405020304" pitchFamily="18" charset="0"/>
              </a:rPr>
              <a:t>employees.team_id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team.team_id</a:t>
            </a:r>
            <a:r>
              <a:rPr lang="en-US" sz="2000" dirty="0">
                <a:latin typeface="Times New Roman" panose="02020603050405020304" pitchFamily="18" charset="0"/>
                <a:cs typeface="Times New Roman" panose="02020603050405020304" pitchFamily="18" charset="0"/>
              </a:rPr>
              <a:t> AND</a:t>
            </a:r>
          </a:p>
          <a:p>
            <a:r>
              <a:rPr lang="en-US" sz="2000" dirty="0" err="1">
                <a:latin typeface="Times New Roman" panose="02020603050405020304" pitchFamily="18" charset="0"/>
                <a:cs typeface="Times New Roman" panose="02020603050405020304" pitchFamily="18" charset="0"/>
              </a:rPr>
              <a:t>attendance.attendance</a:t>
            </a:r>
            <a:r>
              <a:rPr lang="en-US" sz="2000" dirty="0">
                <a:latin typeface="Times New Roman" panose="02020603050405020304" pitchFamily="18" charset="0"/>
                <a:cs typeface="Times New Roman" panose="02020603050405020304" pitchFamily="18" charset="0"/>
              </a:rPr>
              <a:t>='absent'</a:t>
            </a:r>
          </a:p>
          <a:p>
            <a:r>
              <a:rPr lang="en-US" sz="2000" dirty="0">
                <a:latin typeface="Times New Roman" panose="02020603050405020304" pitchFamily="18" charset="0"/>
                <a:cs typeface="Times New Roman" panose="02020603050405020304" pitchFamily="18" charset="0"/>
              </a:rPr>
              <a:t>AND </a:t>
            </a:r>
            <a:r>
              <a:rPr lang="en-US" sz="2000" dirty="0" err="1">
                <a:latin typeface="Times New Roman" panose="02020603050405020304" pitchFamily="18" charset="0"/>
                <a:cs typeface="Times New Roman" panose="02020603050405020304" pitchFamily="18" charset="0"/>
              </a:rPr>
              <a:t>attendance.current_date</a:t>
            </a:r>
            <a:r>
              <a:rPr lang="en-US" sz="2000" dirty="0">
                <a:latin typeface="Times New Roman" panose="02020603050405020304" pitchFamily="18" charset="0"/>
                <a:cs typeface="Times New Roman" panose="02020603050405020304" pitchFamily="18" charset="0"/>
              </a:rPr>
              <a:t>=('24-jul-22');</a:t>
            </a:r>
          </a:p>
          <a:p>
            <a:endParaRPr lang="en-US" dirty="0"/>
          </a:p>
        </p:txBody>
      </p:sp>
    </p:spTree>
    <p:extLst>
      <p:ext uri="{BB962C8B-B14F-4D97-AF65-F5344CB8AC3E}">
        <p14:creationId xmlns:p14="http://schemas.microsoft.com/office/powerpoint/2010/main" val="85720683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Out put </a:t>
            </a:r>
            <a:endParaRPr lang="en-US" sz="3200" dirty="0">
              <a:solidFill>
                <a:schemeClr val="accent5">
                  <a:lumMod val="50000"/>
                </a:schemeClr>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46" y="2527378"/>
            <a:ext cx="8543498" cy="3177385"/>
          </a:xfrm>
          <a:prstGeom prst="rect">
            <a:avLst/>
          </a:prstGeom>
        </p:spPr>
      </p:pic>
    </p:spTree>
    <p:extLst>
      <p:ext uri="{BB962C8B-B14F-4D97-AF65-F5344CB8AC3E}">
        <p14:creationId xmlns:p14="http://schemas.microsoft.com/office/powerpoint/2010/main" val="413125791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4277947" y="1515896"/>
            <a:ext cx="4575427" cy="1664609"/>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r>
              <a:rPr lang="en-US" altLang="en-US" sz="2800" b="1" dirty="0">
                <a:solidFill>
                  <a:srgbClr val="285B84"/>
                </a:solidFill>
                <a:latin typeface="Avenir Next" charset="0"/>
                <a:ea typeface="Avenir Next" charset="0"/>
                <a:cs typeface="Avenir Next" charset="0"/>
              </a:rPr>
              <a:t/>
            </a:r>
            <a:br>
              <a:rPr lang="en-US" altLang="en-US" sz="2800" b="1" dirty="0">
                <a:solidFill>
                  <a:srgbClr val="285B84"/>
                </a:solidFill>
                <a:latin typeface="Avenir Next" charset="0"/>
                <a:ea typeface="Avenir Next" charset="0"/>
                <a:cs typeface="Avenir Next" charset="0"/>
              </a:rPr>
            </a:br>
            <a:endParaRPr lang="en-US" sz="2800" b="1" spc="450" dirty="0">
              <a:solidFill>
                <a:srgbClr val="285B84"/>
              </a:solidFill>
              <a:latin typeface="+mn-lt"/>
              <a:ea typeface="Arial Rounded MT Bold" charset="0"/>
              <a:cs typeface="Arial Rounded MT Bold" charset="0"/>
            </a:endParaRPr>
          </a:p>
        </p:txBody>
      </p:sp>
      <p:sp>
        <p:nvSpPr>
          <p:cNvPr id="2" name="Rounded Rectangle 1"/>
          <p:cNvSpPr/>
          <p:nvPr/>
        </p:nvSpPr>
        <p:spPr>
          <a:xfrm>
            <a:off x="4303728" y="2329210"/>
            <a:ext cx="2808586" cy="851295"/>
          </a:xfrm>
          <a:prstGeom prst="roundRect">
            <a:avLst/>
          </a:prstGeom>
          <a:solidFill>
            <a:srgbClr val="285B84"/>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400" dirty="0" smtClean="0">
                <a:solidFill>
                  <a:schemeClr val="bg1"/>
                </a:solidFill>
                <a:latin typeface="Berlin Sans FB" panose="020E0602020502020306" pitchFamily="34" charset="0"/>
              </a:rPr>
              <a:t>Thank you</a:t>
            </a:r>
            <a:endParaRPr kumimoji="0" lang="en-US" sz="4400" b="0" i="0" u="none" strike="noStrike" cap="none" spc="0" normalizeH="0" baseline="0" dirty="0">
              <a:ln>
                <a:noFill/>
              </a:ln>
              <a:solidFill>
                <a:schemeClr val="bg1"/>
              </a:solidFill>
              <a:effectLst/>
              <a:uFillTx/>
              <a:latin typeface="Berlin Sans FB" panose="020E0602020502020306" pitchFamily="34" charset="0"/>
              <a:sym typeface="Calibri"/>
            </a:endParaRPr>
          </a:p>
        </p:txBody>
      </p:sp>
      <p:sp>
        <p:nvSpPr>
          <p:cNvPr id="9" name="object 4"/>
          <p:cNvSpPr txBox="1"/>
          <p:nvPr/>
        </p:nvSpPr>
        <p:spPr>
          <a:xfrm>
            <a:off x="5271727" y="4259444"/>
            <a:ext cx="2587869" cy="2769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9525" algn="ctr">
              <a:spcBef>
                <a:spcPts val="75"/>
              </a:spcBef>
              <a:defRPr sz="3600">
                <a:solidFill>
                  <a:srgbClr val="FFFFFF"/>
                </a:solidFill>
                <a:latin typeface="Poppins Medium"/>
                <a:ea typeface="Poppins Medium"/>
                <a:cs typeface="Poppins Medium"/>
                <a:sym typeface="Poppins Medium"/>
              </a:defRPr>
            </a:pPr>
            <a:endParaRPr sz="1800" i="1" dirty="0">
              <a:solidFill>
                <a:srgbClr val="285B84"/>
              </a:solidFill>
              <a:latin typeface="+mn-lt"/>
            </a:endParaRPr>
          </a:p>
        </p:txBody>
      </p:sp>
      <p:sp>
        <p:nvSpPr>
          <p:cNvPr id="30" name="Triangle 29"/>
          <p:cNvSpPr/>
          <p:nvPr/>
        </p:nvSpPr>
        <p:spPr>
          <a:xfrm rot="5400000">
            <a:off x="234651" y="1592883"/>
            <a:ext cx="3657600" cy="3657600"/>
          </a:xfrm>
          <a:prstGeom prst="triangle">
            <a:avLst/>
          </a:prstGeom>
          <a:solidFill>
            <a:srgbClr val="715882"/>
          </a:solidFill>
          <a:ln w="25400" cap="flat">
            <a:solidFill>
              <a:srgbClr val="71588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2" name="Triangle 31"/>
          <p:cNvSpPr/>
          <p:nvPr/>
        </p:nvSpPr>
        <p:spPr>
          <a:xfrm rot="5400000">
            <a:off x="234651" y="2852555"/>
            <a:ext cx="3657600" cy="3657600"/>
          </a:xfrm>
          <a:prstGeom prst="triangle">
            <a:avLst/>
          </a:prstGeom>
          <a:noFill/>
          <a:ln w="38100" cap="flat">
            <a:solidFill>
              <a:srgbClr val="FFB186"/>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3" name="Triangle 22"/>
          <p:cNvSpPr/>
          <p:nvPr/>
        </p:nvSpPr>
        <p:spPr>
          <a:xfrm rot="5400000">
            <a:off x="234651" y="519402"/>
            <a:ext cx="3657600" cy="3657600"/>
          </a:xfrm>
          <a:prstGeom prst="triangle">
            <a:avLst/>
          </a:prstGeom>
          <a:noFill/>
          <a:ln w="38100" cap="flat">
            <a:solidFill>
              <a:srgbClr val="CD6485"/>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63808503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p:cNvSpPr txBox="1">
            <a:spLocks/>
          </p:cNvSpPr>
          <p:nvPr/>
        </p:nvSpPr>
        <p:spPr>
          <a:xfrm>
            <a:off x="2515402" y="1037331"/>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2003" b="1" spc="225" dirty="0">
              <a:solidFill>
                <a:srgbClr val="C4DBD3"/>
              </a:solidFill>
              <a:latin typeface="Arial Rounded MT Bold" charset="0"/>
              <a:ea typeface="Arial Rounded MT Bold" charset="0"/>
              <a:cs typeface="Arial Rounded MT Bold" charset="0"/>
            </a:endParaRPr>
          </a:p>
        </p:txBody>
      </p:sp>
      <p:sp>
        <p:nvSpPr>
          <p:cNvPr id="9" name="Google Shape;1384;p161"/>
          <p:cNvSpPr txBox="1">
            <a:spLocks noGrp="1"/>
          </p:cNvSpPr>
          <p:nvPr>
            <p:ph type="title"/>
          </p:nvPr>
        </p:nvSpPr>
        <p:spPr>
          <a:xfrm>
            <a:off x="2104377" y="313215"/>
            <a:ext cx="5013900" cy="5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smtClean="0">
                <a:solidFill>
                  <a:srgbClr val="285B84"/>
                </a:solidFill>
                <a:latin typeface="Helvetica" charset="0"/>
                <a:ea typeface="Helvetica" charset="0"/>
                <a:cs typeface="Helvetica" charset="0"/>
              </a:rPr>
              <a:t>Group member</a:t>
            </a:r>
            <a:endParaRPr sz="4400" dirty="0">
              <a:solidFill>
                <a:srgbClr val="285B84"/>
              </a:solidFill>
              <a:latin typeface="Helvetica" charset="0"/>
              <a:ea typeface="Helvetica" charset="0"/>
              <a:cs typeface="Helvetica" charset="0"/>
            </a:endParaRPr>
          </a:p>
        </p:txBody>
      </p:sp>
      <p:sp>
        <p:nvSpPr>
          <p:cNvPr id="23" name="Google Shape;1258;p147"/>
          <p:cNvSpPr txBox="1"/>
          <p:nvPr/>
        </p:nvSpPr>
        <p:spPr>
          <a:xfrm>
            <a:off x="1081337" y="2852632"/>
            <a:ext cx="2129400" cy="34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smtClean="0">
                <a:solidFill>
                  <a:srgbClr val="285B84"/>
                </a:solidFill>
                <a:latin typeface="+mn-lt"/>
                <a:ea typeface="Avenir"/>
                <a:cs typeface="Avenir"/>
                <a:sym typeface="Avenir"/>
              </a:rPr>
              <a:t>A</a:t>
            </a:r>
            <a:r>
              <a:rPr lang="en" sz="1600" b="1" dirty="0" smtClean="0">
                <a:solidFill>
                  <a:srgbClr val="285B84"/>
                </a:solidFill>
                <a:latin typeface="+mn-lt"/>
                <a:ea typeface="Avenir"/>
                <a:cs typeface="Avenir"/>
                <a:sym typeface="Avenir"/>
              </a:rPr>
              <a:t>hmed mujtaba</a:t>
            </a:r>
            <a:endParaRPr sz="1600" b="1" dirty="0">
              <a:solidFill>
                <a:srgbClr val="285B84"/>
              </a:solidFill>
              <a:latin typeface="+mn-lt"/>
              <a:ea typeface="Avenir"/>
              <a:cs typeface="Avenir"/>
              <a:sym typeface="Avenir"/>
            </a:endParaRPr>
          </a:p>
        </p:txBody>
      </p:sp>
      <p:sp>
        <p:nvSpPr>
          <p:cNvPr id="29" name="Google Shape;1260;p147"/>
          <p:cNvSpPr txBox="1"/>
          <p:nvPr/>
        </p:nvSpPr>
        <p:spPr>
          <a:xfrm>
            <a:off x="1081437" y="3179706"/>
            <a:ext cx="2129400" cy="52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200" i="1" dirty="0" smtClean="0">
                <a:solidFill>
                  <a:srgbClr val="285B84"/>
                </a:solidFill>
                <a:latin typeface="+mn-lt"/>
                <a:ea typeface="Avenir"/>
                <a:cs typeface="Avenir"/>
                <a:sym typeface="Avenir"/>
              </a:rPr>
              <a:t>26617</a:t>
            </a:r>
            <a:endParaRPr sz="1200" i="1" dirty="0">
              <a:solidFill>
                <a:srgbClr val="285B84"/>
              </a:solidFill>
              <a:latin typeface="+mn-lt"/>
              <a:ea typeface="Avenir"/>
              <a:cs typeface="Avenir"/>
              <a:sym typeface="Avenir"/>
            </a:endParaRPr>
          </a:p>
        </p:txBody>
      </p:sp>
      <p:pic>
        <p:nvPicPr>
          <p:cNvPr id="32" name="Google Shape;1261;p147"/>
          <p:cNvPicPr preferRelativeResize="0"/>
          <p:nvPr/>
        </p:nvPicPr>
        <p:blipFill>
          <a:blip r:embed="rId3">
            <a:extLst>
              <a:ext uri="{BEBA8EAE-BF5A-486C-A8C5-ECC9F3942E4B}">
                <a14:imgProps xmlns:a14="http://schemas.microsoft.com/office/drawing/2010/main">
                  <a14:imgLayer r:embed="rId4">
                    <a14:imgEffect>
                      <a14:saturation sat="242000"/>
                    </a14:imgEffect>
                  </a14:imgLayer>
                </a14:imgProps>
              </a:ext>
              <a:ext uri="{28A0092B-C50C-407E-A947-70E740481C1C}">
                <a14:useLocalDpi xmlns:a14="http://schemas.microsoft.com/office/drawing/2010/main" val="0"/>
              </a:ext>
            </a:extLst>
          </a:blip>
          <a:stretch>
            <a:fillRect/>
          </a:stretch>
        </p:blipFill>
        <p:spPr>
          <a:xfrm>
            <a:off x="1531587" y="1577670"/>
            <a:ext cx="1228800" cy="1228800"/>
          </a:xfrm>
          <a:prstGeom prst="flowChartConnector">
            <a:avLst/>
          </a:prstGeom>
          <a:noFill/>
          <a:ln>
            <a:noFill/>
          </a:ln>
        </p:spPr>
      </p:pic>
      <p:sp>
        <p:nvSpPr>
          <p:cNvPr id="35" name="Google Shape;1258;p147"/>
          <p:cNvSpPr txBox="1"/>
          <p:nvPr/>
        </p:nvSpPr>
        <p:spPr>
          <a:xfrm>
            <a:off x="3495674" y="3718910"/>
            <a:ext cx="2129400" cy="34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smtClean="0">
                <a:solidFill>
                  <a:srgbClr val="285B84"/>
                </a:solidFill>
                <a:latin typeface="+mn-lt"/>
                <a:ea typeface="Avenir"/>
                <a:cs typeface="Avenir"/>
                <a:sym typeface="Avenir"/>
              </a:rPr>
              <a:t>Muhammad yousaf</a:t>
            </a:r>
            <a:endParaRPr sz="1600" b="1" dirty="0">
              <a:solidFill>
                <a:srgbClr val="285B84"/>
              </a:solidFill>
              <a:latin typeface="+mn-lt"/>
              <a:ea typeface="Avenir"/>
              <a:cs typeface="Avenir"/>
              <a:sym typeface="Avenir"/>
            </a:endParaRPr>
          </a:p>
        </p:txBody>
      </p:sp>
      <p:sp>
        <p:nvSpPr>
          <p:cNvPr id="39" name="Google Shape;1260;p147"/>
          <p:cNvSpPr txBox="1"/>
          <p:nvPr/>
        </p:nvSpPr>
        <p:spPr>
          <a:xfrm>
            <a:off x="3509422" y="4045984"/>
            <a:ext cx="2129400" cy="52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200" i="1" dirty="0" smtClean="0">
                <a:solidFill>
                  <a:srgbClr val="285B84"/>
                </a:solidFill>
                <a:latin typeface="+mn-lt"/>
                <a:ea typeface="Avenir"/>
                <a:cs typeface="Avenir"/>
                <a:sym typeface="Avenir"/>
              </a:rPr>
              <a:t>27014</a:t>
            </a:r>
            <a:endParaRPr sz="1200" i="1" dirty="0">
              <a:solidFill>
                <a:srgbClr val="285B84"/>
              </a:solidFill>
              <a:latin typeface="+mn-lt"/>
              <a:ea typeface="Avenir"/>
              <a:cs typeface="Avenir"/>
              <a:sym typeface="Avenir"/>
            </a:endParaRPr>
          </a:p>
        </p:txBody>
      </p:sp>
      <p:pic>
        <p:nvPicPr>
          <p:cNvPr id="40" name="Google Shape;1261;p147"/>
          <p:cNvPicPr preferRelativeResize="0"/>
          <p:nvPr/>
        </p:nvPicPr>
        <p:blipFill>
          <a:blip r:embed="rId5">
            <a:extLst>
              <a:ext uri="{BEBA8EAE-BF5A-486C-A8C5-ECC9F3942E4B}">
                <a14:imgProps xmlns:a14="http://schemas.microsoft.com/office/drawing/2010/main">
                  <a14:imgLayer r:embed="rId6">
                    <a14:imgEffect>
                      <a14:saturation sat="213000"/>
                    </a14:imgEffect>
                  </a14:imgLayer>
                </a14:imgProps>
              </a:ext>
              <a:ext uri="{28A0092B-C50C-407E-A947-70E740481C1C}">
                <a14:useLocalDpi xmlns:a14="http://schemas.microsoft.com/office/drawing/2010/main" val="0"/>
              </a:ext>
            </a:extLst>
          </a:blip>
          <a:stretch>
            <a:fillRect/>
          </a:stretch>
        </p:blipFill>
        <p:spPr>
          <a:xfrm>
            <a:off x="3945924" y="2443948"/>
            <a:ext cx="1228800" cy="1228800"/>
          </a:xfrm>
          <a:prstGeom prst="flowChartConnector">
            <a:avLst/>
          </a:prstGeom>
          <a:noFill/>
          <a:ln>
            <a:noFill/>
          </a:ln>
        </p:spPr>
      </p:pic>
      <p:sp>
        <p:nvSpPr>
          <p:cNvPr id="41" name="Google Shape;1258;p147"/>
          <p:cNvSpPr txBox="1"/>
          <p:nvPr/>
        </p:nvSpPr>
        <p:spPr>
          <a:xfrm>
            <a:off x="5959671" y="2852632"/>
            <a:ext cx="2129400" cy="34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smtClean="0">
                <a:solidFill>
                  <a:srgbClr val="285B84"/>
                </a:solidFill>
                <a:latin typeface="+mn-lt"/>
                <a:ea typeface="Avenir"/>
                <a:cs typeface="Avenir"/>
                <a:sym typeface="Avenir"/>
              </a:rPr>
              <a:t>M</a:t>
            </a:r>
            <a:r>
              <a:rPr lang="en" sz="1600" b="1" dirty="0" smtClean="0">
                <a:solidFill>
                  <a:srgbClr val="285B84"/>
                </a:solidFill>
                <a:latin typeface="+mn-lt"/>
                <a:ea typeface="Avenir"/>
                <a:cs typeface="Avenir"/>
                <a:sym typeface="Avenir"/>
              </a:rPr>
              <a:t>ustafa khan</a:t>
            </a:r>
            <a:endParaRPr sz="1600" b="1" dirty="0">
              <a:solidFill>
                <a:srgbClr val="285B84"/>
              </a:solidFill>
              <a:latin typeface="+mn-lt"/>
              <a:ea typeface="Avenir"/>
              <a:cs typeface="Avenir"/>
              <a:sym typeface="Avenir"/>
            </a:endParaRPr>
          </a:p>
        </p:txBody>
      </p:sp>
      <p:sp>
        <p:nvSpPr>
          <p:cNvPr id="43" name="Google Shape;1260;p147"/>
          <p:cNvSpPr txBox="1"/>
          <p:nvPr/>
        </p:nvSpPr>
        <p:spPr>
          <a:xfrm>
            <a:off x="5910111" y="3179706"/>
            <a:ext cx="2129400" cy="52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200" i="1" dirty="0" smtClean="0">
                <a:solidFill>
                  <a:srgbClr val="285B84"/>
                </a:solidFill>
                <a:latin typeface="+mn-lt"/>
                <a:ea typeface="Avenir"/>
                <a:cs typeface="Avenir"/>
                <a:sym typeface="Avenir"/>
              </a:rPr>
              <a:t>27015</a:t>
            </a:r>
            <a:endParaRPr sz="1200" i="1" dirty="0">
              <a:solidFill>
                <a:srgbClr val="285B84"/>
              </a:solidFill>
              <a:latin typeface="+mn-lt"/>
              <a:ea typeface="Avenir"/>
              <a:cs typeface="Avenir"/>
              <a:sym typeface="Avenir"/>
            </a:endParaRPr>
          </a:p>
        </p:txBody>
      </p:sp>
      <p:pic>
        <p:nvPicPr>
          <p:cNvPr id="44" name="Google Shape;1261;p147"/>
          <p:cNvPicPr preferRelativeResize="0"/>
          <p:nvPr/>
        </p:nvPicPr>
        <p:blipFill>
          <a:blip r:embed="rId7">
            <a:extLst>
              <a:ext uri="{BEBA8EAE-BF5A-486C-A8C5-ECC9F3942E4B}">
                <a14:imgProps xmlns:a14="http://schemas.microsoft.com/office/drawing/2010/main">
                  <a14:imgLayer r:embed="rId8">
                    <a14:imgEffect>
                      <a14:saturation sat="228000"/>
                    </a14:imgEffect>
                  </a14:imgLayer>
                </a14:imgProps>
              </a:ext>
              <a:ext uri="{28A0092B-C50C-407E-A947-70E740481C1C}">
                <a14:useLocalDpi xmlns:a14="http://schemas.microsoft.com/office/drawing/2010/main" val="0"/>
              </a:ext>
            </a:extLst>
          </a:blip>
          <a:stretch>
            <a:fillRect/>
          </a:stretch>
        </p:blipFill>
        <p:spPr>
          <a:xfrm>
            <a:off x="6360261" y="1577670"/>
            <a:ext cx="1228800" cy="1228800"/>
          </a:xfrm>
          <a:prstGeom prst="flowChartConnector">
            <a:avLst/>
          </a:prstGeom>
          <a:noFill/>
          <a:ln>
            <a:noFill/>
          </a:ln>
        </p:spPr>
      </p:pic>
      <p:cxnSp>
        <p:nvCxnSpPr>
          <p:cNvPr id="13" name="Straight Connector 12"/>
          <p:cNvCxnSpPr/>
          <p:nvPr/>
        </p:nvCxnSpPr>
        <p:spPr>
          <a:xfrm flipV="1">
            <a:off x="2118360" y="3657600"/>
            <a:ext cx="0" cy="3200400"/>
          </a:xfrm>
          <a:prstGeom prst="line">
            <a:avLst/>
          </a:prstGeom>
          <a:noFill/>
          <a:ln w="19050" cap="flat">
            <a:solidFill>
              <a:srgbClr val="CD6485"/>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flipV="1">
            <a:off x="2270760" y="4114800"/>
            <a:ext cx="0" cy="2743200"/>
          </a:xfrm>
          <a:prstGeom prst="line">
            <a:avLst/>
          </a:prstGeom>
          <a:noFill/>
          <a:ln w="19050" cap="flat">
            <a:solidFill>
              <a:srgbClr val="FFB186"/>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flipV="1">
            <a:off x="1965960" y="4114800"/>
            <a:ext cx="0" cy="2743200"/>
          </a:xfrm>
          <a:prstGeom prst="line">
            <a:avLst/>
          </a:prstGeom>
          <a:noFill/>
          <a:ln w="19050" cap="flat">
            <a:solidFill>
              <a:srgbClr val="715882"/>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flipV="1">
            <a:off x="6975108" y="3657600"/>
            <a:ext cx="0" cy="3200400"/>
          </a:xfrm>
          <a:prstGeom prst="line">
            <a:avLst/>
          </a:prstGeom>
          <a:noFill/>
          <a:ln w="19050" cap="flat">
            <a:solidFill>
              <a:srgbClr val="CD6485"/>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1" name="Straight Connector 20"/>
          <p:cNvCxnSpPr/>
          <p:nvPr/>
        </p:nvCxnSpPr>
        <p:spPr>
          <a:xfrm flipV="1">
            <a:off x="7127508" y="4114800"/>
            <a:ext cx="0" cy="2743200"/>
          </a:xfrm>
          <a:prstGeom prst="line">
            <a:avLst/>
          </a:prstGeom>
          <a:noFill/>
          <a:ln w="19050" cap="flat">
            <a:solidFill>
              <a:srgbClr val="FFB186"/>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2" name="Straight Connector 21"/>
          <p:cNvCxnSpPr/>
          <p:nvPr/>
        </p:nvCxnSpPr>
        <p:spPr>
          <a:xfrm flipV="1">
            <a:off x="6822708" y="4114800"/>
            <a:ext cx="0" cy="2743200"/>
          </a:xfrm>
          <a:prstGeom prst="line">
            <a:avLst/>
          </a:prstGeom>
          <a:noFill/>
          <a:ln w="19050" cap="flat">
            <a:solidFill>
              <a:srgbClr val="715882"/>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V="1">
            <a:off x="4552750" y="4567084"/>
            <a:ext cx="0" cy="2286000"/>
          </a:xfrm>
          <a:prstGeom prst="line">
            <a:avLst/>
          </a:prstGeom>
          <a:noFill/>
          <a:ln w="19050" cap="flat">
            <a:solidFill>
              <a:srgbClr val="CD6485"/>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flipV="1">
            <a:off x="4705150" y="5029200"/>
            <a:ext cx="0" cy="1828800"/>
          </a:xfrm>
          <a:prstGeom prst="line">
            <a:avLst/>
          </a:prstGeom>
          <a:noFill/>
          <a:ln w="19050" cap="flat">
            <a:solidFill>
              <a:srgbClr val="FFB186"/>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V="1">
            <a:off x="4400350" y="5029200"/>
            <a:ext cx="0" cy="1828800"/>
          </a:xfrm>
          <a:prstGeom prst="line">
            <a:avLst/>
          </a:prstGeom>
          <a:noFill/>
          <a:ln w="19050" cap="flat">
            <a:solidFill>
              <a:srgbClr val="715882"/>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pic>
        <p:nvPicPr>
          <p:cNvPr id="4" name="Picture 3"/>
          <p:cNvPicPr>
            <a:picLocks noChangeAspect="1"/>
          </p:cNvPicPr>
          <p:nvPr/>
        </p:nvPicPr>
        <p:blipFill rotWithShape="1">
          <a:blip r:embed="rId9" cstate="print">
            <a:extLst>
              <a:ext uri="{28A0092B-C50C-407E-A947-70E740481C1C}">
                <a14:useLocalDpi xmlns:a14="http://schemas.microsoft.com/office/drawing/2010/main" val="0"/>
              </a:ext>
            </a:extLst>
          </a:blip>
          <a:srcRect l="-2991" t="29803" r="2991" b="29147"/>
          <a:stretch/>
        </p:blipFill>
        <p:spPr>
          <a:xfrm>
            <a:off x="3710065" y="1812622"/>
            <a:ext cx="1607177" cy="1860126"/>
          </a:xfrm>
          <a:prstGeom prst="rect">
            <a:avLst/>
          </a:prstGeom>
        </p:spPr>
      </p:pic>
      <p:pic>
        <p:nvPicPr>
          <p:cNvPr id="5" name="Picture 4"/>
          <p:cNvPicPr>
            <a:picLocks noChangeAspect="1"/>
          </p:cNvPicPr>
          <p:nvPr/>
        </p:nvPicPr>
        <p:blipFill rotWithShape="1">
          <a:blip r:embed="rId10" cstate="print">
            <a:extLst>
              <a:ext uri="{28A0092B-C50C-407E-A947-70E740481C1C}">
                <a14:useLocalDpi xmlns:a14="http://schemas.microsoft.com/office/drawing/2010/main" val="0"/>
              </a:ext>
            </a:extLst>
          </a:blip>
          <a:srcRect l="16717" r="17586" b="15930"/>
          <a:stretch/>
        </p:blipFill>
        <p:spPr>
          <a:xfrm>
            <a:off x="6297620" y="1248309"/>
            <a:ext cx="1484201" cy="1632835"/>
          </a:xfrm>
          <a:prstGeom prst="rect">
            <a:avLst/>
          </a:prstGeom>
        </p:spPr>
      </p:pic>
      <p:pic>
        <p:nvPicPr>
          <p:cNvPr id="6" name="Picture 5"/>
          <p:cNvPicPr>
            <a:picLocks noChangeAspect="1"/>
          </p:cNvPicPr>
          <p:nvPr/>
        </p:nvPicPr>
        <p:blipFill rotWithShape="1">
          <a:blip r:embed="rId11" cstate="print">
            <a:extLst>
              <a:ext uri="{28A0092B-C50C-407E-A947-70E740481C1C}">
                <a14:useLocalDpi xmlns:a14="http://schemas.microsoft.com/office/drawing/2010/main" val="0"/>
              </a:ext>
            </a:extLst>
          </a:blip>
          <a:srcRect t="10630" b="23968"/>
          <a:stretch/>
        </p:blipFill>
        <p:spPr>
          <a:xfrm>
            <a:off x="1324156" y="1127315"/>
            <a:ext cx="1560441" cy="1725317"/>
          </a:xfrm>
          <a:prstGeom prst="rect">
            <a:avLst/>
          </a:prstGeom>
        </p:spPr>
      </p:pic>
    </p:spTree>
    <p:extLst>
      <p:ext uri="{BB962C8B-B14F-4D97-AF65-F5344CB8AC3E}">
        <p14:creationId xmlns:p14="http://schemas.microsoft.com/office/powerpoint/2010/main" val="19972011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p:cNvSpPr txBox="1">
            <a:spLocks/>
          </p:cNvSpPr>
          <p:nvPr/>
        </p:nvSpPr>
        <p:spPr>
          <a:xfrm>
            <a:off x="2515402" y="1037331"/>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2003" b="1" spc="225" dirty="0">
              <a:solidFill>
                <a:srgbClr val="C4DBD3"/>
              </a:solidFill>
              <a:latin typeface="Arial Rounded MT Bold" charset="0"/>
              <a:ea typeface="Arial Rounded MT Bold" charset="0"/>
              <a:cs typeface="Arial Rounded MT Bold" charset="0"/>
            </a:endParaRPr>
          </a:p>
        </p:txBody>
      </p:sp>
      <p:sp>
        <p:nvSpPr>
          <p:cNvPr id="9" name="Google Shape;1384;p161"/>
          <p:cNvSpPr txBox="1">
            <a:spLocks noGrp="1"/>
          </p:cNvSpPr>
          <p:nvPr>
            <p:ph type="title"/>
          </p:nvPr>
        </p:nvSpPr>
        <p:spPr>
          <a:xfrm>
            <a:off x="2313142" y="872265"/>
            <a:ext cx="5013900" cy="5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smtClean="0">
                <a:solidFill>
                  <a:srgbClr val="285B84"/>
                </a:solidFill>
                <a:latin typeface="Helvetica" charset="0"/>
                <a:ea typeface="Helvetica" charset="0"/>
                <a:cs typeface="Helvetica" charset="0"/>
              </a:rPr>
              <a:t>Introduction</a:t>
            </a:r>
            <a:endParaRPr sz="4400" dirty="0">
              <a:solidFill>
                <a:srgbClr val="285B84"/>
              </a:solidFill>
              <a:latin typeface="Helvetica" charset="0"/>
              <a:ea typeface="Helvetica" charset="0"/>
              <a:cs typeface="Helvetica" charset="0"/>
            </a:endParaRPr>
          </a:p>
        </p:txBody>
      </p:sp>
      <p:sp>
        <p:nvSpPr>
          <p:cNvPr id="2" name="Rectangle 1"/>
          <p:cNvSpPr/>
          <p:nvPr/>
        </p:nvSpPr>
        <p:spPr>
          <a:xfrm>
            <a:off x="0" y="0"/>
            <a:ext cx="1828800" cy="6858000"/>
          </a:xfrm>
          <a:prstGeom prst="rect">
            <a:avLst/>
          </a:prstGeom>
          <a:solidFill>
            <a:srgbClr val="285B84"/>
          </a:solidFill>
          <a:ln w="25400" cap="flat">
            <a:solidFill>
              <a:srgbClr val="285B84"/>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 name="TextBox 2"/>
          <p:cNvSpPr txBox="1"/>
          <p:nvPr/>
        </p:nvSpPr>
        <p:spPr>
          <a:xfrm>
            <a:off x="2139915" y="2100030"/>
            <a:ext cx="6581004"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dirty="0" smtClean="0">
                <a:latin typeface="Microsoft JhengHei Light" panose="020B0304030504040204" pitchFamily="34" charset="-120"/>
                <a:ea typeface="Microsoft JhengHei Light" panose="020B0304030504040204" pitchFamily="34" charset="-120"/>
              </a:rPr>
              <a:t>In this project we make the database of a software house. As we know that we have employees in software house also they work on some project so we need to maintain the record of the employees and the record of the project in which they are working.</a:t>
            </a:r>
          </a:p>
          <a:p>
            <a:pPr marL="0" marR="0" indent="0" algn="l" defTabSz="914400" rtl="0" fontAlgn="auto" latinLnBrk="0" hangingPunct="0">
              <a:lnSpc>
                <a:spcPct val="100000"/>
              </a:lnSpc>
              <a:spcBef>
                <a:spcPts val="0"/>
              </a:spcBef>
              <a:spcAft>
                <a:spcPts val="0"/>
              </a:spcAft>
              <a:buClrTx/>
              <a:buSzTx/>
              <a:buFontTx/>
              <a:buNone/>
              <a:tabLst/>
            </a:pPr>
            <a:endParaRPr lang="en-US" sz="2000" dirty="0" smtClean="0">
              <a:latin typeface="Microsoft JhengHei Light" panose="020B0304030504040204" pitchFamily="34" charset="-120"/>
              <a:ea typeface="Microsoft JhengHei Light" panose="020B0304030504040204" pitchFamily="34" charset="-120"/>
            </a:endParaRPr>
          </a:p>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icrosoft JhengHei Light" panose="020B0304030504040204" pitchFamily="34" charset="-120"/>
                <a:ea typeface="Microsoft JhengHei Light" panose="020B0304030504040204" pitchFamily="34" charset="-120"/>
                <a:sym typeface="Calibri"/>
              </a:rPr>
              <a:t>Also</a:t>
            </a:r>
            <a:r>
              <a:rPr kumimoji="0" lang="en-US" sz="2000" b="0" i="0" u="none" strike="noStrike" cap="none" spc="0" normalizeH="0" dirty="0" smtClean="0">
                <a:ln>
                  <a:noFill/>
                </a:ln>
                <a:solidFill>
                  <a:srgbClr val="000000"/>
                </a:solidFill>
                <a:effectLst/>
                <a:uFillTx/>
                <a:latin typeface="Microsoft JhengHei Light" panose="020B0304030504040204" pitchFamily="34" charset="-120"/>
                <a:ea typeface="Microsoft JhengHei Light" panose="020B0304030504040204" pitchFamily="34" charset="-120"/>
                <a:sym typeface="Calibri"/>
              </a:rPr>
              <a:t> maintain the record of their salary and the record of the teams in a software house.</a:t>
            </a:r>
            <a:endParaRPr kumimoji="0" lang="en-US" sz="2000" b="0" i="0" u="none" strike="noStrike" cap="none" spc="0" normalizeH="0" baseline="0" dirty="0">
              <a:ln>
                <a:noFill/>
              </a:ln>
              <a:solidFill>
                <a:srgbClr val="000000"/>
              </a:solidFill>
              <a:effectLst/>
              <a:uFillTx/>
              <a:latin typeface="Microsoft JhengHei Light" panose="020B0304030504040204" pitchFamily="34" charset="-120"/>
              <a:ea typeface="Microsoft JhengHei Light" panose="020B0304030504040204" pitchFamily="34" charset="-120"/>
              <a:sym typeface="Calibri"/>
            </a:endParaRPr>
          </a:p>
        </p:txBody>
      </p:sp>
    </p:spTree>
    <p:extLst>
      <p:ext uri="{BB962C8B-B14F-4D97-AF65-F5344CB8AC3E}">
        <p14:creationId xmlns:p14="http://schemas.microsoft.com/office/powerpoint/2010/main" val="18357583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614650" y="573307"/>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7300" b="1" spc="225" dirty="0">
              <a:solidFill>
                <a:srgbClr val="C4DBD3"/>
              </a:solidFill>
              <a:latin typeface="Arial Rounded MT Bold" charset="0"/>
              <a:ea typeface="Arial Rounded MT Bold" charset="0"/>
              <a:cs typeface="Arial Rounded MT Bold" charset="0"/>
            </a:endParaRPr>
          </a:p>
        </p:txBody>
      </p:sp>
      <p:sp>
        <p:nvSpPr>
          <p:cNvPr id="9" name="Google Shape;1384;p161"/>
          <p:cNvSpPr txBox="1">
            <a:spLocks noGrp="1"/>
          </p:cNvSpPr>
          <p:nvPr>
            <p:ph type="title"/>
          </p:nvPr>
        </p:nvSpPr>
        <p:spPr>
          <a:xfrm>
            <a:off x="2815677" y="1035987"/>
            <a:ext cx="5013900" cy="2606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smtClean="0">
                <a:solidFill>
                  <a:srgbClr val="285B84"/>
                </a:solidFill>
                <a:latin typeface="Helvetica" charset="0"/>
                <a:ea typeface="Helvetica" charset="0"/>
                <a:cs typeface="Helvetica" charset="0"/>
              </a:rPr>
              <a:t>ER diagram</a:t>
            </a:r>
            <a:endParaRPr sz="5400" dirty="0">
              <a:solidFill>
                <a:srgbClr val="285B84"/>
              </a:solidFill>
              <a:latin typeface="Helvetica" charset="0"/>
              <a:ea typeface="Helvetica" charset="0"/>
              <a:cs typeface="Helvetica" charset="0"/>
            </a:endParaRPr>
          </a:p>
        </p:txBody>
      </p:sp>
      <p:sp>
        <p:nvSpPr>
          <p:cNvPr id="2" name="Rectangle 1"/>
          <p:cNvSpPr/>
          <p:nvPr/>
        </p:nvSpPr>
        <p:spPr>
          <a:xfrm>
            <a:off x="7315200" y="0"/>
            <a:ext cx="1828800" cy="6858000"/>
          </a:xfrm>
          <a:prstGeom prst="rect">
            <a:avLst/>
          </a:prstGeom>
          <a:solidFill>
            <a:srgbClr val="285B84"/>
          </a:solidFill>
          <a:ln w="25400" cap="flat">
            <a:solidFill>
              <a:srgbClr val="285B84"/>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5" name="TextBox 4"/>
          <p:cNvSpPr txBox="1"/>
          <p:nvPr/>
        </p:nvSpPr>
        <p:spPr>
          <a:xfrm>
            <a:off x="3220872" y="2019869"/>
            <a:ext cx="3452883"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600" dirty="0" smtClean="0">
                <a:solidFill>
                  <a:srgbClr val="002060"/>
                </a:solidFill>
              </a:rPr>
              <a:t>We make this diagram on draw.io software</a:t>
            </a:r>
            <a:endParaRPr kumimoji="0" lang="en-US" sz="1600" b="0" i="0" u="none" strike="noStrike" cap="none" spc="0" normalizeH="0" baseline="0" dirty="0">
              <a:ln>
                <a:noFill/>
              </a:ln>
              <a:solidFill>
                <a:srgbClr val="002060"/>
              </a:solidFill>
              <a:effectLst/>
              <a:uFillTx/>
              <a:sym typeface="Calibri"/>
            </a:endParaRPr>
          </a:p>
        </p:txBody>
      </p:sp>
    </p:spTree>
    <p:extLst>
      <p:ext uri="{BB962C8B-B14F-4D97-AF65-F5344CB8AC3E}">
        <p14:creationId xmlns:p14="http://schemas.microsoft.com/office/powerpoint/2010/main" val="23589967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pattFill prst="pct90">
          <a:fgClr>
            <a:srgbClr val="285B84"/>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24" y="685799"/>
            <a:ext cx="8079475" cy="5783239"/>
          </a:xfrm>
          <a:prstGeom prst="rect">
            <a:avLst/>
          </a:prstGeom>
        </p:spPr>
      </p:pic>
    </p:spTree>
    <p:extLst>
      <p:ext uri="{BB962C8B-B14F-4D97-AF65-F5344CB8AC3E}">
        <p14:creationId xmlns:p14="http://schemas.microsoft.com/office/powerpoint/2010/main" val="25765346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494327" y="286079"/>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7300" b="1" spc="225" dirty="0">
              <a:solidFill>
                <a:srgbClr val="C4DBD3"/>
              </a:solidFill>
              <a:latin typeface="Arial Rounded MT Bold" charset="0"/>
              <a:ea typeface="Arial Rounded MT Bold" charset="0"/>
              <a:cs typeface="Arial Rounded MT Bold" charset="0"/>
            </a:endParaRPr>
          </a:p>
        </p:txBody>
      </p:sp>
      <p:sp>
        <p:nvSpPr>
          <p:cNvPr id="9" name="Google Shape;1384;p161"/>
          <p:cNvSpPr txBox="1">
            <a:spLocks noGrp="1"/>
          </p:cNvSpPr>
          <p:nvPr>
            <p:ph type="title"/>
          </p:nvPr>
        </p:nvSpPr>
        <p:spPr>
          <a:xfrm>
            <a:off x="2088107" y="423081"/>
            <a:ext cx="5741470" cy="8735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smtClean="0">
                <a:solidFill>
                  <a:srgbClr val="285B84"/>
                </a:solidFill>
                <a:latin typeface="Helvetica" charset="0"/>
                <a:ea typeface="Helvetica" charset="0"/>
                <a:cs typeface="Helvetica" charset="0"/>
              </a:rPr>
              <a:t>Normalization </a:t>
            </a:r>
            <a:endParaRPr sz="5400" dirty="0">
              <a:solidFill>
                <a:srgbClr val="285B84"/>
              </a:solidFill>
              <a:latin typeface="Helvetica" charset="0"/>
              <a:ea typeface="Helvetica" charset="0"/>
              <a:cs typeface="Helvetica" charset="0"/>
            </a:endParaRPr>
          </a:p>
        </p:txBody>
      </p:sp>
      <p:sp>
        <p:nvSpPr>
          <p:cNvPr id="2" name="Rectangle 1"/>
          <p:cNvSpPr/>
          <p:nvPr/>
        </p:nvSpPr>
        <p:spPr>
          <a:xfrm>
            <a:off x="0" y="0"/>
            <a:ext cx="1828800" cy="6858000"/>
          </a:xfrm>
          <a:prstGeom prst="rect">
            <a:avLst/>
          </a:prstGeom>
          <a:solidFill>
            <a:srgbClr val="285B84"/>
          </a:solidFill>
          <a:ln w="25400" cap="flat">
            <a:solidFill>
              <a:srgbClr val="285B84"/>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graphicFrame>
        <p:nvGraphicFramePr>
          <p:cNvPr id="4" name="Diagram 3"/>
          <p:cNvGraphicFramePr/>
          <p:nvPr>
            <p:extLst>
              <p:ext uri="{D42A27DB-BD31-4B8C-83A1-F6EECF244321}">
                <p14:modId xmlns:p14="http://schemas.microsoft.com/office/powerpoint/2010/main" val="766869020"/>
              </p:ext>
            </p:extLst>
          </p:nvPr>
        </p:nvGraphicFramePr>
        <p:xfrm>
          <a:off x="6526062" y="1296588"/>
          <a:ext cx="3163848" cy="3330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088107" y="1897039"/>
            <a:ext cx="4926842" cy="40934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2060"/>
                </a:solidFill>
                <a:effectLst/>
                <a:uFillTx/>
                <a:latin typeface="Century Gothic" panose="020B0502020202020204" pitchFamily="34" charset="0"/>
                <a:sym typeface="Calibri"/>
              </a:rPr>
              <a:t>We achieved</a:t>
            </a:r>
            <a:r>
              <a:rPr kumimoji="0" lang="en-US" sz="2000" b="0" i="0" u="none" strike="noStrike" cap="none" spc="0" normalizeH="0" dirty="0" smtClean="0">
                <a:ln>
                  <a:noFill/>
                </a:ln>
                <a:solidFill>
                  <a:srgbClr val="002060"/>
                </a:solidFill>
                <a:effectLst/>
                <a:uFillTx/>
                <a:latin typeface="Century Gothic" panose="020B0502020202020204" pitchFamily="34" charset="0"/>
                <a:sym typeface="Calibri"/>
              </a:rPr>
              <a:t> the first normal form from by keeping the data scalar.</a:t>
            </a:r>
          </a:p>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dirty="0" smtClean="0">
              <a:ln>
                <a:noFill/>
              </a:ln>
              <a:solidFill>
                <a:srgbClr val="002060"/>
              </a:solidFill>
              <a:effectLst/>
              <a:uFillTx/>
              <a:latin typeface="Century Gothic" panose="020B0502020202020204" pitchFamily="34"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sz="2000" baseline="0" dirty="0" smtClean="0">
                <a:solidFill>
                  <a:srgbClr val="002060"/>
                </a:solidFill>
                <a:latin typeface="Century Gothic" panose="020B0502020202020204" pitchFamily="34" charset="0"/>
              </a:rPr>
              <a:t>Coming</a:t>
            </a:r>
            <a:r>
              <a:rPr lang="en-US" sz="2000" dirty="0" smtClean="0">
                <a:solidFill>
                  <a:srgbClr val="002060"/>
                </a:solidFill>
                <a:latin typeface="Century Gothic" panose="020B0502020202020204" pitchFamily="34" charset="0"/>
              </a:rPr>
              <a:t> to second normal form we tried to make the relationships depends on the primary key.</a:t>
            </a:r>
          </a:p>
          <a:p>
            <a:pPr marL="0" marR="0" indent="0" algn="l" defTabSz="914400" rtl="0" fontAlgn="auto" latinLnBrk="0" hangingPunct="0">
              <a:lnSpc>
                <a:spcPct val="100000"/>
              </a:lnSpc>
              <a:spcBef>
                <a:spcPts val="0"/>
              </a:spcBef>
              <a:spcAft>
                <a:spcPts val="0"/>
              </a:spcAft>
              <a:buClrTx/>
              <a:buSzTx/>
              <a:buFontTx/>
              <a:buNone/>
              <a:tabLst/>
            </a:pPr>
            <a:endParaRPr lang="en-US" sz="2000" dirty="0" smtClean="0">
              <a:solidFill>
                <a:srgbClr val="002060"/>
              </a:solidFill>
              <a:latin typeface="Century Gothic" panose="020B0502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2060"/>
                </a:solidFill>
                <a:effectLst/>
                <a:uFillTx/>
                <a:latin typeface="Century Gothic" panose="020B0502020202020204" pitchFamily="34" charset="0"/>
                <a:sym typeface="Calibri"/>
              </a:rPr>
              <a:t>On</a:t>
            </a:r>
            <a:r>
              <a:rPr kumimoji="0" lang="en-US" sz="2000" b="0" i="0" u="none" strike="noStrike" cap="none" spc="0" normalizeH="0" dirty="0" smtClean="0">
                <a:ln>
                  <a:noFill/>
                </a:ln>
                <a:solidFill>
                  <a:srgbClr val="002060"/>
                </a:solidFill>
                <a:effectLst/>
                <a:uFillTx/>
                <a:latin typeface="Century Gothic" panose="020B0502020202020204" pitchFamily="34" charset="0"/>
                <a:sym typeface="Calibri"/>
              </a:rPr>
              <a:t> third normal form for , we make sure that all the dependencies are only on the primary key of the tables.</a:t>
            </a:r>
          </a:p>
          <a:p>
            <a:pPr marL="0" marR="0" indent="0" algn="l" defTabSz="914400" rtl="0" fontAlgn="auto" latinLnBrk="0" hangingPunct="0">
              <a:lnSpc>
                <a:spcPct val="100000"/>
              </a:lnSpc>
              <a:spcBef>
                <a:spcPts val="0"/>
              </a:spcBef>
              <a:spcAft>
                <a:spcPts val="0"/>
              </a:spcAft>
              <a:buClrTx/>
              <a:buSzTx/>
              <a:buFontTx/>
              <a:buNone/>
              <a:tabLst/>
            </a:pPr>
            <a:endParaRPr lang="en-US" sz="2000" baseline="0" dirty="0">
              <a:solidFill>
                <a:srgbClr val="002060"/>
              </a:solidFill>
              <a:latin typeface="Century Gothic" panose="020B0502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dirty="0" smtClean="0">
                <a:ln>
                  <a:noFill/>
                </a:ln>
                <a:solidFill>
                  <a:srgbClr val="002060"/>
                </a:solidFill>
                <a:effectLst/>
                <a:uFillTx/>
                <a:latin typeface="Century Gothic" panose="020B0502020202020204" pitchFamily="34" charset="0"/>
                <a:sym typeface="Calibri"/>
              </a:rPr>
              <a:t>Now the this database is structure database </a:t>
            </a:r>
            <a:endParaRPr kumimoji="0" lang="en-US" sz="2000" b="0" i="0" u="none" strike="noStrike" cap="none" spc="0" normalizeH="0" baseline="0" dirty="0">
              <a:ln>
                <a:noFill/>
              </a:ln>
              <a:solidFill>
                <a:srgbClr val="002060"/>
              </a:solidFill>
              <a:effectLst/>
              <a:uFillTx/>
              <a:latin typeface="Century Gothic" panose="020B0502020202020204" pitchFamily="34" charset="0"/>
              <a:sym typeface="Calibri"/>
            </a:endParaRPr>
          </a:p>
        </p:txBody>
      </p:sp>
    </p:spTree>
    <p:extLst>
      <p:ext uri="{BB962C8B-B14F-4D97-AF65-F5344CB8AC3E}">
        <p14:creationId xmlns:p14="http://schemas.microsoft.com/office/powerpoint/2010/main" val="26211775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614650" y="573307"/>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7300" b="1" spc="225" dirty="0">
              <a:solidFill>
                <a:srgbClr val="C4DBD3"/>
              </a:solidFill>
              <a:latin typeface="Arial Rounded MT Bold" charset="0"/>
              <a:ea typeface="Arial Rounded MT Bold" charset="0"/>
              <a:cs typeface="Arial Rounded MT Bold" charset="0"/>
            </a:endParaRPr>
          </a:p>
        </p:txBody>
      </p:sp>
      <p:sp>
        <p:nvSpPr>
          <p:cNvPr id="9" name="Google Shape;1384;p161"/>
          <p:cNvSpPr txBox="1">
            <a:spLocks noGrp="1"/>
          </p:cNvSpPr>
          <p:nvPr>
            <p:ph type="title"/>
          </p:nvPr>
        </p:nvSpPr>
        <p:spPr>
          <a:xfrm>
            <a:off x="2815677" y="1035987"/>
            <a:ext cx="5013900" cy="9838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smtClean="0">
                <a:solidFill>
                  <a:srgbClr val="285B84"/>
                </a:solidFill>
                <a:latin typeface="Helvetica" charset="0"/>
                <a:ea typeface="Helvetica" charset="0"/>
                <a:cs typeface="Helvetica" charset="0"/>
              </a:rPr>
              <a:t>Report </a:t>
            </a:r>
            <a:endParaRPr sz="5400" dirty="0">
              <a:solidFill>
                <a:srgbClr val="285B84"/>
              </a:solidFill>
              <a:latin typeface="Helvetica" charset="0"/>
              <a:ea typeface="Helvetica" charset="0"/>
              <a:cs typeface="Helvetica" charset="0"/>
            </a:endParaRPr>
          </a:p>
        </p:txBody>
      </p:sp>
      <p:sp>
        <p:nvSpPr>
          <p:cNvPr id="2" name="Rectangle 1"/>
          <p:cNvSpPr/>
          <p:nvPr/>
        </p:nvSpPr>
        <p:spPr>
          <a:xfrm>
            <a:off x="7315200" y="0"/>
            <a:ext cx="1828800" cy="6858000"/>
          </a:xfrm>
          <a:prstGeom prst="rect">
            <a:avLst/>
          </a:prstGeom>
          <a:solidFill>
            <a:srgbClr val="285B84"/>
          </a:solidFill>
          <a:ln w="25400" cap="flat">
            <a:solidFill>
              <a:srgbClr val="285B84"/>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5" name="TextBox 4"/>
          <p:cNvSpPr txBox="1"/>
          <p:nvPr/>
        </p:nvSpPr>
        <p:spPr>
          <a:xfrm>
            <a:off x="3220872" y="2019869"/>
            <a:ext cx="345288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2060"/>
                </a:solidFill>
                <a:effectLst/>
                <a:uFillTx/>
                <a:latin typeface="Baskerville Old Face" panose="02020602080505020303" pitchFamily="18" charset="0"/>
                <a:sym typeface="Calibri"/>
              </a:rPr>
              <a:t>In</a:t>
            </a:r>
            <a:r>
              <a:rPr kumimoji="0" lang="en-US" sz="1800" b="0" i="0" u="none" strike="noStrike" cap="none" spc="0" normalizeH="0" dirty="0" smtClean="0">
                <a:ln>
                  <a:noFill/>
                </a:ln>
                <a:solidFill>
                  <a:srgbClr val="002060"/>
                </a:solidFill>
                <a:effectLst/>
                <a:uFillTx/>
                <a:latin typeface="Baskerville Old Face" panose="02020602080505020303" pitchFamily="18" charset="0"/>
                <a:sym typeface="Calibri"/>
              </a:rPr>
              <a:t> this section we have two parts </a:t>
            </a:r>
          </a:p>
          <a:p>
            <a:pPr marL="285750" marR="0" indent="-285750" defTabSz="914400" rtl="0" fontAlgn="auto" latinLnBrk="0" hangingPunct="0">
              <a:lnSpc>
                <a:spcPct val="100000"/>
              </a:lnSpc>
              <a:spcBef>
                <a:spcPts val="0"/>
              </a:spcBef>
              <a:spcAft>
                <a:spcPts val="0"/>
              </a:spcAft>
              <a:buClrTx/>
              <a:buSzTx/>
              <a:buFont typeface="Wingdings" panose="05000000000000000000" pitchFamily="2" charset="2"/>
              <a:buChar char="v"/>
              <a:tabLst/>
            </a:pPr>
            <a:r>
              <a:rPr lang="en-US" sz="1800" dirty="0" smtClean="0">
                <a:solidFill>
                  <a:srgbClr val="002060"/>
                </a:solidFill>
                <a:latin typeface="Baskerville Old Face" panose="02020602080505020303" pitchFamily="18" charset="0"/>
              </a:rPr>
              <a:t>Queries </a:t>
            </a:r>
          </a:p>
          <a:p>
            <a:pPr marL="285750" marR="0" indent="-285750" defTabSz="914400" rtl="0" fontAlgn="auto" latinLnBrk="0" hangingPunct="0">
              <a:lnSpc>
                <a:spcPct val="100000"/>
              </a:lnSpc>
              <a:spcBef>
                <a:spcPts val="0"/>
              </a:spcBef>
              <a:spcAft>
                <a:spcPts val="0"/>
              </a:spcAft>
              <a:buClrTx/>
              <a:buSzTx/>
              <a:buFont typeface="Wingdings" panose="05000000000000000000" pitchFamily="2" charset="2"/>
              <a:buChar char="v"/>
              <a:tabLst/>
            </a:pPr>
            <a:r>
              <a:rPr lang="en-US" sz="1800" dirty="0" smtClean="0">
                <a:solidFill>
                  <a:srgbClr val="002060"/>
                </a:solidFill>
                <a:latin typeface="Baskerville Old Face" panose="02020602080505020303" pitchFamily="18" charset="0"/>
              </a:rPr>
              <a:t>Out put </a:t>
            </a:r>
          </a:p>
        </p:txBody>
      </p:sp>
    </p:spTree>
    <p:extLst>
      <p:ext uri="{BB962C8B-B14F-4D97-AF65-F5344CB8AC3E}">
        <p14:creationId xmlns:p14="http://schemas.microsoft.com/office/powerpoint/2010/main" val="138788759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6" y="1023579"/>
            <a:ext cx="8024882" cy="523969"/>
          </a:xfrm>
          <a:solidFill>
            <a:schemeClr val="accent5">
              <a:lumMod val="40000"/>
              <a:lumOff val="60000"/>
            </a:schemeClr>
          </a:solidFill>
        </p:spPr>
        <p:txBody>
          <a:bodyPr>
            <a:normAutofit/>
          </a:bodyPr>
          <a:lstStyle/>
          <a:p>
            <a:pPr algn="ctr"/>
            <a:r>
              <a:rPr lang="en-US" sz="3200" dirty="0" smtClean="0">
                <a:solidFill>
                  <a:schemeClr val="accent5">
                    <a:lumMod val="50000"/>
                  </a:schemeClr>
                </a:solidFill>
              </a:rPr>
              <a:t>QUERY 1</a:t>
            </a:r>
            <a:endParaRPr lang="en-US" sz="3200" dirty="0">
              <a:solidFill>
                <a:schemeClr val="accent5">
                  <a:lumMod val="50000"/>
                </a:schemeClr>
              </a:solidFill>
            </a:endParaRPr>
          </a:p>
        </p:txBody>
      </p:sp>
      <p:sp>
        <p:nvSpPr>
          <p:cNvPr id="3" name="Text Placeholder 2"/>
          <p:cNvSpPr>
            <a:spLocks noGrp="1"/>
          </p:cNvSpPr>
          <p:nvPr>
            <p:ph type="body" sz="half" idx="1"/>
          </p:nvPr>
        </p:nvSpPr>
        <p:spPr>
          <a:xfrm>
            <a:off x="756596" y="2115403"/>
            <a:ext cx="7630809" cy="3394331"/>
          </a:xfrm>
        </p:spPr>
        <p:txBody>
          <a:bodyPr/>
          <a:lstStyle/>
          <a:p>
            <a:r>
              <a:rPr lang="en-US" sz="2400" dirty="0">
                <a:latin typeface="Times New Roman" panose="02020603050405020304" pitchFamily="18" charset="0"/>
                <a:cs typeface="Times New Roman" panose="02020603050405020304" pitchFamily="18" charset="0"/>
              </a:rPr>
              <a:t>SELECT employees.employee_id, </a:t>
            </a:r>
            <a:r>
              <a:rPr lang="en-US" sz="2400" dirty="0" err="1">
                <a:latin typeface="Times New Roman" panose="02020603050405020304" pitchFamily="18" charset="0"/>
                <a:cs typeface="Times New Roman" panose="02020603050405020304" pitchFamily="18" charset="0"/>
              </a:rPr>
              <a:t>employees.employee_name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attendance.attendance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attendance.current_date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FROM employees </a:t>
            </a:r>
          </a:p>
          <a:p>
            <a:r>
              <a:rPr lang="en-US" sz="2400" dirty="0">
                <a:latin typeface="Times New Roman" panose="02020603050405020304" pitchFamily="18" charset="0"/>
                <a:cs typeface="Times New Roman" panose="02020603050405020304" pitchFamily="18" charset="0"/>
              </a:rPr>
              <a:t>inner JOIN attendance</a:t>
            </a:r>
          </a:p>
          <a:p>
            <a:r>
              <a:rPr lang="en-US" sz="2400" dirty="0">
                <a:latin typeface="Times New Roman" panose="02020603050405020304" pitchFamily="18" charset="0"/>
                <a:cs typeface="Times New Roman" panose="02020603050405020304" pitchFamily="18" charset="0"/>
              </a:rPr>
              <a:t>ON </a:t>
            </a:r>
            <a:r>
              <a:rPr lang="en-US" sz="2400" dirty="0" err="1">
                <a:latin typeface="Times New Roman" panose="02020603050405020304" pitchFamily="18" charset="0"/>
                <a:cs typeface="Times New Roman" panose="02020603050405020304" pitchFamily="18" charset="0"/>
              </a:rPr>
              <a:t>employees.attendance_id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attendance.attendance_id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order by employee_id</a:t>
            </a:r>
          </a:p>
          <a:p>
            <a:endParaRPr lang="en-US" dirty="0"/>
          </a:p>
        </p:txBody>
      </p:sp>
    </p:spTree>
    <p:extLst>
      <p:ext uri="{BB962C8B-B14F-4D97-AF65-F5344CB8AC3E}">
        <p14:creationId xmlns:p14="http://schemas.microsoft.com/office/powerpoint/2010/main" val="46369592"/>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467</TotalTime>
  <Words>529</Words>
  <Application>Microsoft Office PowerPoint</Application>
  <PresentationFormat>On-screen Show (4:3)</PresentationFormat>
  <Paragraphs>116</Paragraphs>
  <Slides>25</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25</vt:i4>
      </vt:variant>
    </vt:vector>
  </HeadingPairs>
  <TitlesOfParts>
    <vt:vector size="41" baseType="lpstr">
      <vt:lpstr>Microsoft JhengHei Light</vt:lpstr>
      <vt:lpstr>Arial</vt:lpstr>
      <vt:lpstr>Arial Rounded MT Bold</vt:lpstr>
      <vt:lpstr>Avenir</vt:lpstr>
      <vt:lpstr>Avenir Next</vt:lpstr>
      <vt:lpstr>Baskerville Old Face</vt:lpstr>
      <vt:lpstr>Berlin Sans FB</vt:lpstr>
      <vt:lpstr>Calibri</vt:lpstr>
      <vt:lpstr>Century Gothic</vt:lpstr>
      <vt:lpstr>Helvetica</vt:lpstr>
      <vt:lpstr>Helvetica Neue</vt:lpstr>
      <vt:lpstr>Poppins Medium</vt:lpstr>
      <vt:lpstr>Poppins-ExtraBold</vt:lpstr>
      <vt:lpstr>Times New Roman</vt:lpstr>
      <vt:lpstr>Wingdings</vt:lpstr>
      <vt:lpstr>Office Theme</vt:lpstr>
      <vt:lpstr>PowerPoint Presentation</vt:lpstr>
      <vt:lpstr>Table of content</vt:lpstr>
      <vt:lpstr>Group member</vt:lpstr>
      <vt:lpstr>Introduction</vt:lpstr>
      <vt:lpstr>ER diagram</vt:lpstr>
      <vt:lpstr>PowerPoint Presentation</vt:lpstr>
      <vt:lpstr>Normalization </vt:lpstr>
      <vt:lpstr>Report </vt:lpstr>
      <vt:lpstr>QUERY 1</vt:lpstr>
      <vt:lpstr>Out put </vt:lpstr>
      <vt:lpstr>QUERY 2</vt:lpstr>
      <vt:lpstr>Out put </vt:lpstr>
      <vt:lpstr>QUERY 3</vt:lpstr>
      <vt:lpstr>Out put </vt:lpstr>
      <vt:lpstr>QUERY 4</vt:lpstr>
      <vt:lpstr>Out put </vt:lpstr>
      <vt:lpstr>QUERY 5</vt:lpstr>
      <vt:lpstr>Out put </vt:lpstr>
      <vt:lpstr>QUERY 6</vt:lpstr>
      <vt:lpstr>Out put </vt:lpstr>
      <vt:lpstr>QUERY 7</vt:lpstr>
      <vt:lpstr>Out put </vt:lpstr>
      <vt:lpstr>QUERY 8</vt:lpstr>
      <vt:lpstr>Out put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Powerpoint</dc:title>
  <dc:creator>DELL</dc:creator>
  <cp:lastModifiedBy>DELL</cp:lastModifiedBy>
  <cp:revision>62</cp:revision>
  <dcterms:modified xsi:type="dcterms:W3CDTF">2022-07-25T06:43:42Z</dcterms:modified>
</cp:coreProperties>
</file>