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98EE7-F201-AAEC-0EC0-223694C8A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BEFEA2-AED0-1C2A-150D-E56498D14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AE2C5E-3E43-5340-946A-4FE656B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FA365-AF8B-90FE-8A69-71C74D0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77DEE3-5115-1CCF-89A5-6BE6CD2C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FB815-BC3E-3FB6-5190-A81C6541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E11797-66C7-3080-ACD8-BEF183737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DF678C-2C9A-F135-DFCE-A8026D16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2605D2-CA22-C77D-F546-8299A3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3FA53E-51B3-6600-69B4-FF319B03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F562AB0-8DC5-839C-C27C-1BC33914D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92ED11-7B83-F36F-5837-A04B674D5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68AA12-F5CA-7328-C4FB-E28A7801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E6B61A-CEDB-B6C9-185A-E4F6E676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4A2C89-22B4-2260-7D36-C60A8A5C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C9149A-95EA-AA22-9483-291ECA9C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77B60D-6414-B1C1-FF13-3FB903C9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BE0B7E-BA84-7B5D-0153-5C343B92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336DE5-EED8-5628-5F76-85DF1574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791BEF-01BD-CE1F-3167-EAC28D0F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E51D-287E-B245-601D-D0866AAF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4B9192-4054-863A-310F-54D93F65E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9486EA-8872-CEC7-D1D0-9BAAE275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487099-B3EB-63D3-6DE7-B1A5FFBB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61CD0-4429-D989-DA07-484FDD54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F4258-C746-E8A1-55A0-41AEB314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A353E-780D-A5C8-78BF-AF1702EF1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B20D15-E94E-C65D-B27D-F3D53D6E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026648-9C03-4693-82CB-B7A69B1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C68012-0F8B-A2FA-FA3B-54713B79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DE0E37-52D9-25E0-1099-2A1E4CF6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14FD5-83DD-6DDA-D157-5B08D3DF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0D518-0162-0842-2312-A2F6B128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0AC179-7E89-0866-6210-3A9D95CBE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635C01-6462-27BD-A3D4-425F1E22E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138812-9A67-2918-A568-A5AAD9BF8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0D573C-3AEE-1FF6-DF3D-E54FB6BA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4B01832-5D74-B92B-E064-29983981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6711EDE-AE50-9D92-D82B-58D1E85C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D06AC-B183-E815-D53F-EE79293E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9387E29-F801-8D48-0FBD-831B6C88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72B0A5D-F746-5A0D-D601-CD128BA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F2AC93-D870-C44E-9EAB-2338D83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5E7262-032B-403A-2076-1B7EFE82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9AA66A-0739-04D9-FB06-CF60B7C6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EFF438-2A2F-0CB2-2F33-D2C56A29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9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EDC872-713A-4098-3090-F897C320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F7FEB9-00FC-7391-1BE2-97734A8B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769AED-81E0-662C-3FE1-3951790DE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ECA1DC-2F2E-894D-4241-2F09E4AE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D22D05-7C6A-B0AC-4C03-24C50F70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286023-76D2-B187-2C14-AC231DD9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1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7F8FE-D03D-EEF6-9891-5D4F70FE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5D6EF0-4F40-FE50-4DF8-DB47B89B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28A433-AB9F-4F0A-DDC0-53B2D986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BC676B-2AC0-496D-1C13-5615FBD2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3505B2-1B80-3889-B52A-825512D4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C637DE-AD49-CD6B-EF37-D6CAF6F3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5D4912-657D-4F29-0ACF-7530CF54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299AB3-EB4B-DDC7-3D30-CF27E85A2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4F7933-40C8-1EAA-5A6F-C1064B16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3289-9026-40AC-BAFD-D4BDA2B5079A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26AE0D-366D-2C42-946F-3CE1DA93E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422109-770E-D810-5CF9-8827B7F7D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8D72-869E-4406-951E-BBCBE495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0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5A6C9-CE47-7E9F-26D0-FFEA50BDD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Payment 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44BF2B-3340-D45C-B160-010181F36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 , PP and PR</a:t>
            </a:r>
          </a:p>
        </p:txBody>
      </p:sp>
    </p:spTree>
    <p:extLst>
      <p:ext uri="{BB962C8B-B14F-4D97-AF65-F5344CB8AC3E}">
        <p14:creationId xmlns:p14="http://schemas.microsoft.com/office/powerpoint/2010/main" val="22555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F36C7-7625-3A01-D0E6-4CAE85A9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316" y="418743"/>
            <a:ext cx="3932237" cy="84389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POS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F3F751-91FA-FE02-C1D1-8E9715FA8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7058" y="1527560"/>
            <a:ext cx="3932237" cy="5138160"/>
          </a:xfrm>
        </p:spPr>
        <p:txBody>
          <a:bodyPr>
            <a:noAutofit/>
          </a:bodyPr>
          <a:lstStyle/>
          <a:p>
            <a:r>
              <a:rPr lang="en-US" sz="1100" dirty="0"/>
              <a:t/>
            </a:r>
            <a:br>
              <a:rPr lang="en-US" sz="1100" dirty="0"/>
            </a:br>
            <a:r>
              <a:rPr lang="en-US" sz="1800" dirty="0"/>
              <a:t>Rate fee =   1%               flat fee = 2$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Number of transactions = 9540</a:t>
            </a:r>
          </a:p>
          <a:p>
            <a:r>
              <a:rPr lang="en-US" sz="1800" dirty="0"/>
              <a:t> (</a:t>
            </a:r>
            <a:r>
              <a:rPr lang="en-US" sz="1800" dirty="0">
                <a:solidFill>
                  <a:srgbClr val="FF0000"/>
                </a:solidFill>
              </a:rPr>
              <a:t>29.1%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of all transactions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avg of each transaction = 3.14 $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total rate fees = 10893.90</a:t>
            </a:r>
          </a:p>
          <a:p>
            <a:r>
              <a:rPr lang="en-US" sz="1800" dirty="0"/>
              <a:t> (</a:t>
            </a:r>
            <a:r>
              <a:rPr lang="en-US" sz="1800" dirty="0">
                <a:solidFill>
                  <a:srgbClr val="FF0000"/>
                </a:solidFill>
              </a:rPr>
              <a:t>1.57% of total rate fees 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total flat fees = 19080 </a:t>
            </a:r>
          </a:p>
          <a:p>
            <a:r>
              <a:rPr lang="en-US" sz="1800" dirty="0"/>
              <a:t>( </a:t>
            </a:r>
            <a:r>
              <a:rPr lang="en-US" sz="1800" dirty="0">
                <a:solidFill>
                  <a:srgbClr val="FF0000"/>
                </a:solidFill>
              </a:rPr>
              <a:t>60.86% of total flat fees 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Total fees =  29973.90 $ </a:t>
            </a:r>
          </a:p>
          <a:p>
            <a:r>
              <a:rPr lang="en-US" sz="1800" dirty="0"/>
              <a:t> (</a:t>
            </a:r>
            <a:r>
              <a:rPr lang="en-US" sz="1800" dirty="0">
                <a:solidFill>
                  <a:srgbClr val="FF0000"/>
                </a:solidFill>
              </a:rPr>
              <a:t>4.13% of Total fees 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Growth </a:t>
            </a:r>
            <a:r>
              <a:rPr lang="en-US" sz="1800" dirty="0"/>
              <a:t>rate = </a:t>
            </a:r>
            <a:r>
              <a:rPr lang="en-US" sz="1800" dirty="0">
                <a:solidFill>
                  <a:srgbClr val="FF0000"/>
                </a:solidFill>
              </a:rPr>
              <a:t>175</a:t>
            </a:r>
            <a:r>
              <a:rPr lang="en-US" sz="1800" dirty="0" smtClean="0">
                <a:solidFill>
                  <a:srgbClr val="FF0000"/>
                </a:solidFill>
              </a:rPr>
              <a:t>%</a:t>
            </a:r>
            <a:br>
              <a:rPr lang="en-US" sz="1800" dirty="0" smtClean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4" name="Picture Placeholder 13" descr="A pie chart with numbers and a green and brown circle&#10;&#10;Description automatically generated">
            <a:extLst>
              <a:ext uri="{FF2B5EF4-FFF2-40B4-BE49-F238E27FC236}">
                <a16:creationId xmlns:a16="http://schemas.microsoft.com/office/drawing/2014/main" xmlns="" id="{7EEE597B-B128-FA94-D7D2-0FDB58D1BA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81" t="-396" r="415" b="8396"/>
          <a:stretch/>
        </p:blipFill>
        <p:spPr>
          <a:xfrm>
            <a:off x="5464903" y="2437836"/>
            <a:ext cx="6133882" cy="33176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0751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7C305-1B3B-FCE0-5A45-C2546518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517" y="516033"/>
            <a:ext cx="3932237" cy="80116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PP</a:t>
            </a:r>
          </a:p>
        </p:txBody>
      </p:sp>
      <p:pic>
        <p:nvPicPr>
          <p:cNvPr id="6" name="Picture Placeholder 5" descr="A green and blue pie chart&#10;&#10;Description automatically generated">
            <a:extLst>
              <a:ext uri="{FF2B5EF4-FFF2-40B4-BE49-F238E27FC236}">
                <a16:creationId xmlns:a16="http://schemas.microsoft.com/office/drawing/2014/main" xmlns="" id="{F0EB5644-C183-1DD0-3718-E57AF96FAC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226" t="3002" r="-2443" b="5000"/>
          <a:stretch/>
        </p:blipFill>
        <p:spPr>
          <a:xfrm>
            <a:off x="5637394" y="2323045"/>
            <a:ext cx="6190957" cy="3268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15D104-B971-B5F6-7C49-FDB71A390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876" y="1359930"/>
            <a:ext cx="3932237" cy="5194693"/>
          </a:xfrm>
        </p:spPr>
        <p:txBody>
          <a:bodyPr>
            <a:no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Rate fee =   2.5%               flat fee = 2$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Number of transactions = 6133</a:t>
            </a:r>
          </a:p>
          <a:p>
            <a:r>
              <a:rPr lang="en-US" sz="1800" dirty="0"/>
              <a:t> (</a:t>
            </a:r>
            <a:r>
              <a:rPr lang="en-US" sz="1800" dirty="0">
                <a:solidFill>
                  <a:srgbClr val="FF0000"/>
                </a:solidFill>
              </a:rPr>
              <a:t>18.71% of all transactions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avg of each transaction = 29.80 $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total rate fees = 170501.85</a:t>
            </a:r>
          </a:p>
          <a:p>
            <a:r>
              <a:rPr lang="en-US" sz="1800" dirty="0"/>
              <a:t> (</a:t>
            </a:r>
            <a:r>
              <a:rPr lang="en-US" sz="1800" dirty="0">
                <a:solidFill>
                  <a:srgbClr val="FF0000"/>
                </a:solidFill>
              </a:rPr>
              <a:t>24.56% of total rate fees 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total flat fees = 12266</a:t>
            </a:r>
          </a:p>
          <a:p>
            <a:r>
              <a:rPr lang="en-US" sz="1800" dirty="0"/>
              <a:t> ( </a:t>
            </a:r>
            <a:r>
              <a:rPr lang="en-US" sz="1800" dirty="0">
                <a:solidFill>
                  <a:srgbClr val="FF0000"/>
                </a:solidFill>
              </a:rPr>
              <a:t>39.13% of total flat fees 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Total fees =  182767.85 $</a:t>
            </a:r>
          </a:p>
          <a:p>
            <a:r>
              <a:rPr lang="en-US" sz="1800" dirty="0"/>
              <a:t>  (</a:t>
            </a:r>
            <a:r>
              <a:rPr lang="en-US" sz="1800" dirty="0">
                <a:solidFill>
                  <a:srgbClr val="FF0000"/>
                </a:solidFill>
              </a:rPr>
              <a:t>25.2% of Total fees 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Growth rate = </a:t>
            </a:r>
            <a:r>
              <a:rPr lang="en-US" sz="1800" dirty="0" smtClean="0">
                <a:solidFill>
                  <a:srgbClr val="FF0000"/>
                </a:solidFill>
              </a:rPr>
              <a:t>90.48%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3194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3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ABE59-6AE9-3256-0803-242DE927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49" y="694347"/>
            <a:ext cx="3932237" cy="71570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PR</a:t>
            </a:r>
          </a:p>
        </p:txBody>
      </p:sp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5908D9D9-019A-28A9-A85B-F66D93684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9" t="3666" r="2203" b="8334"/>
          <a:stretch/>
        </p:blipFill>
        <p:spPr>
          <a:xfrm>
            <a:off x="5536250" y="2437907"/>
            <a:ext cx="6190782" cy="3088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DE232E-F3F4-AB0B-812F-3F3A5975C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333" y="1640793"/>
            <a:ext cx="3932237" cy="4683095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/>
            </a:r>
            <a:br>
              <a:rPr lang="en-US" sz="2300" dirty="0"/>
            </a:br>
            <a:r>
              <a:rPr lang="en-US" sz="2600" dirty="0"/>
              <a:t>Rate fee =   3%               flat fee = 0$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Number of transactions = 17112</a:t>
            </a:r>
          </a:p>
          <a:p>
            <a:r>
              <a:rPr lang="en-US" sz="2600" dirty="0"/>
              <a:t> (</a:t>
            </a:r>
            <a:r>
              <a:rPr lang="en-US" sz="2600" dirty="0">
                <a:solidFill>
                  <a:srgbClr val="FF0000"/>
                </a:solidFill>
              </a:rPr>
              <a:t>52.19%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 of all transactions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avg of each transaction </a:t>
            </a:r>
            <a:r>
              <a:rPr lang="en-US" sz="2600" dirty="0" smtClean="0"/>
              <a:t>= 29.96 $</a:t>
            </a:r>
            <a:br>
              <a:rPr lang="en-US" sz="2600" dirty="0" smtClean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total rate fees = 512650.32</a:t>
            </a:r>
          </a:p>
          <a:p>
            <a:r>
              <a:rPr lang="en-US" sz="2600" dirty="0"/>
              <a:t> (</a:t>
            </a:r>
            <a:r>
              <a:rPr lang="en-US" sz="2600" dirty="0">
                <a:solidFill>
                  <a:srgbClr val="FF0000"/>
                </a:solidFill>
              </a:rPr>
              <a:t>73.86% of all total fees </a:t>
            </a:r>
            <a:r>
              <a:rPr lang="en-US" sz="2600" dirty="0" smtClean="0"/>
              <a:t>)</a:t>
            </a:r>
            <a:br>
              <a:rPr lang="en-US" sz="2600" dirty="0" smtClean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total flat fees = </a:t>
            </a:r>
            <a:r>
              <a:rPr lang="en-US" sz="2600" dirty="0">
                <a:solidFill>
                  <a:srgbClr val="FF0000"/>
                </a:solidFill>
              </a:rPr>
              <a:t>0%</a:t>
            </a:r>
            <a:r>
              <a:rPr lang="en-US" sz="2600" dirty="0"/>
              <a:t>  zero flat </a:t>
            </a:r>
            <a:r>
              <a:rPr lang="en-US" sz="2600" dirty="0" smtClean="0"/>
              <a:t>fees</a:t>
            </a:r>
            <a:br>
              <a:rPr lang="en-US" sz="2600" dirty="0" smtClean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Total fees =  512650.32 $ </a:t>
            </a:r>
          </a:p>
          <a:p>
            <a:r>
              <a:rPr lang="en-US" sz="2600" dirty="0"/>
              <a:t> (</a:t>
            </a:r>
            <a:r>
              <a:rPr lang="en-US" sz="2600" dirty="0">
                <a:solidFill>
                  <a:srgbClr val="FF0000"/>
                </a:solidFill>
              </a:rPr>
              <a:t>70.67% of Total fees </a:t>
            </a:r>
            <a:r>
              <a:rPr lang="en-US" sz="2600" dirty="0" smtClean="0"/>
              <a:t>)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Growth rate = </a:t>
            </a:r>
            <a:r>
              <a:rPr lang="en-US" sz="2600" dirty="0" smtClean="0">
                <a:solidFill>
                  <a:srgbClr val="FF0000"/>
                </a:solidFill>
              </a:rPr>
              <a:t>17.57%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223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746D2-A09D-5948-0B07-B1816C7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164764" y="7410449"/>
            <a:ext cx="131762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B7C11B-6E7D-9E92-27D9-5CA31066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4382488"/>
            <a:ext cx="11277600" cy="2240503"/>
          </a:xfrm>
        </p:spPr>
        <p:txBody>
          <a:bodyPr>
            <a:normAutofit/>
          </a:bodyPr>
          <a:lstStyle/>
          <a:p>
            <a:r>
              <a:rPr lang="en-US" sz="1800" b="1" dirty="0"/>
              <a:t>the recommendation would be to allocate more resources to </a:t>
            </a:r>
            <a:r>
              <a:rPr lang="en-US" sz="1800" b="1" dirty="0">
                <a:solidFill>
                  <a:srgbClr val="FF0000"/>
                </a:solidFill>
              </a:rPr>
              <a:t>Payment Requests (PR</a:t>
            </a:r>
            <a:r>
              <a:rPr lang="en-US" sz="1800" b="1" dirty="0" smtClean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It </a:t>
            </a:r>
            <a:r>
              <a:rPr lang="en-US" sz="1800" b="1" dirty="0"/>
              <a:t>has the highest </a:t>
            </a:r>
            <a:r>
              <a:rPr lang="en-US" sz="1800" b="1" dirty="0" smtClean="0"/>
              <a:t>revenue </a:t>
            </a:r>
            <a:r>
              <a:rPr lang="en-US" sz="1800" dirty="0" smtClean="0"/>
              <a:t> </a:t>
            </a:r>
            <a:r>
              <a:rPr lang="en-US" sz="1800" b="1" dirty="0"/>
              <a:t>512650.32 </a:t>
            </a:r>
            <a:r>
              <a:rPr lang="en-US" sz="1800" b="1" dirty="0"/>
              <a:t>$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FF0000"/>
                </a:solidFill>
              </a:rPr>
              <a:t>70.67% of Total </a:t>
            </a:r>
            <a:r>
              <a:rPr lang="en-US" sz="1800" b="1" dirty="0" smtClean="0">
                <a:solidFill>
                  <a:srgbClr val="FF0000"/>
                </a:solidFill>
              </a:rPr>
              <a:t>revenue 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</a:t>
            </a:r>
            <a:r>
              <a:rPr lang="en-US" sz="1800" b="1" dirty="0" smtClean="0"/>
              <a:t>t has a </a:t>
            </a:r>
            <a:r>
              <a:rPr lang="en-US" sz="1800" b="1" dirty="0"/>
              <a:t>reasonable growth </a:t>
            </a:r>
            <a:r>
              <a:rPr lang="en-US" sz="1800" b="1" dirty="0" smtClean="0"/>
              <a:t>rate </a:t>
            </a:r>
            <a:r>
              <a:rPr lang="en-US" sz="1800" b="1" dirty="0">
                <a:solidFill>
                  <a:srgbClr val="FF0000"/>
                </a:solidFill>
              </a:rPr>
              <a:t>17.57</a:t>
            </a:r>
            <a:r>
              <a:rPr lang="en-US" sz="1800" b="1" dirty="0" smtClean="0">
                <a:solidFill>
                  <a:srgbClr val="FF0000"/>
                </a:solidFill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It has  </a:t>
            </a:r>
            <a:r>
              <a:rPr lang="en-US" sz="1800" b="1" dirty="0"/>
              <a:t>the highest average revenue per </a:t>
            </a:r>
            <a:r>
              <a:rPr lang="en-US" sz="1800" b="1" dirty="0" smtClean="0"/>
              <a:t>transaction </a:t>
            </a:r>
            <a:r>
              <a:rPr lang="en-US" sz="1800" b="1" dirty="0" smtClean="0">
                <a:solidFill>
                  <a:srgbClr val="FF0000"/>
                </a:solidFill>
              </a:rPr>
              <a:t>29.96</a:t>
            </a:r>
          </a:p>
          <a:p>
            <a:r>
              <a:rPr lang="en-US" sz="1800" b="1" dirty="0" smtClean="0"/>
              <a:t>By </a:t>
            </a:r>
            <a:r>
              <a:rPr lang="en-US" sz="1800" b="1" dirty="0"/>
              <a:t>focusing on Payment Requests, </a:t>
            </a:r>
            <a:r>
              <a:rPr lang="en-US" sz="1800" b="1" dirty="0" err="1"/>
              <a:t>Kashier</a:t>
            </a:r>
            <a:r>
              <a:rPr lang="en-US" sz="1800" b="1" dirty="0"/>
              <a:t> can potentially increase revenue, improve profitability, and leverage the existing growth rate to further enhance market share and customer satisfaction.</a:t>
            </a:r>
            <a:endParaRPr lang="en-US" sz="1800" b="1" dirty="0"/>
          </a:p>
        </p:txBody>
      </p:sp>
      <p:pic>
        <p:nvPicPr>
          <p:cNvPr id="10" name="Picture Placeholder 9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xmlns="" id="{121B4A46-D9CA-ACC9-373A-B4A73D22A4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" r="-373"/>
          <a:stretch/>
        </p:blipFill>
        <p:spPr>
          <a:xfrm>
            <a:off x="975518" y="466027"/>
            <a:ext cx="9898063" cy="330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870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Payment products</vt:lpstr>
      <vt:lpstr>POS</vt:lpstr>
      <vt:lpstr>PP</vt:lpstr>
      <vt:lpstr>PR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products</dc:title>
  <dc:creator>es-LoaiNabil2024</dc:creator>
  <cp:lastModifiedBy>Ahmed Cyber</cp:lastModifiedBy>
  <cp:revision>5</cp:revision>
  <dcterms:created xsi:type="dcterms:W3CDTF">2023-12-24T16:27:04Z</dcterms:created>
  <dcterms:modified xsi:type="dcterms:W3CDTF">2023-12-25T10:00:59Z</dcterms:modified>
</cp:coreProperties>
</file>