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elegraf Bold" charset="1" panose="00000800000000000000"/>
      <p:regular r:id="rId17"/>
    </p:embeddedFont>
    <p:embeddedFont>
      <p:font typeface="Telegraf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E3A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7191375" cy="8953500"/>
            <a:chOff x="0" y="0"/>
            <a:chExt cx="928643" cy="11561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8643" cy="1156192"/>
            </a:xfrm>
            <a:custGeom>
              <a:avLst/>
              <a:gdLst/>
              <a:ahLst/>
              <a:cxnLst/>
              <a:rect r="r" b="b" t="t" l="l"/>
              <a:pathLst>
                <a:path h="1156192" w="928643">
                  <a:moveTo>
                    <a:pt x="37679" y="0"/>
                  </a:moveTo>
                  <a:lnTo>
                    <a:pt x="890964" y="0"/>
                  </a:lnTo>
                  <a:cubicBezTo>
                    <a:pt x="900957" y="0"/>
                    <a:pt x="910541" y="3970"/>
                    <a:pt x="917607" y="11036"/>
                  </a:cubicBezTo>
                  <a:cubicBezTo>
                    <a:pt x="924673" y="18102"/>
                    <a:pt x="928643" y="27686"/>
                    <a:pt x="928643" y="37679"/>
                  </a:cubicBezTo>
                  <a:lnTo>
                    <a:pt x="928643" y="1118512"/>
                  </a:lnTo>
                  <a:cubicBezTo>
                    <a:pt x="928643" y="1139322"/>
                    <a:pt x="911774" y="1156192"/>
                    <a:pt x="890964" y="1156192"/>
                  </a:cubicBezTo>
                  <a:lnTo>
                    <a:pt x="37679" y="1156192"/>
                  </a:lnTo>
                  <a:cubicBezTo>
                    <a:pt x="16870" y="1156192"/>
                    <a:pt x="0" y="1139322"/>
                    <a:pt x="0" y="1118512"/>
                  </a:cubicBezTo>
                  <a:lnTo>
                    <a:pt x="0" y="37679"/>
                  </a:lnTo>
                  <a:cubicBezTo>
                    <a:pt x="0" y="16870"/>
                    <a:pt x="16870" y="0"/>
                    <a:pt x="3767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9" r="0" b="-199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296400" y="666750"/>
            <a:ext cx="8324850" cy="3524250"/>
            <a:chOff x="0" y="0"/>
            <a:chExt cx="11099800" cy="46990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74750"/>
              <a:ext cx="11099800" cy="352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00"/>
                </a:lnSpc>
              </a:pPr>
              <a:r>
                <a:rPr lang="en-US" b="true" sz="9000" spc="-89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Using Machine Learning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099800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99"/>
                </a:lnSpc>
              </a:pPr>
              <a:r>
                <a:rPr lang="en-US" b="true" sz="2999" spc="-29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BMW Price Prediction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296400" y="9144000"/>
            <a:ext cx="832485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</a:pPr>
            <a:r>
              <a:rPr lang="en-US" sz="3000" spc="-30">
                <a:solidFill>
                  <a:srgbClr val="1E3A5F"/>
                </a:solidFill>
                <a:latin typeface="Telegraf"/>
                <a:ea typeface="Telegraf"/>
                <a:cs typeface="Telegraf"/>
                <a:sym typeface="Telegraf"/>
              </a:rPr>
              <a:t>Ahmed Nabil Allam, Epsilon AI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5448300" cy="3460713"/>
            <a:chOff x="0" y="0"/>
            <a:chExt cx="7264400" cy="461428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426834"/>
              <a:ext cx="7264400" cy="118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Visualizing Price Distribution and Trends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264400" cy="2718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99"/>
                </a:lnSpc>
              </a:pPr>
              <a:r>
                <a:rPr lang="en-US" b="true" sz="6999" spc="-69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Interactive Charts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19850" y="666750"/>
            <a:ext cx="5448300" cy="8058150"/>
            <a:chOff x="0" y="0"/>
            <a:chExt cx="643859" cy="9522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3859" cy="952281"/>
            </a:xfrm>
            <a:custGeom>
              <a:avLst/>
              <a:gdLst/>
              <a:ahLst/>
              <a:cxnLst/>
              <a:rect r="r" b="b" t="t" l="l"/>
              <a:pathLst>
                <a:path h="952281" w="643859">
                  <a:moveTo>
                    <a:pt x="49734" y="0"/>
                  </a:moveTo>
                  <a:lnTo>
                    <a:pt x="594125" y="0"/>
                  </a:lnTo>
                  <a:cubicBezTo>
                    <a:pt x="621592" y="0"/>
                    <a:pt x="643859" y="22267"/>
                    <a:pt x="643859" y="49734"/>
                  </a:cubicBezTo>
                  <a:lnTo>
                    <a:pt x="643859" y="902547"/>
                  </a:lnTo>
                  <a:cubicBezTo>
                    <a:pt x="643859" y="930015"/>
                    <a:pt x="621592" y="952281"/>
                    <a:pt x="594125" y="952281"/>
                  </a:cubicBezTo>
                  <a:lnTo>
                    <a:pt x="49734" y="952281"/>
                  </a:lnTo>
                  <a:cubicBezTo>
                    <a:pt x="22267" y="952281"/>
                    <a:pt x="0" y="930015"/>
                    <a:pt x="0" y="902547"/>
                  </a:cubicBezTo>
                  <a:lnTo>
                    <a:pt x="0" y="49734"/>
                  </a:lnTo>
                  <a:cubicBezTo>
                    <a:pt x="0" y="22267"/>
                    <a:pt x="22267" y="0"/>
                    <a:pt x="4973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76" r="0" b="-17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C7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72950" y="666750"/>
            <a:ext cx="5448300" cy="8058150"/>
            <a:chOff x="0" y="0"/>
            <a:chExt cx="643859" cy="9522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3859" cy="952281"/>
            </a:xfrm>
            <a:custGeom>
              <a:avLst/>
              <a:gdLst/>
              <a:ahLst/>
              <a:cxnLst/>
              <a:rect r="r" b="b" t="t" l="l"/>
              <a:pathLst>
                <a:path h="952281" w="643859">
                  <a:moveTo>
                    <a:pt x="49734" y="0"/>
                  </a:moveTo>
                  <a:lnTo>
                    <a:pt x="594125" y="0"/>
                  </a:lnTo>
                  <a:cubicBezTo>
                    <a:pt x="621592" y="0"/>
                    <a:pt x="643859" y="22267"/>
                    <a:pt x="643859" y="49734"/>
                  </a:cubicBezTo>
                  <a:lnTo>
                    <a:pt x="643859" y="902547"/>
                  </a:lnTo>
                  <a:cubicBezTo>
                    <a:pt x="643859" y="930015"/>
                    <a:pt x="621592" y="952281"/>
                    <a:pt x="594125" y="952281"/>
                  </a:cubicBezTo>
                  <a:lnTo>
                    <a:pt x="49734" y="952281"/>
                  </a:lnTo>
                  <a:cubicBezTo>
                    <a:pt x="22267" y="952281"/>
                    <a:pt x="0" y="930015"/>
                    <a:pt x="0" y="902547"/>
                  </a:cubicBezTo>
                  <a:lnTo>
                    <a:pt x="0" y="49734"/>
                  </a:lnTo>
                  <a:cubicBezTo>
                    <a:pt x="0" y="22267"/>
                    <a:pt x="22267" y="0"/>
                    <a:pt x="4973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76" r="0" b="-176"/>
              </a:stretch>
            </a:blipFill>
          </p:spPr>
        </p:sp>
      </p:grpSp>
      <p:sp>
        <p:nvSpPr>
          <p:cNvPr name="AutoShape 12" id="12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1E3A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OBSERVATIONS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26744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21275" y="4114193"/>
            <a:ext cx="6861700" cy="1461751"/>
            <a:chOff x="0" y="0"/>
            <a:chExt cx="9148933" cy="19490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00735"/>
              <a:ext cx="9148933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Moderate price increases observed from 2020 through 2026 data.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14893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Price Growth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21275" y="1428143"/>
            <a:ext cx="6861700" cy="1461751"/>
            <a:chOff x="0" y="0"/>
            <a:chExt cx="9148933" cy="194900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00735"/>
              <a:ext cx="9148933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Engine size and mileage significantly impact BMW pricing trends.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9148933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Price Determinants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24222" y="6800243"/>
            <a:ext cx="6858753" cy="1480123"/>
            <a:chOff x="0" y="0"/>
            <a:chExt cx="9145004" cy="197349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145004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ML Effectiveness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25231"/>
              <a:ext cx="9145004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Machine learning models show strong predictive power in forecasting.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6750" y="657337"/>
            <a:ext cx="6886575" cy="204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b="true" sz="6999" spc="-69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Insights from Analysis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ADDITIONAL INFORMATION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26744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7697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6886575" cy="8058150"/>
            <a:chOff x="0" y="0"/>
            <a:chExt cx="813829" cy="9522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9" cy="952281"/>
            </a:xfrm>
            <a:custGeom>
              <a:avLst/>
              <a:gdLst/>
              <a:ahLst/>
              <a:cxnLst/>
              <a:rect r="r" b="b" t="t" l="l"/>
              <a:pathLst>
                <a:path h="952281" w="813829">
                  <a:moveTo>
                    <a:pt x="39347" y="0"/>
                  </a:moveTo>
                  <a:lnTo>
                    <a:pt x="774482" y="0"/>
                  </a:lnTo>
                  <a:cubicBezTo>
                    <a:pt x="796213" y="0"/>
                    <a:pt x="813829" y="17616"/>
                    <a:pt x="813829" y="39347"/>
                  </a:cubicBezTo>
                  <a:lnTo>
                    <a:pt x="813829" y="912934"/>
                  </a:lnTo>
                  <a:cubicBezTo>
                    <a:pt x="813829" y="934665"/>
                    <a:pt x="796213" y="952281"/>
                    <a:pt x="774482" y="952281"/>
                  </a:cubicBezTo>
                  <a:lnTo>
                    <a:pt x="39347" y="952281"/>
                  </a:lnTo>
                  <a:cubicBezTo>
                    <a:pt x="17616" y="952281"/>
                    <a:pt x="0" y="934665"/>
                    <a:pt x="0" y="912934"/>
                  </a:cubicBezTo>
                  <a:lnTo>
                    <a:pt x="0" y="39347"/>
                  </a:lnTo>
                  <a:cubicBezTo>
                    <a:pt x="0" y="17616"/>
                    <a:pt x="17616" y="0"/>
                    <a:pt x="3934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7" r="0" b="-19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96400" y="666750"/>
            <a:ext cx="8324850" cy="3360326"/>
            <a:chOff x="0" y="0"/>
            <a:chExt cx="11099800" cy="44804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062269"/>
              <a:ext cx="11099800" cy="1418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This project focuses on predicting BMW car prices from 2010 to 2026 using historical sales data and machine learning. It emphasizes the need for data-driven forecasting in the automotive industry.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66950"/>
              <a:ext cx="110998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Predicting BMW Prices with ML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1099800" cy="1423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99"/>
                </a:lnSpc>
              </a:pPr>
              <a:r>
                <a:rPr lang="en-US" b="true" sz="6999" spc="-69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Project Overview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PRESENTATION 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26744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82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1E3A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IMPORTANT CONSIDERATIONS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1506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750" y="666750"/>
            <a:ext cx="12639675" cy="1784350"/>
            <a:chOff x="0" y="0"/>
            <a:chExt cx="16852900" cy="237913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6852900" cy="1432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00"/>
                </a:lnSpc>
              </a:pPr>
              <a:r>
                <a:rPr lang="en-US" b="true" sz="7000" spc="-70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Project Objectives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50484"/>
              <a:ext cx="168529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Clarifying our main goals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6750" y="3352800"/>
            <a:ext cx="8324850" cy="1901825"/>
            <a:chOff x="0" y="0"/>
            <a:chExt cx="11099800" cy="253576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110998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 strike="noStrike" u="none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Analyze Sales Data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17600"/>
              <a:ext cx="11099800" cy="1418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 strike="noStrike" u="none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We aim to systematically </a:t>
              </a:r>
              <a:r>
                <a:rPr lang="en-US" b="true" sz="2000" spc="-20" strike="noStrike" u="none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analyze sales data</a:t>
              </a:r>
              <a:r>
                <a:rPr lang="en-US" sz="2000" spc="-20" strike="noStrike" u="none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 to identify critical pricing features, which will be key in training our prediction models and visualizing market trends effectively.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0C7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6886575" cy="8058150"/>
            <a:chOff x="0" y="0"/>
            <a:chExt cx="813829" cy="9522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9" cy="952281"/>
            </a:xfrm>
            <a:custGeom>
              <a:avLst/>
              <a:gdLst/>
              <a:ahLst/>
              <a:cxnLst/>
              <a:rect r="r" b="b" t="t" l="l"/>
              <a:pathLst>
                <a:path h="952281" w="813829">
                  <a:moveTo>
                    <a:pt x="39347" y="0"/>
                  </a:moveTo>
                  <a:lnTo>
                    <a:pt x="774482" y="0"/>
                  </a:lnTo>
                  <a:cubicBezTo>
                    <a:pt x="796213" y="0"/>
                    <a:pt x="813829" y="17616"/>
                    <a:pt x="813829" y="39347"/>
                  </a:cubicBezTo>
                  <a:lnTo>
                    <a:pt x="813829" y="912934"/>
                  </a:lnTo>
                  <a:cubicBezTo>
                    <a:pt x="813829" y="934665"/>
                    <a:pt x="796213" y="952281"/>
                    <a:pt x="774482" y="952281"/>
                  </a:cubicBezTo>
                  <a:lnTo>
                    <a:pt x="39347" y="952281"/>
                  </a:lnTo>
                  <a:cubicBezTo>
                    <a:pt x="17616" y="952281"/>
                    <a:pt x="0" y="934665"/>
                    <a:pt x="0" y="912934"/>
                  </a:cubicBezTo>
                  <a:lnTo>
                    <a:pt x="0" y="39347"/>
                  </a:lnTo>
                  <a:cubicBezTo>
                    <a:pt x="0" y="17616"/>
                    <a:pt x="17616" y="0"/>
                    <a:pt x="3934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7" r="0" b="-19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96400" y="666750"/>
            <a:ext cx="8324850" cy="3360326"/>
            <a:chOff x="0" y="0"/>
            <a:chExt cx="11099800" cy="44804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062269"/>
              <a:ext cx="11099800" cy="1418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The dataset comprises </a:t>
              </a:r>
              <a:r>
                <a:rPr lang="en-US" b="true" sz="2000" spc="-20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historical sales data</a:t>
              </a:r>
              <a:r>
                <a:rPr lang="en-US" sz="2000" spc="-20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 from 2010 to 2024, featuring essential attributes such as Model, Year, Engine Size, and Mileage, which are crucial for accurate price predictions.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66950"/>
              <a:ext cx="110998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Key Features of the Dataset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1099800" cy="1423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99"/>
                </a:lnSpc>
              </a:pPr>
              <a:r>
                <a:rPr lang="en-US" b="true" sz="6999" spc="-69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Dataset Overview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1E3A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NOTES ON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26744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E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970" y="647700"/>
            <a:ext cx="12925255" cy="107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</a:pPr>
            <a:r>
              <a:rPr lang="en-US" b="true" sz="7000" spc="-70" strike="noStrike" u="none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Feature Engineering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5970" y="3352800"/>
            <a:ext cx="6867355" cy="2168506"/>
            <a:chOff x="0" y="0"/>
            <a:chExt cx="9156474" cy="28913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156474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Car Age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03275"/>
              <a:ext cx="9156474" cy="1888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trike="noStrike" u="none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Calculating </a:t>
              </a:r>
              <a:r>
                <a:rPr lang="en-US" b="true" sz="2000" strike="noStrike" u="none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Car Age</a:t>
              </a:r>
              <a:r>
                <a:rPr lang="en-US" sz="2000" strike="noStrike" u="none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 involves subtracting the manufacturing year from the current year, providing valuable insights into depreciation and market trends that influence BMW price predictions.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400" y="3352800"/>
            <a:ext cx="6886575" cy="2168506"/>
            <a:chOff x="0" y="0"/>
            <a:chExt cx="9182100" cy="289134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91821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trike="noStrike" u="none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Mileage per Year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03275"/>
              <a:ext cx="9182100" cy="1888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b="true" sz="2000" strike="noStrike" u="none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Mileage per Year</a:t>
              </a:r>
              <a:r>
                <a:rPr lang="en-US" sz="2000" strike="noStrike" u="none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 is calculated by dividing total mileage by the car's age, offering critical data for assessing wear and tear, which significantly impacts pricing strategies for BMW vehicles.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CONSIDERATIONS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36838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4950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82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1E3A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CONSIDERATIONS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1506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6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750" y="666750"/>
            <a:ext cx="12639675" cy="1784350"/>
            <a:chOff x="0" y="0"/>
            <a:chExt cx="16852900" cy="237913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6852900" cy="14329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00"/>
                </a:lnSpc>
              </a:pPr>
              <a:r>
                <a:rPr lang="en-US" b="true" sz="7000" spc="-70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Model Selection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50484"/>
              <a:ext cx="168529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Optimal Algorithms for Prediction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6750" y="3352800"/>
            <a:ext cx="8324850" cy="1901825"/>
            <a:chOff x="0" y="0"/>
            <a:chExt cx="11099800" cy="253576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110998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 strike="noStrike" u="none">
                  <a:solidFill>
                    <a:srgbClr val="57697A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Random Forest &amp; XGBoost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17600"/>
              <a:ext cx="11099800" cy="1418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 strike="noStrike" u="none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The </a:t>
              </a:r>
              <a:r>
                <a:rPr lang="en-US" b="true" sz="2000" spc="-20" strike="noStrike" u="none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Random Forest Regressor</a:t>
              </a:r>
              <a:r>
                <a:rPr lang="en-US" sz="2000" spc="-20" strike="noStrike" u="none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 provides robustness against overfitting, while </a:t>
              </a:r>
              <a:r>
                <a:rPr lang="en-US" b="true" sz="2000" spc="-20" strike="noStrike" u="none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XGBoost Regressor</a:t>
              </a:r>
              <a:r>
                <a:rPr lang="en-US" sz="2000" spc="-20" strike="noStrike" u="none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 enhances performance through gradient boosting, achieving higher accuracy in predicting BMW prices efficiently.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7697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6886575" cy="8058150"/>
            <a:chOff x="0" y="0"/>
            <a:chExt cx="813829" cy="9522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3829" cy="952281"/>
            </a:xfrm>
            <a:custGeom>
              <a:avLst/>
              <a:gdLst/>
              <a:ahLst/>
              <a:cxnLst/>
              <a:rect r="r" b="b" t="t" l="l"/>
              <a:pathLst>
                <a:path h="952281" w="813829">
                  <a:moveTo>
                    <a:pt x="39347" y="0"/>
                  </a:moveTo>
                  <a:lnTo>
                    <a:pt x="774482" y="0"/>
                  </a:lnTo>
                  <a:cubicBezTo>
                    <a:pt x="796213" y="0"/>
                    <a:pt x="813829" y="17616"/>
                    <a:pt x="813829" y="39347"/>
                  </a:cubicBezTo>
                  <a:lnTo>
                    <a:pt x="813829" y="912934"/>
                  </a:lnTo>
                  <a:cubicBezTo>
                    <a:pt x="813829" y="934665"/>
                    <a:pt x="796213" y="952281"/>
                    <a:pt x="774482" y="952281"/>
                  </a:cubicBezTo>
                  <a:lnTo>
                    <a:pt x="39347" y="952281"/>
                  </a:lnTo>
                  <a:cubicBezTo>
                    <a:pt x="17616" y="952281"/>
                    <a:pt x="0" y="934665"/>
                    <a:pt x="0" y="912934"/>
                  </a:cubicBezTo>
                  <a:lnTo>
                    <a:pt x="0" y="39347"/>
                  </a:lnTo>
                  <a:cubicBezTo>
                    <a:pt x="0" y="17616"/>
                    <a:pt x="17616" y="0"/>
                    <a:pt x="3934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97" r="0" b="-19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96400" y="666750"/>
            <a:ext cx="8324850" cy="4331876"/>
            <a:chOff x="0" y="0"/>
            <a:chExt cx="11099800" cy="57758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357669"/>
              <a:ext cx="11099800" cy="1418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The dataset is split into training (80%) and testing (20%) sets, ensuring robust model performance while feature scaling is applied using StandardScaler to maintain consistent data ranges.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62350"/>
              <a:ext cx="110998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Efficiently Managing Data for Models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1099800" cy="2718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99"/>
                </a:lnSpc>
              </a:pPr>
              <a:r>
                <a:rPr lang="en-US" b="true" sz="6999" spc="-69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Data Split &amp; Scaling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NOTES ON 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26744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43300" y="6952607"/>
            <a:ext cx="6886575" cy="1388012"/>
            <a:chOff x="0" y="0"/>
            <a:chExt cx="9182100" cy="185068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91821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Random Forest R² Score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02417"/>
              <a:ext cx="9182100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This model achieved strong predictive capability in our analysis.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34675" y="6952607"/>
            <a:ext cx="6886575" cy="1388012"/>
            <a:chOff x="0" y="0"/>
            <a:chExt cx="9182100" cy="185068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91821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1E3A5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XGBoost R² Score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02417"/>
              <a:ext cx="9182100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1E3A5F"/>
                  </a:solidFill>
                  <a:latin typeface="Telegraf"/>
                  <a:ea typeface="Telegraf"/>
                  <a:cs typeface="Telegraf"/>
                  <a:sym typeface="Telegraf"/>
                </a:rPr>
                <a:t>This model demonstrated even greater accuracy in predictions.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29175" y="1724025"/>
            <a:ext cx="4314825" cy="43148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3A5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1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351325" y="3176587"/>
            <a:ext cx="3178462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00"/>
              </a:lnSpc>
            </a:pPr>
            <a:r>
              <a:rPr lang="en-US" b="true" sz="9000" spc="-89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0.91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020550" y="1724055"/>
            <a:ext cx="4314825" cy="4314765"/>
            <a:chOff x="0" y="0"/>
            <a:chExt cx="812800" cy="8127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789"/>
            </a:xfrm>
            <a:custGeom>
              <a:avLst/>
              <a:gdLst/>
              <a:ahLst/>
              <a:cxnLst/>
              <a:rect r="r" b="b" t="t" l="l"/>
              <a:pathLst>
                <a:path h="812789" w="812800">
                  <a:moveTo>
                    <a:pt x="406400" y="0"/>
                  </a:moveTo>
                  <a:cubicBezTo>
                    <a:pt x="181951" y="0"/>
                    <a:pt x="0" y="181949"/>
                    <a:pt x="0" y="406394"/>
                  </a:cubicBezTo>
                  <a:cubicBezTo>
                    <a:pt x="0" y="630840"/>
                    <a:pt x="181951" y="812789"/>
                    <a:pt x="406400" y="812789"/>
                  </a:cubicBezTo>
                  <a:cubicBezTo>
                    <a:pt x="630849" y="812789"/>
                    <a:pt x="812800" y="630840"/>
                    <a:pt x="812800" y="406394"/>
                  </a:cubicBezTo>
                  <a:cubicBezTo>
                    <a:pt x="812800" y="18194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3A5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4"/>
              <a:ext cx="660400" cy="669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1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648730" y="3176587"/>
            <a:ext cx="315052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00"/>
              </a:lnSpc>
            </a:pPr>
            <a:r>
              <a:rPr lang="en-US" b="true" sz="9000" spc="-89" strike="noStrike" u="none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0.93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0"/>
            <a:ext cx="3238500" cy="10287000"/>
            <a:chOff x="0" y="0"/>
            <a:chExt cx="852938" cy="27093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29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852938">
                  <a:moveTo>
                    <a:pt x="0" y="0"/>
                  </a:moveTo>
                  <a:lnTo>
                    <a:pt x="852938" y="0"/>
                  </a:lnTo>
                  <a:lnTo>
                    <a:pt x="8529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829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529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1E3A5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 PERFORMANCE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10929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96215" y="2489835"/>
            <a:ext cx="10355580" cy="7111943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734675" y="3352800"/>
            <a:ext cx="6886575" cy="2293581"/>
            <a:chOff x="0" y="0"/>
            <a:chExt cx="9182100" cy="30581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182100" cy="1746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00"/>
                </a:lnSpc>
              </a:pPr>
              <a:r>
                <a:rPr lang="en-US" b="true" sz="3000" spc="-3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Analysis of predicted price stability and variations for BMW models from 2024 to 2026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09841"/>
              <a:ext cx="9182100" cy="94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</a:pP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The analysis indicates a </a:t>
              </a:r>
              <a:r>
                <a:rPr lang="en-US" b="true" sz="2000" spc="-20">
                  <a:solidFill>
                    <a:srgbClr val="C0C7D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stable to slightly increasing</a:t>
              </a:r>
              <a:r>
                <a:rPr lang="en-US" sz="2000" spc="-20">
                  <a:solidFill>
                    <a:srgbClr val="C0C7D1"/>
                  </a:solidFill>
                  <a:latin typeface="Telegraf"/>
                  <a:ea typeface="Telegraf"/>
                  <a:cs typeface="Telegraf"/>
                  <a:sym typeface="Telegraf"/>
                </a:rPr>
                <a:t> price trend influenced by engine size and mileage factors.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2457450"/>
            <a:chOff x="0" y="0"/>
            <a:chExt cx="4816593" cy="6472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647230"/>
            </a:xfrm>
            <a:custGeom>
              <a:avLst/>
              <a:gdLst/>
              <a:ahLst/>
              <a:cxnLst/>
              <a:rect r="r" b="b" t="t" l="l"/>
              <a:pathLst>
                <a:path h="64723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7230"/>
                  </a:lnTo>
                  <a:lnTo>
                    <a:pt x="0" y="647230"/>
                  </a:lnTo>
                  <a:close/>
                </a:path>
              </a:pathLst>
            </a:custGeom>
            <a:solidFill>
              <a:srgbClr val="F0F2F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694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66750" y="657225"/>
            <a:ext cx="12639675" cy="106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b="true" sz="6999" spc="-69">
                <a:solidFill>
                  <a:srgbClr val="1E3A5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Price Trends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66750" y="9620250"/>
            <a:ext cx="16954500" cy="0"/>
          </a:xfrm>
          <a:prstGeom prst="line">
            <a:avLst/>
          </a:prstGeom>
          <a:ln cap="flat" w="9525">
            <a:solidFill>
              <a:srgbClr val="C0C7D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666750" y="9676455"/>
            <a:ext cx="25717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 spc="-12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INSIGHTS AND OBSERVATIONS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62748" y="9676442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C0C7D1"/>
                </a:solidFill>
                <a:latin typeface="Telegraf Bold"/>
                <a:ea typeface="Telegraf Bold"/>
                <a:cs typeface="Telegraf Bold"/>
                <a:sym typeface="Telegraf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Using Machine Learning</dc:description>
  <dc:identifier>DAG1-S4BHfA</dc:identifier>
  <dcterms:modified xsi:type="dcterms:W3CDTF">2011-08-01T06:04:30Z</dcterms:modified>
  <cp:revision>1</cp:revision>
  <dc:title>Presentation - Using Machine Learning</dc:title>
</cp:coreProperties>
</file>