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10699750" cx="7569200"/>
  <p:notesSz cx="7569200" cy="106997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17" roundtripDataSignature="AMtx7mi9nlF2c/LL9zlkTLEolSIOm7y09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7757C2D-B16D-4273-BDF1-AAC983C68AD5}">
  <a:tblStyle styleId="{F7757C2D-B16D-4273-BDF1-AAC983C68AD5}"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customschemas.google.com/relationships/presentationmetadata" Target="metadata"/><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1775" y="802475"/>
            <a:ext cx="5046375" cy="4012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6900" y="5082375"/>
            <a:ext cx="6055350" cy="48148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1:notes"/>
          <p:cNvSpPr txBox="1"/>
          <p:nvPr>
            <p:ph idx="1" type="body"/>
          </p:nvPr>
        </p:nvSpPr>
        <p:spPr>
          <a:xfrm>
            <a:off x="756900" y="5082375"/>
            <a:ext cx="6055350" cy="48148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notes"/>
          <p:cNvSpPr/>
          <p:nvPr>
            <p:ph idx="2" type="sldImg"/>
          </p:nvPr>
        </p:nvSpPr>
        <p:spPr>
          <a:xfrm>
            <a:off x="1261775" y="802475"/>
            <a:ext cx="5046375" cy="4012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0:notes"/>
          <p:cNvSpPr txBox="1"/>
          <p:nvPr>
            <p:ph idx="1" type="body"/>
          </p:nvPr>
        </p:nvSpPr>
        <p:spPr>
          <a:xfrm>
            <a:off x="756900" y="5082375"/>
            <a:ext cx="6055350" cy="48148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0:notes"/>
          <p:cNvSpPr/>
          <p:nvPr>
            <p:ph idx="2" type="sldImg"/>
          </p:nvPr>
        </p:nvSpPr>
        <p:spPr>
          <a:xfrm>
            <a:off x="1261775" y="802475"/>
            <a:ext cx="5046375" cy="4012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2:notes"/>
          <p:cNvSpPr txBox="1"/>
          <p:nvPr>
            <p:ph idx="1" type="body"/>
          </p:nvPr>
        </p:nvSpPr>
        <p:spPr>
          <a:xfrm>
            <a:off x="756900" y="5082375"/>
            <a:ext cx="6055350" cy="48148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notes"/>
          <p:cNvSpPr/>
          <p:nvPr>
            <p:ph idx="2" type="sldImg"/>
          </p:nvPr>
        </p:nvSpPr>
        <p:spPr>
          <a:xfrm>
            <a:off x="1261775" y="802475"/>
            <a:ext cx="5046375" cy="4012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3:notes"/>
          <p:cNvSpPr txBox="1"/>
          <p:nvPr>
            <p:ph idx="1" type="body"/>
          </p:nvPr>
        </p:nvSpPr>
        <p:spPr>
          <a:xfrm>
            <a:off x="756900" y="5082375"/>
            <a:ext cx="6055350" cy="48148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notes"/>
          <p:cNvSpPr/>
          <p:nvPr>
            <p:ph idx="2" type="sldImg"/>
          </p:nvPr>
        </p:nvSpPr>
        <p:spPr>
          <a:xfrm>
            <a:off x="1261775" y="802475"/>
            <a:ext cx="5046375" cy="4012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4:notes"/>
          <p:cNvSpPr txBox="1"/>
          <p:nvPr>
            <p:ph idx="1" type="body"/>
          </p:nvPr>
        </p:nvSpPr>
        <p:spPr>
          <a:xfrm>
            <a:off x="756900" y="5082375"/>
            <a:ext cx="6055350" cy="48148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notes"/>
          <p:cNvSpPr/>
          <p:nvPr>
            <p:ph idx="2" type="sldImg"/>
          </p:nvPr>
        </p:nvSpPr>
        <p:spPr>
          <a:xfrm>
            <a:off x="1261775" y="802475"/>
            <a:ext cx="5046375" cy="4012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5:notes"/>
          <p:cNvSpPr txBox="1"/>
          <p:nvPr>
            <p:ph idx="1" type="body"/>
          </p:nvPr>
        </p:nvSpPr>
        <p:spPr>
          <a:xfrm>
            <a:off x="756900" y="5082375"/>
            <a:ext cx="6055350" cy="48148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notes"/>
          <p:cNvSpPr/>
          <p:nvPr>
            <p:ph idx="2" type="sldImg"/>
          </p:nvPr>
        </p:nvSpPr>
        <p:spPr>
          <a:xfrm>
            <a:off x="1261775" y="802475"/>
            <a:ext cx="5046375" cy="4012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6:notes"/>
          <p:cNvSpPr txBox="1"/>
          <p:nvPr>
            <p:ph idx="1" type="body"/>
          </p:nvPr>
        </p:nvSpPr>
        <p:spPr>
          <a:xfrm>
            <a:off x="756900" y="5082375"/>
            <a:ext cx="6055350" cy="48148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6:notes"/>
          <p:cNvSpPr/>
          <p:nvPr>
            <p:ph idx="2" type="sldImg"/>
          </p:nvPr>
        </p:nvSpPr>
        <p:spPr>
          <a:xfrm>
            <a:off x="1261775" y="802475"/>
            <a:ext cx="5046375" cy="4012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7:notes"/>
          <p:cNvSpPr txBox="1"/>
          <p:nvPr>
            <p:ph idx="1" type="body"/>
          </p:nvPr>
        </p:nvSpPr>
        <p:spPr>
          <a:xfrm>
            <a:off x="756900" y="5082375"/>
            <a:ext cx="6055350" cy="48148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7:notes"/>
          <p:cNvSpPr/>
          <p:nvPr>
            <p:ph idx="2" type="sldImg"/>
          </p:nvPr>
        </p:nvSpPr>
        <p:spPr>
          <a:xfrm>
            <a:off x="1261775" y="802475"/>
            <a:ext cx="5046375" cy="4012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8:notes"/>
          <p:cNvSpPr txBox="1"/>
          <p:nvPr>
            <p:ph idx="1" type="body"/>
          </p:nvPr>
        </p:nvSpPr>
        <p:spPr>
          <a:xfrm>
            <a:off x="756900" y="5082375"/>
            <a:ext cx="6055350" cy="48148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8:notes"/>
          <p:cNvSpPr/>
          <p:nvPr>
            <p:ph idx="2" type="sldImg"/>
          </p:nvPr>
        </p:nvSpPr>
        <p:spPr>
          <a:xfrm>
            <a:off x="1261775" y="802475"/>
            <a:ext cx="5046375" cy="4012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9:notes"/>
          <p:cNvSpPr txBox="1"/>
          <p:nvPr>
            <p:ph idx="1" type="body"/>
          </p:nvPr>
        </p:nvSpPr>
        <p:spPr>
          <a:xfrm>
            <a:off x="756900" y="5082375"/>
            <a:ext cx="6055350" cy="48148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9:notes"/>
          <p:cNvSpPr/>
          <p:nvPr>
            <p:ph idx="2" type="sldImg"/>
          </p:nvPr>
        </p:nvSpPr>
        <p:spPr>
          <a:xfrm>
            <a:off x="1261775" y="802475"/>
            <a:ext cx="5046375" cy="4012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11" name="Shape 11"/>
        <p:cNvGrpSpPr/>
        <p:nvPr/>
      </p:nvGrpSpPr>
      <p:grpSpPr>
        <a:xfrm>
          <a:off x="0" y="0"/>
          <a:ext cx="0" cy="0"/>
          <a:chOff x="0" y="0"/>
          <a:chExt cx="0" cy="0"/>
        </a:xfrm>
      </p:grpSpPr>
      <p:sp>
        <p:nvSpPr>
          <p:cNvPr id="12" name="Google Shape;12;p12"/>
          <p:cNvSpPr txBox="1"/>
          <p:nvPr>
            <p:ph idx="11" type="ftr"/>
          </p:nvPr>
        </p:nvSpPr>
        <p:spPr>
          <a:xfrm>
            <a:off x="2573528" y="9950768"/>
            <a:ext cx="2422144" cy="534987"/>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2"/>
          <p:cNvSpPr txBox="1"/>
          <p:nvPr>
            <p:ph idx="10" type="dt"/>
          </p:nvPr>
        </p:nvSpPr>
        <p:spPr>
          <a:xfrm>
            <a:off x="378460" y="9950768"/>
            <a:ext cx="1740916" cy="53498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12"/>
          <p:cNvSpPr txBox="1"/>
          <p:nvPr>
            <p:ph idx="12" type="sldNum"/>
          </p:nvPr>
        </p:nvSpPr>
        <p:spPr>
          <a:xfrm>
            <a:off x="5449824" y="9950768"/>
            <a:ext cx="1740916" cy="534987"/>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p13"/>
          <p:cNvSpPr txBox="1"/>
          <p:nvPr>
            <p:ph type="ctrTitle"/>
          </p:nvPr>
        </p:nvSpPr>
        <p:spPr>
          <a:xfrm>
            <a:off x="567690" y="3316922"/>
            <a:ext cx="6433820" cy="224694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3"/>
          <p:cNvSpPr txBox="1"/>
          <p:nvPr>
            <p:ph idx="1" type="subTitle"/>
          </p:nvPr>
        </p:nvSpPr>
        <p:spPr>
          <a:xfrm>
            <a:off x="1135380" y="5991860"/>
            <a:ext cx="5298440" cy="267493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3"/>
          <p:cNvSpPr txBox="1"/>
          <p:nvPr>
            <p:ph idx="11" type="ftr"/>
          </p:nvPr>
        </p:nvSpPr>
        <p:spPr>
          <a:xfrm>
            <a:off x="2573528" y="9950768"/>
            <a:ext cx="2422144" cy="534987"/>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3"/>
          <p:cNvSpPr txBox="1"/>
          <p:nvPr>
            <p:ph idx="10" type="dt"/>
          </p:nvPr>
        </p:nvSpPr>
        <p:spPr>
          <a:xfrm>
            <a:off x="378460" y="9950768"/>
            <a:ext cx="1740916" cy="53498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3"/>
          <p:cNvSpPr txBox="1"/>
          <p:nvPr>
            <p:ph idx="12" type="sldNum"/>
          </p:nvPr>
        </p:nvSpPr>
        <p:spPr>
          <a:xfrm>
            <a:off x="5449824" y="9950768"/>
            <a:ext cx="1740916" cy="534987"/>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1" name="Shape 21"/>
        <p:cNvGrpSpPr/>
        <p:nvPr/>
      </p:nvGrpSpPr>
      <p:grpSpPr>
        <a:xfrm>
          <a:off x="0" y="0"/>
          <a:ext cx="0" cy="0"/>
          <a:chOff x="0" y="0"/>
          <a:chExt cx="0" cy="0"/>
        </a:xfrm>
      </p:grpSpPr>
      <p:sp>
        <p:nvSpPr>
          <p:cNvPr id="22" name="Google Shape;22;p14"/>
          <p:cNvSpPr txBox="1"/>
          <p:nvPr>
            <p:ph type="title"/>
          </p:nvPr>
        </p:nvSpPr>
        <p:spPr>
          <a:xfrm>
            <a:off x="378460" y="427990"/>
            <a:ext cx="6812280" cy="17119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4"/>
          <p:cNvSpPr txBox="1"/>
          <p:nvPr>
            <p:ph idx="1" type="body"/>
          </p:nvPr>
        </p:nvSpPr>
        <p:spPr>
          <a:xfrm>
            <a:off x="378460" y="2460942"/>
            <a:ext cx="6812280" cy="706183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 name="Google Shape;24;p14"/>
          <p:cNvSpPr txBox="1"/>
          <p:nvPr>
            <p:ph idx="11" type="ftr"/>
          </p:nvPr>
        </p:nvSpPr>
        <p:spPr>
          <a:xfrm>
            <a:off x="2573528" y="9950768"/>
            <a:ext cx="2422144" cy="534987"/>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4"/>
          <p:cNvSpPr txBox="1"/>
          <p:nvPr>
            <p:ph idx="10" type="dt"/>
          </p:nvPr>
        </p:nvSpPr>
        <p:spPr>
          <a:xfrm>
            <a:off x="378460" y="9950768"/>
            <a:ext cx="1740916" cy="53498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4"/>
          <p:cNvSpPr txBox="1"/>
          <p:nvPr>
            <p:ph idx="12" type="sldNum"/>
          </p:nvPr>
        </p:nvSpPr>
        <p:spPr>
          <a:xfrm>
            <a:off x="5449824" y="9950768"/>
            <a:ext cx="1740916" cy="534987"/>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7" name="Shape 27"/>
        <p:cNvGrpSpPr/>
        <p:nvPr/>
      </p:nvGrpSpPr>
      <p:grpSpPr>
        <a:xfrm>
          <a:off x="0" y="0"/>
          <a:ext cx="0" cy="0"/>
          <a:chOff x="0" y="0"/>
          <a:chExt cx="0" cy="0"/>
        </a:xfrm>
      </p:grpSpPr>
      <p:sp>
        <p:nvSpPr>
          <p:cNvPr id="28" name="Google Shape;28;p15"/>
          <p:cNvSpPr txBox="1"/>
          <p:nvPr>
            <p:ph type="title"/>
          </p:nvPr>
        </p:nvSpPr>
        <p:spPr>
          <a:xfrm>
            <a:off x="378460" y="427990"/>
            <a:ext cx="6812280" cy="17119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5"/>
          <p:cNvSpPr txBox="1"/>
          <p:nvPr>
            <p:ph idx="1" type="body"/>
          </p:nvPr>
        </p:nvSpPr>
        <p:spPr>
          <a:xfrm>
            <a:off x="378460" y="2460942"/>
            <a:ext cx="3292602" cy="706183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15"/>
          <p:cNvSpPr txBox="1"/>
          <p:nvPr>
            <p:ph idx="2" type="body"/>
          </p:nvPr>
        </p:nvSpPr>
        <p:spPr>
          <a:xfrm>
            <a:off x="3898138" y="2460942"/>
            <a:ext cx="3292602" cy="706183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15"/>
          <p:cNvSpPr txBox="1"/>
          <p:nvPr>
            <p:ph idx="11" type="ftr"/>
          </p:nvPr>
        </p:nvSpPr>
        <p:spPr>
          <a:xfrm>
            <a:off x="2573528" y="9950768"/>
            <a:ext cx="2422144" cy="534987"/>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5"/>
          <p:cNvSpPr txBox="1"/>
          <p:nvPr>
            <p:ph idx="10" type="dt"/>
          </p:nvPr>
        </p:nvSpPr>
        <p:spPr>
          <a:xfrm>
            <a:off x="378460" y="9950768"/>
            <a:ext cx="1740916" cy="53498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5"/>
          <p:cNvSpPr txBox="1"/>
          <p:nvPr>
            <p:ph idx="12" type="sldNum"/>
          </p:nvPr>
        </p:nvSpPr>
        <p:spPr>
          <a:xfrm>
            <a:off x="5449824" y="9950768"/>
            <a:ext cx="1740916" cy="534987"/>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4" name="Shape 34"/>
        <p:cNvGrpSpPr/>
        <p:nvPr/>
      </p:nvGrpSpPr>
      <p:grpSpPr>
        <a:xfrm>
          <a:off x="0" y="0"/>
          <a:ext cx="0" cy="0"/>
          <a:chOff x="0" y="0"/>
          <a:chExt cx="0" cy="0"/>
        </a:xfrm>
      </p:grpSpPr>
      <p:sp>
        <p:nvSpPr>
          <p:cNvPr id="35" name="Google Shape;35;p16"/>
          <p:cNvSpPr txBox="1"/>
          <p:nvPr>
            <p:ph type="title"/>
          </p:nvPr>
        </p:nvSpPr>
        <p:spPr>
          <a:xfrm>
            <a:off x="378460" y="427990"/>
            <a:ext cx="6812280" cy="17119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6"/>
          <p:cNvSpPr txBox="1"/>
          <p:nvPr>
            <p:ph idx="11" type="ftr"/>
          </p:nvPr>
        </p:nvSpPr>
        <p:spPr>
          <a:xfrm>
            <a:off x="2573528" y="9950768"/>
            <a:ext cx="2422144" cy="534987"/>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6"/>
          <p:cNvSpPr txBox="1"/>
          <p:nvPr>
            <p:ph idx="10" type="dt"/>
          </p:nvPr>
        </p:nvSpPr>
        <p:spPr>
          <a:xfrm>
            <a:off x="378460" y="9950768"/>
            <a:ext cx="1740916" cy="53498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6"/>
          <p:cNvSpPr txBox="1"/>
          <p:nvPr>
            <p:ph idx="12" type="sldNum"/>
          </p:nvPr>
        </p:nvSpPr>
        <p:spPr>
          <a:xfrm>
            <a:off x="5449824" y="9950768"/>
            <a:ext cx="1740916" cy="534987"/>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378460" y="427990"/>
            <a:ext cx="6812280" cy="171196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1"/>
          <p:cNvSpPr txBox="1"/>
          <p:nvPr>
            <p:ph idx="1" type="body"/>
          </p:nvPr>
        </p:nvSpPr>
        <p:spPr>
          <a:xfrm>
            <a:off x="378460" y="2460942"/>
            <a:ext cx="6812280" cy="706183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11"/>
          <p:cNvSpPr txBox="1"/>
          <p:nvPr>
            <p:ph idx="11" type="ftr"/>
          </p:nvPr>
        </p:nvSpPr>
        <p:spPr>
          <a:xfrm>
            <a:off x="2573528" y="9950768"/>
            <a:ext cx="2422144" cy="534987"/>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1"/>
          <p:cNvSpPr txBox="1"/>
          <p:nvPr>
            <p:ph idx="10" type="dt"/>
          </p:nvPr>
        </p:nvSpPr>
        <p:spPr>
          <a:xfrm>
            <a:off x="378460" y="9950768"/>
            <a:ext cx="1740916" cy="53498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11"/>
          <p:cNvSpPr txBox="1"/>
          <p:nvPr>
            <p:ph idx="12" type="sldNum"/>
          </p:nvPr>
        </p:nvSpPr>
        <p:spPr>
          <a:xfrm>
            <a:off x="5449824" y="9950768"/>
            <a:ext cx="1740916" cy="534987"/>
          </a:xfrm>
          <a:prstGeom prst="rect">
            <a:avLst/>
          </a:prstGeom>
          <a:noFill/>
          <a:ln>
            <a:noFill/>
          </a:ln>
        </p:spPr>
        <p:txBody>
          <a:bodyPr anchorCtr="0" anchor="t" bIns="0" lIns="0" spcFirstLastPara="1" rIns="0" wrap="square" tIns="0">
            <a:spAutoFit/>
          </a:bodyPr>
          <a:lstStyle>
            <a:lvl1pPr indent="0" lvl="0" algn="r">
              <a:spcBef>
                <a:spcPts val="0"/>
              </a:spcBef>
              <a:buNone/>
              <a:defRPr sz="1800">
                <a:solidFill>
                  <a:srgbClr val="888888"/>
                </a:solidFill>
              </a:defRPr>
            </a:lvl1pPr>
            <a:lvl2pPr indent="0" lvl="1" algn="r">
              <a:spcBef>
                <a:spcPts val="0"/>
              </a:spcBef>
              <a:buNone/>
              <a:defRPr sz="1800">
                <a:solidFill>
                  <a:srgbClr val="888888"/>
                </a:solidFill>
              </a:defRPr>
            </a:lvl2pPr>
            <a:lvl3pPr indent="0" lvl="2" algn="r">
              <a:spcBef>
                <a:spcPts val="0"/>
              </a:spcBef>
              <a:buNone/>
              <a:defRPr sz="1800">
                <a:solidFill>
                  <a:srgbClr val="888888"/>
                </a:solidFill>
              </a:defRPr>
            </a:lvl3pPr>
            <a:lvl4pPr indent="0" lvl="3" algn="r">
              <a:spcBef>
                <a:spcPts val="0"/>
              </a:spcBef>
              <a:buNone/>
              <a:defRPr sz="1800">
                <a:solidFill>
                  <a:srgbClr val="888888"/>
                </a:solidFill>
              </a:defRPr>
            </a:lvl4pPr>
            <a:lvl5pPr indent="0" lvl="4" algn="r">
              <a:spcBef>
                <a:spcPts val="0"/>
              </a:spcBef>
              <a:buNone/>
              <a:defRPr sz="1800">
                <a:solidFill>
                  <a:srgbClr val="888888"/>
                </a:solidFill>
              </a:defRPr>
            </a:lvl5pPr>
            <a:lvl6pPr indent="0" lvl="5" algn="r">
              <a:spcBef>
                <a:spcPts val="0"/>
              </a:spcBef>
              <a:buNone/>
              <a:defRPr sz="1800">
                <a:solidFill>
                  <a:srgbClr val="888888"/>
                </a:solidFill>
              </a:defRPr>
            </a:lvl6pPr>
            <a:lvl7pPr indent="0" lvl="6" algn="r">
              <a:spcBef>
                <a:spcPts val="0"/>
              </a:spcBef>
              <a:buNone/>
              <a:defRPr sz="1800">
                <a:solidFill>
                  <a:srgbClr val="888888"/>
                </a:solidFill>
              </a:defRPr>
            </a:lvl7pPr>
            <a:lvl8pPr indent="0" lvl="7" algn="r">
              <a:spcBef>
                <a:spcPts val="0"/>
              </a:spcBef>
              <a:buNone/>
              <a:defRPr sz="1800">
                <a:solidFill>
                  <a:srgbClr val="888888"/>
                </a:solidFill>
              </a:defRPr>
            </a:lvl8pPr>
            <a:lvl9pPr indent="0" lvl="8"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14.png"/><Relationship Id="rId6" Type="http://schemas.openxmlformats.org/officeDocument/2006/relationships/image" Target="../media/image5.png"/><Relationship Id="rId7" Type="http://schemas.openxmlformats.org/officeDocument/2006/relationships/image" Target="../media/image12.png"/><Relationship Id="rId8"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0.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 name="Shape 42"/>
        <p:cNvGrpSpPr/>
        <p:nvPr/>
      </p:nvGrpSpPr>
      <p:grpSpPr>
        <a:xfrm>
          <a:off x="0" y="0"/>
          <a:ext cx="0" cy="0"/>
          <a:chOff x="0" y="0"/>
          <a:chExt cx="0" cy="0"/>
        </a:xfrm>
      </p:grpSpPr>
      <p:sp>
        <p:nvSpPr>
          <p:cNvPr id="43" name="Google Shape;43;p1"/>
          <p:cNvSpPr txBox="1"/>
          <p:nvPr/>
        </p:nvSpPr>
        <p:spPr>
          <a:xfrm>
            <a:off x="654812" y="1612747"/>
            <a:ext cx="6421755" cy="1177925"/>
          </a:xfrm>
          <a:prstGeom prst="rect">
            <a:avLst/>
          </a:prstGeom>
          <a:noFill/>
          <a:ln>
            <a:noFill/>
          </a:ln>
        </p:spPr>
        <p:txBody>
          <a:bodyPr anchorCtr="0" anchor="t" bIns="0" lIns="0" spcFirstLastPara="1" rIns="0" wrap="square" tIns="127000">
            <a:spAutoFit/>
          </a:bodyPr>
          <a:lstStyle/>
          <a:p>
            <a:pPr indent="0" lvl="0" marL="0" rtl="0" algn="ctr">
              <a:lnSpc>
                <a:spcPct val="100000"/>
              </a:lnSpc>
              <a:spcBef>
                <a:spcPts val="0"/>
              </a:spcBef>
              <a:spcAft>
                <a:spcPts val="0"/>
              </a:spcAft>
              <a:buNone/>
            </a:pPr>
            <a:r>
              <a:rPr b="1" i="1" lang="en-US" sz="2000">
                <a:latin typeface="Times New Roman"/>
                <a:ea typeface="Times New Roman"/>
                <a:cs typeface="Times New Roman"/>
                <a:sym typeface="Times New Roman"/>
              </a:rPr>
              <a:t>Pioneers of Digital Egypt Initiative</a:t>
            </a:r>
            <a:endParaRPr sz="2000">
              <a:latin typeface="Times New Roman"/>
              <a:ea typeface="Times New Roman"/>
              <a:cs typeface="Times New Roman"/>
              <a:sym typeface="Times New Roman"/>
            </a:endParaRPr>
          </a:p>
          <a:p>
            <a:pPr indent="0" lvl="0" marL="12700" marR="5080" rtl="0" algn="ctr">
              <a:lnSpc>
                <a:spcPct val="103000"/>
              </a:lnSpc>
              <a:spcBef>
                <a:spcPts val="825"/>
              </a:spcBef>
              <a:spcAft>
                <a:spcPts val="0"/>
              </a:spcAft>
              <a:buNone/>
            </a:pPr>
            <a:r>
              <a:rPr b="1" i="1" lang="en-US" sz="2000">
                <a:latin typeface="Times New Roman"/>
                <a:ea typeface="Times New Roman"/>
                <a:cs typeface="Times New Roman"/>
                <a:sym typeface="Times New Roman"/>
              </a:rPr>
              <a:t>Under The Auspices of the Ministry Of Communications and Information Technology</a:t>
            </a:r>
            <a:endParaRPr sz="2000">
              <a:latin typeface="Times New Roman"/>
              <a:ea typeface="Times New Roman"/>
              <a:cs typeface="Times New Roman"/>
              <a:sym typeface="Times New Roman"/>
            </a:endParaRPr>
          </a:p>
        </p:txBody>
      </p:sp>
      <p:graphicFrame>
        <p:nvGraphicFramePr>
          <p:cNvPr id="44" name="Google Shape;44;p1"/>
          <p:cNvGraphicFramePr/>
          <p:nvPr/>
        </p:nvGraphicFramePr>
        <p:xfrm>
          <a:off x="521208" y="3595750"/>
          <a:ext cx="3000000" cy="3000000"/>
        </p:xfrm>
        <a:graphic>
          <a:graphicData uri="http://schemas.openxmlformats.org/drawingml/2006/table">
            <a:tbl>
              <a:tblPr bandRow="1" firstRow="1">
                <a:noFill/>
                <a:tableStyleId>{F7757C2D-B16D-4273-BDF1-AAC983C68AD5}</a:tableStyleId>
              </a:tblPr>
              <a:tblGrid>
                <a:gridCol w="2226950"/>
                <a:gridCol w="2226950"/>
                <a:gridCol w="2226300"/>
              </a:tblGrid>
              <a:tr h="316875">
                <a:tc>
                  <a:txBody>
                    <a:bodyPr/>
                    <a:lstStyle/>
                    <a:p>
                      <a:pPr indent="0" lvl="0" marL="635" marR="0" rtl="0" algn="ctr">
                        <a:lnSpc>
                          <a:spcPct val="117272"/>
                        </a:lnSpc>
                        <a:spcBef>
                          <a:spcPts val="0"/>
                        </a:spcBef>
                        <a:spcAft>
                          <a:spcPts val="0"/>
                        </a:spcAft>
                        <a:buNone/>
                      </a:pPr>
                      <a:r>
                        <a:rPr lang="en-US" sz="1100" u="none" cap="none" strike="noStrike">
                          <a:solidFill>
                            <a:srgbClr val="C45811"/>
                          </a:solidFill>
                          <a:latin typeface="Calibri"/>
                          <a:ea typeface="Calibri"/>
                          <a:cs typeface="Calibri"/>
                          <a:sym typeface="Calibri"/>
                        </a:rPr>
                        <a:t>Students name</a:t>
                      </a:r>
                      <a:endParaRPr sz="1100" u="none" cap="none" strike="noStrike">
                        <a:latin typeface="Calibri"/>
                        <a:ea typeface="Calibri"/>
                        <a:cs typeface="Calibri"/>
                        <a:sym typeface="Calibri"/>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7272"/>
                        </a:lnSpc>
                        <a:spcBef>
                          <a:spcPts val="0"/>
                        </a:spcBef>
                        <a:spcAft>
                          <a:spcPts val="0"/>
                        </a:spcAft>
                        <a:buNone/>
                      </a:pPr>
                      <a:r>
                        <a:rPr lang="en-US" sz="1100" u="none" cap="none" strike="noStrike">
                          <a:solidFill>
                            <a:srgbClr val="C45811"/>
                          </a:solidFill>
                          <a:latin typeface="Calibri"/>
                          <a:ea typeface="Calibri"/>
                          <a:cs typeface="Calibri"/>
                          <a:sym typeface="Calibri"/>
                        </a:rPr>
                        <a:t>Round Code</a:t>
                      </a:r>
                      <a:endParaRPr sz="1100" u="none" cap="none" strike="noStrike">
                        <a:latin typeface="Calibri"/>
                        <a:ea typeface="Calibri"/>
                        <a:cs typeface="Calibri"/>
                        <a:sym typeface="Calibri"/>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7272"/>
                        </a:lnSpc>
                        <a:spcBef>
                          <a:spcPts val="0"/>
                        </a:spcBef>
                        <a:spcAft>
                          <a:spcPts val="0"/>
                        </a:spcAft>
                        <a:buNone/>
                      </a:pPr>
                      <a:r>
                        <a:rPr lang="en-US" sz="1100" u="none" cap="none" strike="noStrike">
                          <a:solidFill>
                            <a:srgbClr val="C45811"/>
                          </a:solidFill>
                          <a:latin typeface="Calibri"/>
                          <a:ea typeface="Calibri"/>
                          <a:cs typeface="Calibri"/>
                          <a:sym typeface="Calibri"/>
                        </a:rPr>
                        <a:t>Recommend Track</a:t>
                      </a:r>
                      <a:endParaRPr sz="1100" u="none" cap="none" strike="noStrike">
                        <a:latin typeface="Calibri"/>
                        <a:ea typeface="Calibri"/>
                        <a:cs typeface="Calibri"/>
                        <a:sym typeface="Calibri"/>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41325">
                <a:tc>
                  <a:txBody>
                    <a:bodyPr/>
                    <a:lstStyle/>
                    <a:p>
                      <a:pPr indent="0" lvl="0" marL="0" marR="0" rtl="0" algn="ctr">
                        <a:lnSpc>
                          <a:spcPct val="117272"/>
                        </a:lnSpc>
                        <a:spcBef>
                          <a:spcPts val="0"/>
                        </a:spcBef>
                        <a:spcAft>
                          <a:spcPts val="0"/>
                        </a:spcAft>
                        <a:buNone/>
                      </a:pPr>
                      <a:r>
                        <a:rPr lang="en-US" sz="1100" u="none" cap="none" strike="noStrike">
                          <a:latin typeface="Calibri"/>
                          <a:ea typeface="Calibri"/>
                          <a:cs typeface="Calibri"/>
                          <a:sym typeface="Calibri"/>
                        </a:rPr>
                        <a:t>Shaher Mohamed Gomaa Hassan</a:t>
                      </a:r>
                      <a:endParaRPr sz="1100" u="none" cap="none" strike="noStrike">
                        <a:latin typeface="Calibri"/>
                        <a:ea typeface="Calibri"/>
                        <a:cs typeface="Calibri"/>
                        <a:sym typeface="Calibri"/>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7272"/>
                        </a:lnSpc>
                        <a:spcBef>
                          <a:spcPts val="0"/>
                        </a:spcBef>
                        <a:spcAft>
                          <a:spcPts val="0"/>
                        </a:spcAft>
                        <a:buNone/>
                      </a:pPr>
                      <a:r>
                        <a:rPr lang="en-US" sz="1100" u="none" cap="none" strike="noStrike">
                          <a:latin typeface="Calibri"/>
                          <a:ea typeface="Calibri"/>
                          <a:cs typeface="Calibri"/>
                          <a:sym typeface="Calibri"/>
                        </a:rPr>
                        <a:t>SHR1_ISS2_M1e</a:t>
                      </a:r>
                      <a:endParaRPr sz="1100" u="none" cap="none" strike="noStrike">
                        <a:latin typeface="Calibri"/>
                        <a:ea typeface="Calibri"/>
                        <a:cs typeface="Calibri"/>
                        <a:sym typeface="Calibri"/>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7272"/>
                        </a:lnSpc>
                        <a:spcBef>
                          <a:spcPts val="0"/>
                        </a:spcBef>
                        <a:spcAft>
                          <a:spcPts val="0"/>
                        </a:spcAft>
                        <a:buNone/>
                      </a:pPr>
                      <a:r>
                        <a:rPr lang="en-US" sz="1100" u="none" cap="none" strike="noStrike">
                          <a:latin typeface="Calibri"/>
                          <a:ea typeface="Calibri"/>
                          <a:cs typeface="Calibri"/>
                          <a:sym typeface="Calibri"/>
                        </a:rPr>
                        <a:t>Cisco Network Administrator</a:t>
                      </a:r>
                      <a:endParaRPr sz="1100" u="none" cap="none" strike="noStrike">
                        <a:latin typeface="Calibri"/>
                        <a:ea typeface="Calibri"/>
                        <a:cs typeface="Calibri"/>
                        <a:sym typeface="Calibri"/>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5300">
                <a:tc>
                  <a:txBody>
                    <a:bodyPr/>
                    <a:lstStyle/>
                    <a:p>
                      <a:pPr indent="0" lvl="0" marL="635" marR="0" rtl="0" algn="ctr">
                        <a:lnSpc>
                          <a:spcPct val="118181"/>
                        </a:lnSpc>
                        <a:spcBef>
                          <a:spcPts val="0"/>
                        </a:spcBef>
                        <a:spcAft>
                          <a:spcPts val="0"/>
                        </a:spcAft>
                        <a:buNone/>
                      </a:pPr>
                      <a:r>
                        <a:rPr lang="en-US" sz="1100" u="none" cap="none" strike="noStrike">
                          <a:latin typeface="Calibri"/>
                          <a:ea typeface="Calibri"/>
                          <a:cs typeface="Calibri"/>
                          <a:sym typeface="Calibri"/>
                        </a:rPr>
                        <a:t>Reem Adil Mohamed</a:t>
                      </a:r>
                      <a:endParaRPr sz="1100" u="none" cap="none" strike="noStrike">
                        <a:latin typeface="Calibri"/>
                        <a:ea typeface="Calibri"/>
                        <a:cs typeface="Calibri"/>
                        <a:sym typeface="Calibri"/>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8181"/>
                        </a:lnSpc>
                        <a:spcBef>
                          <a:spcPts val="0"/>
                        </a:spcBef>
                        <a:spcAft>
                          <a:spcPts val="0"/>
                        </a:spcAft>
                        <a:buNone/>
                      </a:pPr>
                      <a:r>
                        <a:rPr lang="en-US" sz="1100" u="none" cap="none" strike="noStrike">
                          <a:latin typeface="Calibri"/>
                          <a:ea typeface="Calibri"/>
                          <a:cs typeface="Calibri"/>
                          <a:sym typeface="Calibri"/>
                        </a:rPr>
                        <a:t>SHR1_ISS2_M1e</a:t>
                      </a:r>
                      <a:endParaRPr sz="1100" u="none" cap="none" strike="noStrike">
                        <a:latin typeface="Calibri"/>
                        <a:ea typeface="Calibri"/>
                        <a:cs typeface="Calibri"/>
                        <a:sym typeface="Calibri"/>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8181"/>
                        </a:lnSpc>
                        <a:spcBef>
                          <a:spcPts val="0"/>
                        </a:spcBef>
                        <a:spcAft>
                          <a:spcPts val="0"/>
                        </a:spcAft>
                        <a:buNone/>
                      </a:pPr>
                      <a:r>
                        <a:rPr lang="en-US" sz="1100" u="none" cap="none" strike="noStrike">
                          <a:latin typeface="Calibri"/>
                          <a:ea typeface="Calibri"/>
                          <a:cs typeface="Calibri"/>
                          <a:sym typeface="Calibri"/>
                        </a:rPr>
                        <a:t>Cisco Network Administrator</a:t>
                      </a:r>
                      <a:endParaRPr sz="1100" u="none" cap="none" strike="noStrike">
                        <a:latin typeface="Calibri"/>
                        <a:ea typeface="Calibri"/>
                        <a:cs typeface="Calibri"/>
                        <a:sym typeface="Calibri"/>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8150">
                <a:tc>
                  <a:txBody>
                    <a:bodyPr/>
                    <a:lstStyle/>
                    <a:p>
                      <a:pPr indent="0" lvl="0" marL="0" marR="0" rtl="0" algn="ctr">
                        <a:lnSpc>
                          <a:spcPct val="117272"/>
                        </a:lnSpc>
                        <a:spcBef>
                          <a:spcPts val="0"/>
                        </a:spcBef>
                        <a:spcAft>
                          <a:spcPts val="0"/>
                        </a:spcAft>
                        <a:buNone/>
                      </a:pPr>
                      <a:r>
                        <a:rPr lang="en-US" sz="1100" u="none" cap="none" strike="noStrike">
                          <a:latin typeface="Calibri"/>
                          <a:ea typeface="Calibri"/>
                          <a:cs typeface="Calibri"/>
                          <a:sym typeface="Calibri"/>
                        </a:rPr>
                        <a:t>Hour Youssef AbulFutouh</a:t>
                      </a:r>
                      <a:endParaRPr sz="1100" u="none" cap="none" strike="noStrike">
                        <a:latin typeface="Calibri"/>
                        <a:ea typeface="Calibri"/>
                        <a:cs typeface="Calibri"/>
                        <a:sym typeface="Calibri"/>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7272"/>
                        </a:lnSpc>
                        <a:spcBef>
                          <a:spcPts val="0"/>
                        </a:spcBef>
                        <a:spcAft>
                          <a:spcPts val="0"/>
                        </a:spcAft>
                        <a:buNone/>
                      </a:pPr>
                      <a:r>
                        <a:rPr lang="en-US" sz="1100" u="none" cap="none" strike="noStrike">
                          <a:latin typeface="Calibri"/>
                          <a:ea typeface="Calibri"/>
                          <a:cs typeface="Calibri"/>
                          <a:sym typeface="Calibri"/>
                        </a:rPr>
                        <a:t>SHR1_ISS2_M1e</a:t>
                      </a:r>
                      <a:endParaRPr sz="1100" u="none" cap="none" strike="noStrike">
                        <a:latin typeface="Calibri"/>
                        <a:ea typeface="Calibri"/>
                        <a:cs typeface="Calibri"/>
                        <a:sym typeface="Calibri"/>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7272"/>
                        </a:lnSpc>
                        <a:spcBef>
                          <a:spcPts val="0"/>
                        </a:spcBef>
                        <a:spcAft>
                          <a:spcPts val="0"/>
                        </a:spcAft>
                        <a:buNone/>
                      </a:pPr>
                      <a:r>
                        <a:rPr lang="en-US" sz="1100" u="none" cap="none" strike="noStrike">
                          <a:latin typeface="Calibri"/>
                          <a:ea typeface="Calibri"/>
                          <a:cs typeface="Calibri"/>
                          <a:sym typeface="Calibri"/>
                        </a:rPr>
                        <a:t>Cisco Network Administrator</a:t>
                      </a:r>
                      <a:endParaRPr sz="1100" u="none" cap="none" strike="noStrike">
                        <a:latin typeface="Calibri"/>
                        <a:ea typeface="Calibri"/>
                        <a:cs typeface="Calibri"/>
                        <a:sym typeface="Calibri"/>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8925">
                <a:tc>
                  <a:txBody>
                    <a:bodyPr/>
                    <a:lstStyle/>
                    <a:p>
                      <a:pPr indent="0" lvl="0" marL="0" marR="0" rtl="0" algn="ctr">
                        <a:lnSpc>
                          <a:spcPct val="117272"/>
                        </a:lnSpc>
                        <a:spcBef>
                          <a:spcPts val="0"/>
                        </a:spcBef>
                        <a:spcAft>
                          <a:spcPts val="0"/>
                        </a:spcAft>
                        <a:buNone/>
                      </a:pPr>
                      <a:r>
                        <a:rPr lang="en-US" sz="1100" u="none" cap="none" strike="noStrike">
                          <a:latin typeface="Calibri"/>
                          <a:ea typeface="Calibri"/>
                          <a:cs typeface="Calibri"/>
                          <a:sym typeface="Calibri"/>
                        </a:rPr>
                        <a:t>Mostafa Mohamed Abdel Samad</a:t>
                      </a:r>
                      <a:endParaRPr sz="1100" u="none" cap="none" strike="noStrike">
                        <a:latin typeface="Calibri"/>
                        <a:ea typeface="Calibri"/>
                        <a:cs typeface="Calibri"/>
                        <a:sym typeface="Calibri"/>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7272"/>
                        </a:lnSpc>
                        <a:spcBef>
                          <a:spcPts val="0"/>
                        </a:spcBef>
                        <a:spcAft>
                          <a:spcPts val="0"/>
                        </a:spcAft>
                        <a:buNone/>
                      </a:pPr>
                      <a:r>
                        <a:rPr lang="en-US" sz="1100" u="none" cap="none" strike="noStrike">
                          <a:latin typeface="Calibri"/>
                          <a:ea typeface="Calibri"/>
                          <a:cs typeface="Calibri"/>
                          <a:sym typeface="Calibri"/>
                        </a:rPr>
                        <a:t>SHR1_ISS2_M1e</a:t>
                      </a:r>
                      <a:endParaRPr sz="1100" u="none" cap="none" strike="noStrike">
                        <a:latin typeface="Calibri"/>
                        <a:ea typeface="Calibri"/>
                        <a:cs typeface="Calibri"/>
                        <a:sym typeface="Calibri"/>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7272"/>
                        </a:lnSpc>
                        <a:spcBef>
                          <a:spcPts val="0"/>
                        </a:spcBef>
                        <a:spcAft>
                          <a:spcPts val="0"/>
                        </a:spcAft>
                        <a:buNone/>
                      </a:pPr>
                      <a:r>
                        <a:rPr lang="en-US" sz="1100" u="none" cap="none" strike="noStrike">
                          <a:latin typeface="Calibri"/>
                          <a:ea typeface="Calibri"/>
                          <a:cs typeface="Calibri"/>
                          <a:sym typeface="Calibri"/>
                        </a:rPr>
                        <a:t>Cisco Network Administrator</a:t>
                      </a:r>
                      <a:endParaRPr sz="1100" u="none" cap="none" strike="noStrike">
                        <a:latin typeface="Calibri"/>
                        <a:ea typeface="Calibri"/>
                        <a:cs typeface="Calibri"/>
                        <a:sym typeface="Calibri"/>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43550">
                <a:tc>
                  <a:txBody>
                    <a:bodyPr/>
                    <a:lstStyle/>
                    <a:p>
                      <a:pPr indent="0" lvl="0" marL="0" marR="0" rtl="0" algn="ctr">
                        <a:lnSpc>
                          <a:spcPct val="117272"/>
                        </a:lnSpc>
                        <a:spcBef>
                          <a:spcPts val="0"/>
                        </a:spcBef>
                        <a:spcAft>
                          <a:spcPts val="0"/>
                        </a:spcAft>
                        <a:buNone/>
                      </a:pPr>
                      <a:r>
                        <a:rPr lang="en-US" sz="1100" u="none" cap="none" strike="noStrike">
                          <a:latin typeface="Calibri"/>
                          <a:ea typeface="Calibri"/>
                          <a:cs typeface="Calibri"/>
                          <a:sym typeface="Calibri"/>
                        </a:rPr>
                        <a:t>Ahmed Nagy Fathey Glal</a:t>
                      </a:r>
                      <a:endParaRPr sz="1100" u="none" cap="none" strike="noStrike">
                        <a:latin typeface="Calibri"/>
                        <a:ea typeface="Calibri"/>
                        <a:cs typeface="Calibri"/>
                        <a:sym typeface="Calibri"/>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7272"/>
                        </a:lnSpc>
                        <a:spcBef>
                          <a:spcPts val="0"/>
                        </a:spcBef>
                        <a:spcAft>
                          <a:spcPts val="0"/>
                        </a:spcAft>
                        <a:buNone/>
                      </a:pPr>
                      <a:r>
                        <a:rPr lang="en-US" sz="1100" u="none" cap="none" strike="noStrike">
                          <a:latin typeface="Calibri"/>
                          <a:ea typeface="Calibri"/>
                          <a:cs typeface="Calibri"/>
                          <a:sym typeface="Calibri"/>
                        </a:rPr>
                        <a:t>SHR1_ISS2_M1e</a:t>
                      </a:r>
                      <a:endParaRPr sz="1100" u="none" cap="none" strike="noStrike">
                        <a:latin typeface="Calibri"/>
                        <a:ea typeface="Calibri"/>
                        <a:cs typeface="Calibri"/>
                        <a:sym typeface="Calibri"/>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7272"/>
                        </a:lnSpc>
                        <a:spcBef>
                          <a:spcPts val="0"/>
                        </a:spcBef>
                        <a:spcAft>
                          <a:spcPts val="0"/>
                        </a:spcAft>
                        <a:buNone/>
                      </a:pPr>
                      <a:r>
                        <a:rPr lang="en-US" sz="1100" u="none" cap="none" strike="noStrike">
                          <a:latin typeface="Calibri"/>
                          <a:ea typeface="Calibri"/>
                          <a:cs typeface="Calibri"/>
                          <a:sym typeface="Calibri"/>
                        </a:rPr>
                        <a:t>Cisco Network Administrator</a:t>
                      </a:r>
                      <a:endParaRPr sz="1100" u="none" cap="none" strike="noStrike">
                        <a:latin typeface="Calibri"/>
                        <a:ea typeface="Calibri"/>
                        <a:cs typeface="Calibri"/>
                        <a:sym typeface="Calibri"/>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45" name="Google Shape;45;p1"/>
          <p:cNvSpPr txBox="1"/>
          <p:nvPr/>
        </p:nvSpPr>
        <p:spPr>
          <a:xfrm>
            <a:off x="1232712" y="6580973"/>
            <a:ext cx="5266690" cy="3084830"/>
          </a:xfrm>
          <a:prstGeom prst="rect">
            <a:avLst/>
          </a:prstGeom>
          <a:noFill/>
          <a:ln>
            <a:noFill/>
          </a:ln>
        </p:spPr>
        <p:txBody>
          <a:bodyPr anchorCtr="0" anchor="t" bIns="0" lIns="0" spcFirstLastPara="1" rIns="0" wrap="square" tIns="151125">
            <a:spAutoFit/>
          </a:bodyPr>
          <a:lstStyle/>
          <a:p>
            <a:pPr indent="0" lvl="0" marL="635" rtl="0" algn="ctr">
              <a:lnSpc>
                <a:spcPct val="100000"/>
              </a:lnSpc>
              <a:spcBef>
                <a:spcPts val="0"/>
              </a:spcBef>
              <a:spcAft>
                <a:spcPts val="0"/>
              </a:spcAft>
              <a:buNone/>
            </a:pPr>
            <a:r>
              <a:rPr b="1" i="1" lang="en-US" sz="1800">
                <a:solidFill>
                  <a:srgbClr val="C45811"/>
                </a:solidFill>
                <a:latin typeface="Times New Roman"/>
                <a:ea typeface="Times New Roman"/>
                <a:cs typeface="Times New Roman"/>
                <a:sym typeface="Times New Roman"/>
              </a:rPr>
              <a:t>Project Title:</a:t>
            </a:r>
            <a:endParaRPr sz="1800">
              <a:latin typeface="Times New Roman"/>
              <a:ea typeface="Times New Roman"/>
              <a:cs typeface="Times New Roman"/>
              <a:sym typeface="Times New Roman"/>
            </a:endParaRPr>
          </a:p>
          <a:p>
            <a:pPr indent="0" lvl="0" marL="0" rtl="0" algn="ctr">
              <a:lnSpc>
                <a:spcPct val="100000"/>
              </a:lnSpc>
              <a:spcBef>
                <a:spcPts val="855"/>
              </a:spcBef>
              <a:spcAft>
                <a:spcPts val="0"/>
              </a:spcAft>
              <a:buNone/>
            </a:pPr>
            <a:r>
              <a:rPr lang="en-US" sz="1400">
                <a:latin typeface="Times New Roman"/>
                <a:ea typeface="Times New Roman"/>
                <a:cs typeface="Times New Roman"/>
                <a:sym typeface="Times New Roman"/>
              </a:rPr>
              <a:t>Designing A Network Linking School Branches In Cairo And Alexandria</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400">
              <a:latin typeface="Times New Roman"/>
              <a:ea typeface="Times New Roman"/>
              <a:cs typeface="Times New Roman"/>
              <a:sym typeface="Times New Roman"/>
            </a:endParaRPr>
          </a:p>
          <a:p>
            <a:pPr indent="0" lvl="0" marL="0" rtl="0" algn="l">
              <a:lnSpc>
                <a:spcPct val="100000"/>
              </a:lnSpc>
              <a:spcBef>
                <a:spcPts val="690"/>
              </a:spcBef>
              <a:spcAft>
                <a:spcPts val="0"/>
              </a:spcAft>
              <a:buNone/>
            </a:pPr>
            <a:r>
              <a:t/>
            </a:r>
            <a:endParaRPr sz="1400">
              <a:latin typeface="Times New Roman"/>
              <a:ea typeface="Times New Roman"/>
              <a:cs typeface="Times New Roman"/>
              <a:sym typeface="Times New Roman"/>
            </a:endParaRPr>
          </a:p>
          <a:p>
            <a:pPr indent="0" lvl="0" marL="0" rtl="0" algn="ctr">
              <a:lnSpc>
                <a:spcPct val="100000"/>
              </a:lnSpc>
              <a:spcBef>
                <a:spcPts val="5"/>
              </a:spcBef>
              <a:spcAft>
                <a:spcPts val="0"/>
              </a:spcAft>
              <a:buNone/>
            </a:pPr>
            <a:r>
              <a:rPr b="1" i="1" lang="en-US" sz="1800">
                <a:solidFill>
                  <a:srgbClr val="C45811"/>
                </a:solidFill>
                <a:latin typeface="Times New Roman"/>
                <a:ea typeface="Times New Roman"/>
                <a:cs typeface="Times New Roman"/>
                <a:sym typeface="Times New Roman"/>
              </a:rPr>
              <a:t>Under Supervision:</a:t>
            </a:r>
            <a:endParaRPr sz="1800">
              <a:latin typeface="Times New Roman"/>
              <a:ea typeface="Times New Roman"/>
              <a:cs typeface="Times New Roman"/>
              <a:sym typeface="Times New Roman"/>
            </a:endParaRPr>
          </a:p>
          <a:p>
            <a:pPr indent="0" lvl="0" marL="0" rtl="0" algn="ctr">
              <a:lnSpc>
                <a:spcPct val="100000"/>
              </a:lnSpc>
              <a:spcBef>
                <a:spcPts val="825"/>
              </a:spcBef>
              <a:spcAft>
                <a:spcPts val="0"/>
              </a:spcAft>
              <a:buNone/>
            </a:pPr>
            <a:r>
              <a:rPr lang="en-US" sz="1800">
                <a:latin typeface="Times New Roman"/>
                <a:ea typeface="Times New Roman"/>
                <a:cs typeface="Times New Roman"/>
                <a:sym typeface="Times New Roman"/>
              </a:rPr>
              <a:t>Eng. Sameh Kamal Elshamy</a:t>
            </a:r>
            <a:endParaRPr sz="1800">
              <a:latin typeface="Times New Roman"/>
              <a:ea typeface="Times New Roman"/>
              <a:cs typeface="Times New Roman"/>
              <a:sym typeface="Times New Roman"/>
            </a:endParaRPr>
          </a:p>
          <a:p>
            <a:pPr indent="0" lvl="0" marL="0" rtl="0" algn="l">
              <a:lnSpc>
                <a:spcPct val="100000"/>
              </a:lnSpc>
              <a:spcBef>
                <a:spcPts val="2020"/>
              </a:spcBef>
              <a:spcAft>
                <a:spcPts val="0"/>
              </a:spcAft>
              <a:buNone/>
            </a:pPr>
            <a:r>
              <a:t/>
            </a:r>
            <a:endParaRPr sz="1800">
              <a:latin typeface="Times New Roman"/>
              <a:ea typeface="Times New Roman"/>
              <a:cs typeface="Times New Roman"/>
              <a:sym typeface="Times New Roman"/>
            </a:endParaRPr>
          </a:p>
          <a:p>
            <a:pPr indent="0" lvl="0" marL="0" rtl="0" algn="ctr">
              <a:lnSpc>
                <a:spcPct val="100000"/>
              </a:lnSpc>
              <a:spcBef>
                <a:spcPts val="5"/>
              </a:spcBef>
              <a:spcAft>
                <a:spcPts val="0"/>
              </a:spcAft>
              <a:buNone/>
            </a:pPr>
            <a:r>
              <a:rPr b="1" i="1" lang="en-US" sz="1800">
                <a:solidFill>
                  <a:srgbClr val="C45811"/>
                </a:solidFill>
                <a:latin typeface="Times New Roman"/>
                <a:ea typeface="Times New Roman"/>
                <a:cs typeface="Times New Roman"/>
                <a:sym typeface="Times New Roman"/>
              </a:rPr>
              <a:t>Company:</a:t>
            </a:r>
            <a:endParaRPr sz="1800">
              <a:latin typeface="Times New Roman"/>
              <a:ea typeface="Times New Roman"/>
              <a:cs typeface="Times New Roman"/>
              <a:sym typeface="Times New Roman"/>
            </a:endParaRPr>
          </a:p>
          <a:p>
            <a:pPr indent="0" lvl="0" marL="0" rtl="0" algn="ctr">
              <a:lnSpc>
                <a:spcPct val="100000"/>
              </a:lnSpc>
              <a:spcBef>
                <a:spcPts val="830"/>
              </a:spcBef>
              <a:spcAft>
                <a:spcPts val="0"/>
              </a:spcAft>
              <a:buNone/>
            </a:pPr>
            <a:r>
              <a:rPr i="1" lang="en-US" sz="1800">
                <a:latin typeface="Times New Roman"/>
                <a:ea typeface="Times New Roman"/>
                <a:cs typeface="Times New Roman"/>
                <a:sym typeface="Times New Roman"/>
              </a:rPr>
              <a:t>AST</a:t>
            </a:r>
            <a:endParaRPr sz="1800">
              <a:latin typeface="Times New Roman"/>
              <a:ea typeface="Times New Roman"/>
              <a:cs typeface="Times New Roman"/>
              <a:sym typeface="Times New Roman"/>
            </a:endParaRPr>
          </a:p>
        </p:txBody>
      </p:sp>
      <p:pic>
        <p:nvPicPr>
          <p:cNvPr id="46" name="Google Shape;46;p1"/>
          <p:cNvPicPr preferRelativeResize="0"/>
          <p:nvPr/>
        </p:nvPicPr>
        <p:blipFill rotWithShape="1">
          <a:blip r:embed="rId3">
            <a:alphaModFix/>
          </a:blip>
          <a:srcRect b="0" l="0" r="0" t="0"/>
          <a:stretch/>
        </p:blipFill>
        <p:spPr>
          <a:xfrm>
            <a:off x="762278" y="650805"/>
            <a:ext cx="6263787" cy="534818"/>
          </a:xfrm>
          <a:prstGeom prst="rect">
            <a:avLst/>
          </a:prstGeom>
          <a:noFill/>
          <a:ln>
            <a:noFill/>
          </a:ln>
        </p:spPr>
      </p:pic>
      <p:sp>
        <p:nvSpPr>
          <p:cNvPr id="47" name="Google Shape;47;p1"/>
          <p:cNvSpPr/>
          <p:nvPr/>
        </p:nvSpPr>
        <p:spPr>
          <a:xfrm>
            <a:off x="304800" y="304799"/>
            <a:ext cx="6955790" cy="10086340"/>
          </a:xfrm>
          <a:custGeom>
            <a:rect b="b" l="l" r="r" t="t"/>
            <a:pathLst>
              <a:path extrusionOk="0" h="10086340" w="6955790">
                <a:moveTo>
                  <a:pt x="6943344" y="10067557"/>
                </a:moveTo>
                <a:lnTo>
                  <a:pt x="6937248" y="10067557"/>
                </a:lnTo>
                <a:lnTo>
                  <a:pt x="18288" y="10067557"/>
                </a:lnTo>
                <a:lnTo>
                  <a:pt x="12192" y="10067557"/>
                </a:lnTo>
                <a:lnTo>
                  <a:pt x="12192" y="10073640"/>
                </a:lnTo>
                <a:lnTo>
                  <a:pt x="18288" y="10073640"/>
                </a:lnTo>
                <a:lnTo>
                  <a:pt x="6937248" y="10073640"/>
                </a:lnTo>
                <a:lnTo>
                  <a:pt x="6943344" y="10073640"/>
                </a:lnTo>
                <a:lnTo>
                  <a:pt x="6943344" y="10067557"/>
                </a:lnTo>
                <a:close/>
              </a:path>
              <a:path extrusionOk="0" h="10086340" w="6955790">
                <a:moveTo>
                  <a:pt x="6943344" y="12192"/>
                </a:moveTo>
                <a:lnTo>
                  <a:pt x="6937248" y="12192"/>
                </a:lnTo>
                <a:lnTo>
                  <a:pt x="18288" y="12192"/>
                </a:lnTo>
                <a:lnTo>
                  <a:pt x="12192" y="12192"/>
                </a:lnTo>
                <a:lnTo>
                  <a:pt x="12192" y="18288"/>
                </a:lnTo>
                <a:lnTo>
                  <a:pt x="12192" y="10067544"/>
                </a:lnTo>
                <a:lnTo>
                  <a:pt x="18288" y="10067544"/>
                </a:lnTo>
                <a:lnTo>
                  <a:pt x="18288" y="18288"/>
                </a:lnTo>
                <a:lnTo>
                  <a:pt x="6937248" y="18288"/>
                </a:lnTo>
                <a:lnTo>
                  <a:pt x="6937248" y="10067544"/>
                </a:lnTo>
                <a:lnTo>
                  <a:pt x="6943344" y="10067544"/>
                </a:lnTo>
                <a:lnTo>
                  <a:pt x="6943344" y="18288"/>
                </a:lnTo>
                <a:lnTo>
                  <a:pt x="6943344" y="12192"/>
                </a:lnTo>
                <a:close/>
              </a:path>
              <a:path extrusionOk="0" h="10086340" w="6955790">
                <a:moveTo>
                  <a:pt x="6955536" y="0"/>
                </a:moveTo>
                <a:lnTo>
                  <a:pt x="6949440" y="0"/>
                </a:lnTo>
                <a:lnTo>
                  <a:pt x="6949440" y="6096"/>
                </a:lnTo>
                <a:lnTo>
                  <a:pt x="6949440" y="18288"/>
                </a:lnTo>
                <a:lnTo>
                  <a:pt x="6949440" y="10067544"/>
                </a:lnTo>
                <a:lnTo>
                  <a:pt x="6949440" y="10079736"/>
                </a:lnTo>
                <a:lnTo>
                  <a:pt x="6937248" y="10079736"/>
                </a:lnTo>
                <a:lnTo>
                  <a:pt x="18288" y="10079736"/>
                </a:lnTo>
                <a:lnTo>
                  <a:pt x="6096" y="10079736"/>
                </a:lnTo>
                <a:lnTo>
                  <a:pt x="6096" y="10067544"/>
                </a:lnTo>
                <a:lnTo>
                  <a:pt x="6096" y="18288"/>
                </a:lnTo>
                <a:lnTo>
                  <a:pt x="6096" y="6096"/>
                </a:lnTo>
                <a:lnTo>
                  <a:pt x="18288" y="6096"/>
                </a:lnTo>
                <a:lnTo>
                  <a:pt x="6937248" y="6096"/>
                </a:lnTo>
                <a:lnTo>
                  <a:pt x="6949440" y="6096"/>
                </a:lnTo>
                <a:lnTo>
                  <a:pt x="6949440" y="0"/>
                </a:lnTo>
                <a:lnTo>
                  <a:pt x="6937248" y="0"/>
                </a:lnTo>
                <a:lnTo>
                  <a:pt x="18288" y="0"/>
                </a:lnTo>
                <a:lnTo>
                  <a:pt x="6096" y="0"/>
                </a:lnTo>
                <a:lnTo>
                  <a:pt x="0" y="0"/>
                </a:lnTo>
                <a:lnTo>
                  <a:pt x="0" y="6096"/>
                </a:lnTo>
                <a:lnTo>
                  <a:pt x="0" y="18288"/>
                </a:lnTo>
                <a:lnTo>
                  <a:pt x="0" y="10067544"/>
                </a:lnTo>
                <a:lnTo>
                  <a:pt x="0" y="10079736"/>
                </a:lnTo>
                <a:lnTo>
                  <a:pt x="0" y="10085832"/>
                </a:lnTo>
                <a:lnTo>
                  <a:pt x="6096" y="10085832"/>
                </a:lnTo>
                <a:lnTo>
                  <a:pt x="6955536" y="10085832"/>
                </a:lnTo>
                <a:lnTo>
                  <a:pt x="6955536" y="10079736"/>
                </a:lnTo>
                <a:lnTo>
                  <a:pt x="6955523" y="10067544"/>
                </a:lnTo>
                <a:lnTo>
                  <a:pt x="6955523" y="18288"/>
                </a:lnTo>
                <a:lnTo>
                  <a:pt x="6955523" y="6096"/>
                </a:lnTo>
                <a:lnTo>
                  <a:pt x="6955536"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8" name="Shape 128"/>
        <p:cNvGrpSpPr/>
        <p:nvPr/>
      </p:nvGrpSpPr>
      <p:grpSpPr>
        <a:xfrm>
          <a:off x="0" y="0"/>
          <a:ext cx="0" cy="0"/>
          <a:chOff x="0" y="0"/>
          <a:chExt cx="0" cy="0"/>
        </a:xfrm>
      </p:grpSpPr>
      <p:sp>
        <p:nvSpPr>
          <p:cNvPr id="129" name="Google Shape;129;p10"/>
          <p:cNvSpPr txBox="1"/>
          <p:nvPr/>
        </p:nvSpPr>
        <p:spPr>
          <a:xfrm>
            <a:off x="737412" y="375919"/>
            <a:ext cx="6410325" cy="4484370"/>
          </a:xfrm>
          <a:prstGeom prst="rect">
            <a:avLst/>
          </a:prstGeom>
          <a:noFill/>
          <a:ln>
            <a:noFill/>
          </a:ln>
        </p:spPr>
        <p:txBody>
          <a:bodyPr anchorCtr="0" anchor="t" bIns="0" lIns="0" spcFirstLastPara="1" rIns="0" wrap="square" tIns="3175">
            <a:spAutoFit/>
          </a:bodyPr>
          <a:lstStyle/>
          <a:p>
            <a:pPr indent="-228600" lvl="0" marL="240665" marR="53975" rtl="0" algn="l">
              <a:lnSpc>
                <a:spcPct val="103499"/>
              </a:lnSpc>
              <a:spcBef>
                <a:spcPts val="0"/>
              </a:spcBef>
              <a:spcAft>
                <a:spcPts val="0"/>
              </a:spcAft>
              <a:buNone/>
            </a:pPr>
            <a:r>
              <a:rPr lang="en-US" sz="1600">
                <a:latin typeface="Times New Roman"/>
                <a:ea typeface="Times New Roman"/>
                <a:cs typeface="Times New Roman"/>
                <a:sym typeface="Times New Roman"/>
              </a:rPr>
              <a:t>6- We use access-list protocol (ACL) to permit or deny some network to another network like in the project used to permit the network to access the data server only and deny others.</a:t>
            </a:r>
            <a:endParaRPr sz="16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600">
              <a:latin typeface="Times New Roman"/>
              <a:ea typeface="Times New Roman"/>
              <a:cs typeface="Times New Roman"/>
              <a:sym typeface="Times New Roman"/>
            </a:endParaRPr>
          </a:p>
          <a:p>
            <a:pPr indent="0" lvl="0" marL="0" rtl="0" algn="l">
              <a:lnSpc>
                <a:spcPct val="100000"/>
              </a:lnSpc>
              <a:spcBef>
                <a:spcPts val="35"/>
              </a:spcBef>
              <a:spcAft>
                <a:spcPts val="0"/>
              </a:spcAft>
              <a:buNone/>
            </a:pPr>
            <a:r>
              <a:t/>
            </a:r>
            <a:endParaRPr sz="1600">
              <a:latin typeface="Times New Roman"/>
              <a:ea typeface="Times New Roman"/>
              <a:cs typeface="Times New Roman"/>
              <a:sym typeface="Times New Roman"/>
            </a:endParaRPr>
          </a:p>
          <a:p>
            <a:pPr indent="0" lvl="0" marL="75565" rtl="0" algn="ctr">
              <a:lnSpc>
                <a:spcPct val="100000"/>
              </a:lnSpc>
              <a:spcBef>
                <a:spcPts val="0"/>
              </a:spcBef>
              <a:spcAft>
                <a:spcPts val="0"/>
              </a:spcAft>
              <a:buNone/>
            </a:pPr>
            <a:r>
              <a:rPr b="1" i="1" lang="en-US" sz="1800">
                <a:solidFill>
                  <a:srgbClr val="C55A11"/>
                </a:solidFill>
                <a:latin typeface="Calibri"/>
                <a:ea typeface="Calibri"/>
                <a:cs typeface="Calibri"/>
                <a:sym typeface="Calibri"/>
              </a:rPr>
              <a:t>Conclusion</a:t>
            </a:r>
            <a:endParaRPr sz="1800">
              <a:latin typeface="Calibri"/>
              <a:ea typeface="Calibri"/>
              <a:cs typeface="Calibri"/>
              <a:sym typeface="Calibri"/>
            </a:endParaRPr>
          </a:p>
          <a:p>
            <a:pPr indent="0" lvl="0" marL="12700" marR="59055" rtl="0" algn="l">
              <a:lnSpc>
                <a:spcPct val="103299"/>
              </a:lnSpc>
              <a:spcBef>
                <a:spcPts val="910"/>
              </a:spcBef>
              <a:spcAft>
                <a:spcPts val="0"/>
              </a:spcAft>
              <a:buNone/>
            </a:pPr>
            <a:r>
              <a:rPr lang="en-US" sz="1400">
                <a:latin typeface="Times New Roman"/>
                <a:ea typeface="Times New Roman"/>
                <a:cs typeface="Times New Roman"/>
                <a:sym typeface="Times New Roman"/>
              </a:rPr>
              <a:t>In conclusion, establishing a reliable and secure network between two schools offers numerous advantages, including enhanced collaboration, shared resources, and improved communication. By leveraging modern networking, technologies such as fiber-optic connections, virtual private networks (VPNs), and cloud-based solutions, schools can ensure seamless data sharing, efficient resource management, and greater accessibility to educational tools.</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400">
              <a:latin typeface="Times New Roman"/>
              <a:ea typeface="Times New Roman"/>
              <a:cs typeface="Times New Roman"/>
              <a:sym typeface="Times New Roman"/>
            </a:endParaRPr>
          </a:p>
          <a:p>
            <a:pPr indent="0" lvl="0" marL="0" rtl="0" algn="l">
              <a:lnSpc>
                <a:spcPct val="100000"/>
              </a:lnSpc>
              <a:spcBef>
                <a:spcPts val="130"/>
              </a:spcBef>
              <a:spcAft>
                <a:spcPts val="0"/>
              </a:spcAft>
              <a:buNone/>
            </a:pPr>
            <a:r>
              <a:t/>
            </a:r>
            <a:endParaRPr sz="1400">
              <a:latin typeface="Times New Roman"/>
              <a:ea typeface="Times New Roman"/>
              <a:cs typeface="Times New Roman"/>
              <a:sym typeface="Times New Roman"/>
            </a:endParaRPr>
          </a:p>
          <a:p>
            <a:pPr indent="0" lvl="0" marL="12700" marR="5080" rtl="0" algn="l">
              <a:lnSpc>
                <a:spcPct val="103200"/>
              </a:lnSpc>
              <a:spcBef>
                <a:spcPts val="5"/>
              </a:spcBef>
              <a:spcAft>
                <a:spcPts val="0"/>
              </a:spcAft>
              <a:buNone/>
            </a:pPr>
            <a:r>
              <a:rPr lang="en-US" sz="1400">
                <a:latin typeface="Times New Roman"/>
                <a:ea typeface="Times New Roman"/>
                <a:cs typeface="Times New Roman"/>
                <a:sym typeface="Times New Roman"/>
              </a:rPr>
              <a:t>Key considerations in this design include ensuring network security through firewalls and encryption, providing adequate bandwidth for handling peak loads, and implementing disaster recovery measures for uninterrupted learning. With these factors in place, the network will streamline operations and foster an enriched learning environment for both schools, paving the way for future growth and collaboration in education.</a:t>
            </a:r>
            <a:endParaRPr sz="1400">
              <a:latin typeface="Times New Roman"/>
              <a:ea typeface="Times New Roman"/>
              <a:cs typeface="Times New Roman"/>
              <a:sym typeface="Times New Roman"/>
            </a:endParaRPr>
          </a:p>
        </p:txBody>
      </p:sp>
      <p:sp>
        <p:nvSpPr>
          <p:cNvPr id="130" name="Google Shape;130;p10"/>
          <p:cNvSpPr/>
          <p:nvPr/>
        </p:nvSpPr>
        <p:spPr>
          <a:xfrm>
            <a:off x="304800" y="304799"/>
            <a:ext cx="6955790" cy="10086340"/>
          </a:xfrm>
          <a:custGeom>
            <a:rect b="b" l="l" r="r" t="t"/>
            <a:pathLst>
              <a:path extrusionOk="0" h="10086340" w="6955790">
                <a:moveTo>
                  <a:pt x="6943344" y="10067557"/>
                </a:moveTo>
                <a:lnTo>
                  <a:pt x="6937248" y="10067557"/>
                </a:lnTo>
                <a:lnTo>
                  <a:pt x="18288" y="10067557"/>
                </a:lnTo>
                <a:lnTo>
                  <a:pt x="12192" y="10067557"/>
                </a:lnTo>
                <a:lnTo>
                  <a:pt x="12192" y="10073640"/>
                </a:lnTo>
                <a:lnTo>
                  <a:pt x="18288" y="10073640"/>
                </a:lnTo>
                <a:lnTo>
                  <a:pt x="6937248" y="10073640"/>
                </a:lnTo>
                <a:lnTo>
                  <a:pt x="6943344" y="10073640"/>
                </a:lnTo>
                <a:lnTo>
                  <a:pt x="6943344" y="10067557"/>
                </a:lnTo>
                <a:close/>
              </a:path>
              <a:path extrusionOk="0" h="10086340" w="6955790">
                <a:moveTo>
                  <a:pt x="6943344" y="12192"/>
                </a:moveTo>
                <a:lnTo>
                  <a:pt x="6937248" y="12192"/>
                </a:lnTo>
                <a:lnTo>
                  <a:pt x="18288" y="12192"/>
                </a:lnTo>
                <a:lnTo>
                  <a:pt x="12192" y="12192"/>
                </a:lnTo>
                <a:lnTo>
                  <a:pt x="12192" y="18288"/>
                </a:lnTo>
                <a:lnTo>
                  <a:pt x="12192" y="10067544"/>
                </a:lnTo>
                <a:lnTo>
                  <a:pt x="18288" y="10067544"/>
                </a:lnTo>
                <a:lnTo>
                  <a:pt x="18288" y="18288"/>
                </a:lnTo>
                <a:lnTo>
                  <a:pt x="6937248" y="18288"/>
                </a:lnTo>
                <a:lnTo>
                  <a:pt x="6937248" y="10067544"/>
                </a:lnTo>
                <a:lnTo>
                  <a:pt x="6943344" y="10067544"/>
                </a:lnTo>
                <a:lnTo>
                  <a:pt x="6943344" y="18288"/>
                </a:lnTo>
                <a:lnTo>
                  <a:pt x="6943344" y="12192"/>
                </a:lnTo>
                <a:close/>
              </a:path>
              <a:path extrusionOk="0" h="10086340" w="6955790">
                <a:moveTo>
                  <a:pt x="6955536" y="0"/>
                </a:moveTo>
                <a:lnTo>
                  <a:pt x="6949440" y="0"/>
                </a:lnTo>
                <a:lnTo>
                  <a:pt x="6949440" y="6096"/>
                </a:lnTo>
                <a:lnTo>
                  <a:pt x="6949440" y="18288"/>
                </a:lnTo>
                <a:lnTo>
                  <a:pt x="6949440" y="10067544"/>
                </a:lnTo>
                <a:lnTo>
                  <a:pt x="6949440" y="10079736"/>
                </a:lnTo>
                <a:lnTo>
                  <a:pt x="6937248" y="10079736"/>
                </a:lnTo>
                <a:lnTo>
                  <a:pt x="18288" y="10079736"/>
                </a:lnTo>
                <a:lnTo>
                  <a:pt x="6096" y="10079736"/>
                </a:lnTo>
                <a:lnTo>
                  <a:pt x="6096" y="10067544"/>
                </a:lnTo>
                <a:lnTo>
                  <a:pt x="6096" y="18288"/>
                </a:lnTo>
                <a:lnTo>
                  <a:pt x="6096" y="6096"/>
                </a:lnTo>
                <a:lnTo>
                  <a:pt x="18288" y="6096"/>
                </a:lnTo>
                <a:lnTo>
                  <a:pt x="6937248" y="6096"/>
                </a:lnTo>
                <a:lnTo>
                  <a:pt x="6949440" y="6096"/>
                </a:lnTo>
                <a:lnTo>
                  <a:pt x="6949440" y="0"/>
                </a:lnTo>
                <a:lnTo>
                  <a:pt x="6937248" y="0"/>
                </a:lnTo>
                <a:lnTo>
                  <a:pt x="18288" y="0"/>
                </a:lnTo>
                <a:lnTo>
                  <a:pt x="6096" y="0"/>
                </a:lnTo>
                <a:lnTo>
                  <a:pt x="0" y="0"/>
                </a:lnTo>
                <a:lnTo>
                  <a:pt x="0" y="6096"/>
                </a:lnTo>
                <a:lnTo>
                  <a:pt x="0" y="18288"/>
                </a:lnTo>
                <a:lnTo>
                  <a:pt x="0" y="10067544"/>
                </a:lnTo>
                <a:lnTo>
                  <a:pt x="0" y="10079736"/>
                </a:lnTo>
                <a:lnTo>
                  <a:pt x="0" y="10085832"/>
                </a:lnTo>
                <a:lnTo>
                  <a:pt x="6096" y="10085832"/>
                </a:lnTo>
                <a:lnTo>
                  <a:pt x="6955536" y="10085832"/>
                </a:lnTo>
                <a:lnTo>
                  <a:pt x="6955536" y="10079736"/>
                </a:lnTo>
                <a:lnTo>
                  <a:pt x="6955523" y="10067544"/>
                </a:lnTo>
                <a:lnTo>
                  <a:pt x="6955523" y="18288"/>
                </a:lnTo>
                <a:lnTo>
                  <a:pt x="6955523" y="6096"/>
                </a:lnTo>
                <a:lnTo>
                  <a:pt x="6955536"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1" name="Shape 51"/>
        <p:cNvGrpSpPr/>
        <p:nvPr/>
      </p:nvGrpSpPr>
      <p:grpSpPr>
        <a:xfrm>
          <a:off x="0" y="0"/>
          <a:ext cx="0" cy="0"/>
          <a:chOff x="0" y="0"/>
          <a:chExt cx="0" cy="0"/>
        </a:xfrm>
      </p:grpSpPr>
      <p:sp>
        <p:nvSpPr>
          <p:cNvPr id="52" name="Google Shape;52;p2"/>
          <p:cNvSpPr txBox="1"/>
          <p:nvPr/>
        </p:nvSpPr>
        <p:spPr>
          <a:xfrm>
            <a:off x="546608" y="845565"/>
            <a:ext cx="6639559" cy="3604895"/>
          </a:xfrm>
          <a:prstGeom prst="rect">
            <a:avLst/>
          </a:prstGeom>
          <a:noFill/>
          <a:ln>
            <a:noFill/>
          </a:ln>
        </p:spPr>
        <p:txBody>
          <a:bodyPr anchorCtr="0" anchor="t" bIns="0" lIns="0" spcFirstLastPara="1" rIns="0" wrap="square" tIns="12700">
            <a:spAutoFit/>
          </a:bodyPr>
          <a:lstStyle/>
          <a:p>
            <a:pPr indent="0" lvl="0" marL="635" rtl="0" algn="ctr">
              <a:lnSpc>
                <a:spcPct val="100000"/>
              </a:lnSpc>
              <a:spcBef>
                <a:spcPts val="0"/>
              </a:spcBef>
              <a:spcAft>
                <a:spcPts val="0"/>
              </a:spcAft>
              <a:buNone/>
            </a:pPr>
            <a:r>
              <a:rPr b="1" i="1" lang="en-US" sz="2000" u="sng">
                <a:solidFill>
                  <a:srgbClr val="C45811"/>
                </a:solidFill>
                <a:latin typeface="Times New Roman"/>
                <a:ea typeface="Times New Roman"/>
                <a:cs typeface="Times New Roman"/>
                <a:sym typeface="Times New Roman"/>
              </a:rPr>
              <a:t>Abstract</a:t>
            </a:r>
            <a:endParaRPr sz="20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000">
              <a:latin typeface="Times New Roman"/>
              <a:ea typeface="Times New Roman"/>
              <a:cs typeface="Times New Roman"/>
              <a:sym typeface="Times New Roman"/>
            </a:endParaRPr>
          </a:p>
          <a:p>
            <a:pPr indent="0" lvl="0" marL="0" rtl="0" algn="l">
              <a:lnSpc>
                <a:spcPct val="100000"/>
              </a:lnSpc>
              <a:spcBef>
                <a:spcPts val="540"/>
              </a:spcBef>
              <a:spcAft>
                <a:spcPts val="0"/>
              </a:spcAft>
              <a:buNone/>
            </a:pPr>
            <a:r>
              <a:t/>
            </a:r>
            <a:endParaRPr sz="2000">
              <a:latin typeface="Times New Roman"/>
              <a:ea typeface="Times New Roman"/>
              <a:cs typeface="Times New Roman"/>
              <a:sym typeface="Times New Roman"/>
            </a:endParaRPr>
          </a:p>
          <a:p>
            <a:pPr indent="523875" lvl="0" marL="135890" marR="133985" rtl="0" algn="just">
              <a:lnSpc>
                <a:spcPct val="115000"/>
              </a:lnSpc>
              <a:spcBef>
                <a:spcPts val="5"/>
              </a:spcBef>
              <a:spcAft>
                <a:spcPts val="0"/>
              </a:spcAft>
              <a:buNone/>
            </a:pPr>
            <a:r>
              <a:rPr lang="en-US" sz="2000">
                <a:latin typeface="Times New Roman"/>
                <a:ea typeface="Times New Roman"/>
                <a:cs typeface="Times New Roman"/>
                <a:sym typeface="Times New Roman"/>
              </a:rPr>
              <a:t>This project focuses on designing an efficient and secure network infrastructure to link school branches located in Cairo and Alexandria. The aim is to create a reliable communication</a:t>
            </a:r>
            <a:endParaRPr sz="2000">
              <a:latin typeface="Times New Roman"/>
              <a:ea typeface="Times New Roman"/>
              <a:cs typeface="Times New Roman"/>
              <a:sym typeface="Times New Roman"/>
            </a:endParaRPr>
          </a:p>
          <a:p>
            <a:pPr indent="0" lvl="0" marL="0" rtl="0" algn="ctr">
              <a:lnSpc>
                <a:spcPct val="109750"/>
              </a:lnSpc>
              <a:spcBef>
                <a:spcPts val="0"/>
              </a:spcBef>
              <a:spcAft>
                <a:spcPts val="0"/>
              </a:spcAft>
              <a:buNone/>
            </a:pPr>
            <a:r>
              <a:rPr lang="en-US" sz="2000">
                <a:latin typeface="Times New Roman"/>
                <a:ea typeface="Times New Roman"/>
                <a:cs typeface="Times New Roman"/>
                <a:sym typeface="Times New Roman"/>
              </a:rPr>
              <a:t>system that supports data transfer, resource sharing, and</a:t>
            </a:r>
            <a:endParaRPr sz="2000">
              <a:latin typeface="Times New Roman"/>
              <a:ea typeface="Times New Roman"/>
              <a:cs typeface="Times New Roman"/>
              <a:sym typeface="Times New Roman"/>
            </a:endParaRPr>
          </a:p>
          <a:p>
            <a:pPr indent="-1904" lvl="0" marL="12065" marR="5080" rtl="0" algn="ctr">
              <a:lnSpc>
                <a:spcPct val="95700"/>
              </a:lnSpc>
              <a:spcBef>
                <a:spcPts val="55"/>
              </a:spcBef>
              <a:spcAft>
                <a:spcPts val="0"/>
              </a:spcAft>
              <a:buNone/>
            </a:pPr>
            <a:r>
              <a:rPr lang="en-US" sz="2000">
                <a:latin typeface="Times New Roman"/>
                <a:ea typeface="Times New Roman"/>
                <a:cs typeface="Times New Roman"/>
                <a:sym typeface="Times New Roman"/>
              </a:rPr>
              <a:t>centralized management across multiple locations. He proposed network would streamline administrative operations, enable real- time communication between branches, and support the integration of digital learning tools to enhance the educational experience for students and staff.</a:t>
            </a:r>
            <a:endParaRPr sz="2000">
              <a:latin typeface="Times New Roman"/>
              <a:ea typeface="Times New Roman"/>
              <a:cs typeface="Times New Roman"/>
              <a:sym typeface="Times New Roman"/>
            </a:endParaRPr>
          </a:p>
        </p:txBody>
      </p:sp>
      <p:sp>
        <p:nvSpPr>
          <p:cNvPr id="53" name="Google Shape;53;p2"/>
          <p:cNvSpPr/>
          <p:nvPr/>
        </p:nvSpPr>
        <p:spPr>
          <a:xfrm>
            <a:off x="304800" y="304799"/>
            <a:ext cx="6955790" cy="10086340"/>
          </a:xfrm>
          <a:custGeom>
            <a:rect b="b" l="l" r="r" t="t"/>
            <a:pathLst>
              <a:path extrusionOk="0" h="10086340" w="6955790">
                <a:moveTo>
                  <a:pt x="6943344" y="10067557"/>
                </a:moveTo>
                <a:lnTo>
                  <a:pt x="6937248" y="10067557"/>
                </a:lnTo>
                <a:lnTo>
                  <a:pt x="18288" y="10067557"/>
                </a:lnTo>
                <a:lnTo>
                  <a:pt x="12192" y="10067557"/>
                </a:lnTo>
                <a:lnTo>
                  <a:pt x="12192" y="10073640"/>
                </a:lnTo>
                <a:lnTo>
                  <a:pt x="18288" y="10073640"/>
                </a:lnTo>
                <a:lnTo>
                  <a:pt x="6937248" y="10073640"/>
                </a:lnTo>
                <a:lnTo>
                  <a:pt x="6943344" y="10073640"/>
                </a:lnTo>
                <a:lnTo>
                  <a:pt x="6943344" y="10067557"/>
                </a:lnTo>
                <a:close/>
              </a:path>
              <a:path extrusionOk="0" h="10086340" w="6955790">
                <a:moveTo>
                  <a:pt x="6943344" y="12192"/>
                </a:moveTo>
                <a:lnTo>
                  <a:pt x="6937248" y="12192"/>
                </a:lnTo>
                <a:lnTo>
                  <a:pt x="18288" y="12192"/>
                </a:lnTo>
                <a:lnTo>
                  <a:pt x="12192" y="12192"/>
                </a:lnTo>
                <a:lnTo>
                  <a:pt x="12192" y="18288"/>
                </a:lnTo>
                <a:lnTo>
                  <a:pt x="12192" y="10067544"/>
                </a:lnTo>
                <a:lnTo>
                  <a:pt x="18288" y="10067544"/>
                </a:lnTo>
                <a:lnTo>
                  <a:pt x="18288" y="18288"/>
                </a:lnTo>
                <a:lnTo>
                  <a:pt x="6937248" y="18288"/>
                </a:lnTo>
                <a:lnTo>
                  <a:pt x="6937248" y="10067544"/>
                </a:lnTo>
                <a:lnTo>
                  <a:pt x="6943344" y="10067544"/>
                </a:lnTo>
                <a:lnTo>
                  <a:pt x="6943344" y="18288"/>
                </a:lnTo>
                <a:lnTo>
                  <a:pt x="6943344" y="12192"/>
                </a:lnTo>
                <a:close/>
              </a:path>
              <a:path extrusionOk="0" h="10086340" w="6955790">
                <a:moveTo>
                  <a:pt x="6955536" y="0"/>
                </a:moveTo>
                <a:lnTo>
                  <a:pt x="6949440" y="0"/>
                </a:lnTo>
                <a:lnTo>
                  <a:pt x="6949440" y="6096"/>
                </a:lnTo>
                <a:lnTo>
                  <a:pt x="6949440" y="18288"/>
                </a:lnTo>
                <a:lnTo>
                  <a:pt x="6949440" y="10067544"/>
                </a:lnTo>
                <a:lnTo>
                  <a:pt x="6949440" y="10079736"/>
                </a:lnTo>
                <a:lnTo>
                  <a:pt x="6937248" y="10079736"/>
                </a:lnTo>
                <a:lnTo>
                  <a:pt x="18288" y="10079736"/>
                </a:lnTo>
                <a:lnTo>
                  <a:pt x="6096" y="10079736"/>
                </a:lnTo>
                <a:lnTo>
                  <a:pt x="6096" y="10067544"/>
                </a:lnTo>
                <a:lnTo>
                  <a:pt x="6096" y="18288"/>
                </a:lnTo>
                <a:lnTo>
                  <a:pt x="6096" y="6096"/>
                </a:lnTo>
                <a:lnTo>
                  <a:pt x="18288" y="6096"/>
                </a:lnTo>
                <a:lnTo>
                  <a:pt x="6937248" y="6096"/>
                </a:lnTo>
                <a:lnTo>
                  <a:pt x="6949440" y="6096"/>
                </a:lnTo>
                <a:lnTo>
                  <a:pt x="6949440" y="0"/>
                </a:lnTo>
                <a:lnTo>
                  <a:pt x="6937248" y="0"/>
                </a:lnTo>
                <a:lnTo>
                  <a:pt x="18288" y="0"/>
                </a:lnTo>
                <a:lnTo>
                  <a:pt x="6096" y="0"/>
                </a:lnTo>
                <a:lnTo>
                  <a:pt x="0" y="0"/>
                </a:lnTo>
                <a:lnTo>
                  <a:pt x="0" y="6096"/>
                </a:lnTo>
                <a:lnTo>
                  <a:pt x="0" y="18288"/>
                </a:lnTo>
                <a:lnTo>
                  <a:pt x="0" y="10067544"/>
                </a:lnTo>
                <a:lnTo>
                  <a:pt x="0" y="10079736"/>
                </a:lnTo>
                <a:lnTo>
                  <a:pt x="0" y="10085832"/>
                </a:lnTo>
                <a:lnTo>
                  <a:pt x="6096" y="10085832"/>
                </a:lnTo>
                <a:lnTo>
                  <a:pt x="6955536" y="10085832"/>
                </a:lnTo>
                <a:lnTo>
                  <a:pt x="6955536" y="10079736"/>
                </a:lnTo>
                <a:lnTo>
                  <a:pt x="6955523" y="10067544"/>
                </a:lnTo>
                <a:lnTo>
                  <a:pt x="6955523" y="18288"/>
                </a:lnTo>
                <a:lnTo>
                  <a:pt x="6955523" y="6096"/>
                </a:lnTo>
                <a:lnTo>
                  <a:pt x="6955536"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7" name="Shape 57"/>
        <p:cNvGrpSpPr/>
        <p:nvPr/>
      </p:nvGrpSpPr>
      <p:grpSpPr>
        <a:xfrm>
          <a:off x="0" y="0"/>
          <a:ext cx="0" cy="0"/>
          <a:chOff x="0" y="0"/>
          <a:chExt cx="0" cy="0"/>
        </a:xfrm>
      </p:grpSpPr>
      <p:sp>
        <p:nvSpPr>
          <p:cNvPr id="58" name="Google Shape;58;p3"/>
          <p:cNvSpPr txBox="1"/>
          <p:nvPr/>
        </p:nvSpPr>
        <p:spPr>
          <a:xfrm>
            <a:off x="508508" y="375919"/>
            <a:ext cx="6686550" cy="3895090"/>
          </a:xfrm>
          <a:prstGeom prst="rect">
            <a:avLst/>
          </a:prstGeom>
          <a:noFill/>
          <a:ln>
            <a:noFill/>
          </a:ln>
        </p:spPr>
        <p:txBody>
          <a:bodyPr anchorCtr="0" anchor="t" bIns="0" lIns="0" spcFirstLastPara="1" rIns="0" wrap="square" tIns="12700">
            <a:spAutoFit/>
          </a:bodyPr>
          <a:lstStyle/>
          <a:p>
            <a:pPr indent="0" lvl="0" marL="27305" rtl="0" algn="ctr">
              <a:lnSpc>
                <a:spcPct val="100000"/>
              </a:lnSpc>
              <a:spcBef>
                <a:spcPts val="0"/>
              </a:spcBef>
              <a:spcAft>
                <a:spcPts val="0"/>
              </a:spcAft>
              <a:buNone/>
            </a:pPr>
            <a:r>
              <a:rPr b="1" i="1" lang="en-US" sz="2000" u="sng">
                <a:solidFill>
                  <a:srgbClr val="C45811"/>
                </a:solidFill>
                <a:latin typeface="Times New Roman"/>
                <a:ea typeface="Times New Roman"/>
                <a:cs typeface="Times New Roman"/>
                <a:sym typeface="Times New Roman"/>
              </a:rPr>
              <a:t>Introduction</a:t>
            </a:r>
            <a:endParaRPr sz="2000">
              <a:latin typeface="Times New Roman"/>
              <a:ea typeface="Times New Roman"/>
              <a:cs typeface="Times New Roman"/>
              <a:sym typeface="Times New Roman"/>
            </a:endParaRPr>
          </a:p>
          <a:p>
            <a:pPr indent="0" lvl="0" marL="0" rtl="0" algn="l">
              <a:lnSpc>
                <a:spcPct val="100000"/>
              </a:lnSpc>
              <a:spcBef>
                <a:spcPts val="1939"/>
              </a:spcBef>
              <a:spcAft>
                <a:spcPts val="0"/>
              </a:spcAft>
              <a:buNone/>
            </a:pPr>
            <a:r>
              <a:t/>
            </a:r>
            <a:endParaRPr sz="2000">
              <a:latin typeface="Times New Roman"/>
              <a:ea typeface="Times New Roman"/>
              <a:cs typeface="Times New Roman"/>
              <a:sym typeface="Times New Roman"/>
            </a:endParaRPr>
          </a:p>
          <a:p>
            <a:pPr indent="457200" lvl="0" marL="12700" marR="5080" rtl="0" algn="l">
              <a:lnSpc>
                <a:spcPct val="103400"/>
              </a:lnSpc>
              <a:spcBef>
                <a:spcPts val="0"/>
              </a:spcBef>
              <a:spcAft>
                <a:spcPts val="0"/>
              </a:spcAft>
              <a:buNone/>
            </a:pPr>
            <a:r>
              <a:rPr lang="en-US" sz="1600">
                <a:latin typeface="Times New Roman"/>
                <a:ea typeface="Times New Roman"/>
                <a:cs typeface="Times New Roman"/>
                <a:sym typeface="Times New Roman"/>
              </a:rPr>
              <a:t>In today's increasingly interconnected world, efficient and reliable communication between educational institutions is paramount. As schools expand across multiple cities, the need for a robust network infrastructure becomes critical to ensure seamless operations and enhance the quality of education. This project focuses on designing a secure and scalable network that links school branches in Cairo and Alexandria. The network will support a range of essential functions, from administrative operations to academic collaboration, enabling real-time data sharing, centralized resource management, and efficient communication between staff, students, and stakeholders. By implementing advanced technologies and adhering to best practices in network architecture, this solution aims to foster an environment where distance is no longer a barrier to educational excellence.</a:t>
            </a:r>
            <a:endParaRPr sz="1600">
              <a:latin typeface="Times New Roman"/>
              <a:ea typeface="Times New Roman"/>
              <a:cs typeface="Times New Roman"/>
              <a:sym typeface="Times New Roman"/>
            </a:endParaRPr>
          </a:p>
        </p:txBody>
      </p:sp>
      <p:sp>
        <p:nvSpPr>
          <p:cNvPr id="59" name="Google Shape;59;p3"/>
          <p:cNvSpPr/>
          <p:nvPr/>
        </p:nvSpPr>
        <p:spPr>
          <a:xfrm>
            <a:off x="304800" y="304799"/>
            <a:ext cx="6955790" cy="10086340"/>
          </a:xfrm>
          <a:custGeom>
            <a:rect b="b" l="l" r="r" t="t"/>
            <a:pathLst>
              <a:path extrusionOk="0" h="10086340" w="6955790">
                <a:moveTo>
                  <a:pt x="6943344" y="10067557"/>
                </a:moveTo>
                <a:lnTo>
                  <a:pt x="6937248" y="10067557"/>
                </a:lnTo>
                <a:lnTo>
                  <a:pt x="18288" y="10067557"/>
                </a:lnTo>
                <a:lnTo>
                  <a:pt x="12192" y="10067557"/>
                </a:lnTo>
                <a:lnTo>
                  <a:pt x="12192" y="10073640"/>
                </a:lnTo>
                <a:lnTo>
                  <a:pt x="18288" y="10073640"/>
                </a:lnTo>
                <a:lnTo>
                  <a:pt x="6937248" y="10073640"/>
                </a:lnTo>
                <a:lnTo>
                  <a:pt x="6943344" y="10073640"/>
                </a:lnTo>
                <a:lnTo>
                  <a:pt x="6943344" y="10067557"/>
                </a:lnTo>
                <a:close/>
              </a:path>
              <a:path extrusionOk="0" h="10086340" w="6955790">
                <a:moveTo>
                  <a:pt x="6943344" y="12192"/>
                </a:moveTo>
                <a:lnTo>
                  <a:pt x="6937248" y="12192"/>
                </a:lnTo>
                <a:lnTo>
                  <a:pt x="18288" y="12192"/>
                </a:lnTo>
                <a:lnTo>
                  <a:pt x="12192" y="12192"/>
                </a:lnTo>
                <a:lnTo>
                  <a:pt x="12192" y="18288"/>
                </a:lnTo>
                <a:lnTo>
                  <a:pt x="12192" y="10067544"/>
                </a:lnTo>
                <a:lnTo>
                  <a:pt x="18288" y="10067544"/>
                </a:lnTo>
                <a:lnTo>
                  <a:pt x="18288" y="18288"/>
                </a:lnTo>
                <a:lnTo>
                  <a:pt x="6937248" y="18288"/>
                </a:lnTo>
                <a:lnTo>
                  <a:pt x="6937248" y="10067544"/>
                </a:lnTo>
                <a:lnTo>
                  <a:pt x="6943344" y="10067544"/>
                </a:lnTo>
                <a:lnTo>
                  <a:pt x="6943344" y="18288"/>
                </a:lnTo>
                <a:lnTo>
                  <a:pt x="6943344" y="12192"/>
                </a:lnTo>
                <a:close/>
              </a:path>
              <a:path extrusionOk="0" h="10086340" w="6955790">
                <a:moveTo>
                  <a:pt x="6955536" y="0"/>
                </a:moveTo>
                <a:lnTo>
                  <a:pt x="6949440" y="0"/>
                </a:lnTo>
                <a:lnTo>
                  <a:pt x="6949440" y="6096"/>
                </a:lnTo>
                <a:lnTo>
                  <a:pt x="6949440" y="18288"/>
                </a:lnTo>
                <a:lnTo>
                  <a:pt x="6949440" y="10067544"/>
                </a:lnTo>
                <a:lnTo>
                  <a:pt x="6949440" y="10079736"/>
                </a:lnTo>
                <a:lnTo>
                  <a:pt x="6937248" y="10079736"/>
                </a:lnTo>
                <a:lnTo>
                  <a:pt x="18288" y="10079736"/>
                </a:lnTo>
                <a:lnTo>
                  <a:pt x="6096" y="10079736"/>
                </a:lnTo>
                <a:lnTo>
                  <a:pt x="6096" y="10067544"/>
                </a:lnTo>
                <a:lnTo>
                  <a:pt x="6096" y="18288"/>
                </a:lnTo>
                <a:lnTo>
                  <a:pt x="6096" y="6096"/>
                </a:lnTo>
                <a:lnTo>
                  <a:pt x="18288" y="6096"/>
                </a:lnTo>
                <a:lnTo>
                  <a:pt x="6937248" y="6096"/>
                </a:lnTo>
                <a:lnTo>
                  <a:pt x="6949440" y="6096"/>
                </a:lnTo>
                <a:lnTo>
                  <a:pt x="6949440" y="0"/>
                </a:lnTo>
                <a:lnTo>
                  <a:pt x="6937248" y="0"/>
                </a:lnTo>
                <a:lnTo>
                  <a:pt x="18288" y="0"/>
                </a:lnTo>
                <a:lnTo>
                  <a:pt x="6096" y="0"/>
                </a:lnTo>
                <a:lnTo>
                  <a:pt x="0" y="0"/>
                </a:lnTo>
                <a:lnTo>
                  <a:pt x="0" y="6096"/>
                </a:lnTo>
                <a:lnTo>
                  <a:pt x="0" y="18288"/>
                </a:lnTo>
                <a:lnTo>
                  <a:pt x="0" y="10067544"/>
                </a:lnTo>
                <a:lnTo>
                  <a:pt x="0" y="10079736"/>
                </a:lnTo>
                <a:lnTo>
                  <a:pt x="0" y="10085832"/>
                </a:lnTo>
                <a:lnTo>
                  <a:pt x="6096" y="10085832"/>
                </a:lnTo>
                <a:lnTo>
                  <a:pt x="6955536" y="10085832"/>
                </a:lnTo>
                <a:lnTo>
                  <a:pt x="6955536" y="10079736"/>
                </a:lnTo>
                <a:lnTo>
                  <a:pt x="6955523" y="10067544"/>
                </a:lnTo>
                <a:lnTo>
                  <a:pt x="6955523" y="18288"/>
                </a:lnTo>
                <a:lnTo>
                  <a:pt x="6955523" y="6096"/>
                </a:lnTo>
                <a:lnTo>
                  <a:pt x="6955536"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3" name="Shape 63"/>
        <p:cNvGrpSpPr/>
        <p:nvPr/>
      </p:nvGrpSpPr>
      <p:grpSpPr>
        <a:xfrm>
          <a:off x="0" y="0"/>
          <a:ext cx="0" cy="0"/>
          <a:chOff x="0" y="0"/>
          <a:chExt cx="0" cy="0"/>
        </a:xfrm>
      </p:grpSpPr>
      <p:sp>
        <p:nvSpPr>
          <p:cNvPr id="64" name="Google Shape;64;p4"/>
          <p:cNvSpPr txBox="1"/>
          <p:nvPr/>
        </p:nvSpPr>
        <p:spPr>
          <a:xfrm>
            <a:off x="3195954" y="812037"/>
            <a:ext cx="1339850" cy="33083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i="1" lang="en-US" sz="2000" u="sng">
                <a:solidFill>
                  <a:srgbClr val="C45811"/>
                </a:solidFill>
                <a:latin typeface="Times New Roman"/>
                <a:ea typeface="Times New Roman"/>
                <a:cs typeface="Times New Roman"/>
                <a:sym typeface="Times New Roman"/>
              </a:rPr>
              <a:t>Components</a:t>
            </a:r>
            <a:endParaRPr sz="2000">
              <a:latin typeface="Times New Roman"/>
              <a:ea typeface="Times New Roman"/>
              <a:cs typeface="Times New Roman"/>
              <a:sym typeface="Times New Roman"/>
            </a:endParaRPr>
          </a:p>
        </p:txBody>
      </p:sp>
      <p:graphicFrame>
        <p:nvGraphicFramePr>
          <p:cNvPr id="65" name="Google Shape;65;p4"/>
          <p:cNvGraphicFramePr/>
          <p:nvPr/>
        </p:nvGraphicFramePr>
        <p:xfrm>
          <a:off x="521208" y="1848865"/>
          <a:ext cx="3000000" cy="3000000"/>
        </p:xfrm>
        <a:graphic>
          <a:graphicData uri="http://schemas.openxmlformats.org/drawingml/2006/table">
            <a:tbl>
              <a:tblPr bandRow="1" firstRow="1">
                <a:noFill/>
                <a:tableStyleId>{F7757C2D-B16D-4273-BDF1-AAC983C68AD5}</a:tableStyleId>
              </a:tblPr>
              <a:tblGrid>
                <a:gridCol w="3112775"/>
                <a:gridCol w="3110875"/>
              </a:tblGrid>
              <a:tr h="685800">
                <a:tc>
                  <a:txBody>
                    <a:bodyPr/>
                    <a:lstStyle/>
                    <a:p>
                      <a:pPr indent="-228600" lvl="0" marL="525780" marR="0" rtl="0" algn="l">
                        <a:lnSpc>
                          <a:spcPct val="119625"/>
                        </a:lnSpc>
                        <a:spcBef>
                          <a:spcPts val="0"/>
                        </a:spcBef>
                        <a:spcAft>
                          <a:spcPts val="0"/>
                        </a:spcAft>
                        <a:buSzPts val="1600"/>
                        <a:buFont typeface="Noto Sans Symbols"/>
                        <a:buChar char="∙"/>
                      </a:pPr>
                      <a:r>
                        <a:rPr lang="en-US" sz="1600" u="none" cap="none" strike="noStrike">
                          <a:latin typeface="Times New Roman"/>
                          <a:ea typeface="Times New Roman"/>
                          <a:cs typeface="Times New Roman"/>
                          <a:sym typeface="Times New Roman"/>
                        </a:rPr>
                        <a:t>7 Routers</a:t>
                      </a:r>
                      <a:endParaRPr sz="16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6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74050">
                <a:tc>
                  <a:txBody>
                    <a:bodyPr/>
                    <a:lstStyle/>
                    <a:p>
                      <a:pPr indent="-228600" lvl="0" marL="525780" marR="0" rtl="0" algn="l">
                        <a:lnSpc>
                          <a:spcPct val="119625"/>
                        </a:lnSpc>
                        <a:spcBef>
                          <a:spcPts val="0"/>
                        </a:spcBef>
                        <a:spcAft>
                          <a:spcPts val="0"/>
                        </a:spcAft>
                        <a:buSzPts val="1600"/>
                        <a:buFont typeface="Noto Sans Symbols"/>
                        <a:buChar char="∙"/>
                      </a:pPr>
                      <a:r>
                        <a:rPr lang="en-US" sz="1600" u="none" cap="none" strike="noStrike">
                          <a:latin typeface="Times New Roman"/>
                          <a:ea typeface="Times New Roman"/>
                          <a:cs typeface="Times New Roman"/>
                          <a:sym typeface="Times New Roman"/>
                        </a:rPr>
                        <a:t>33 Switches</a:t>
                      </a:r>
                      <a:endParaRPr sz="16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6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34700">
                <a:tc>
                  <a:txBody>
                    <a:bodyPr/>
                    <a:lstStyle/>
                    <a:p>
                      <a:pPr indent="-228600" lvl="0" marL="525780" marR="0" rtl="0" algn="l">
                        <a:lnSpc>
                          <a:spcPct val="112500"/>
                        </a:lnSpc>
                        <a:spcBef>
                          <a:spcPts val="0"/>
                        </a:spcBef>
                        <a:spcAft>
                          <a:spcPts val="0"/>
                        </a:spcAft>
                        <a:buSzPts val="1600"/>
                        <a:buFont typeface="Noto Sans Symbols"/>
                        <a:buChar char="▪"/>
                      </a:pPr>
                      <a:r>
                        <a:rPr lang="en-US" sz="1600" u="none" cap="none" strike="noStrike">
                          <a:latin typeface="Times New Roman"/>
                          <a:ea typeface="Times New Roman"/>
                          <a:cs typeface="Times New Roman"/>
                          <a:sym typeface="Times New Roman"/>
                        </a:rPr>
                        <a:t>7 Servers</a:t>
                      </a:r>
                      <a:endParaRPr sz="16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6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01375">
                <a:tc>
                  <a:txBody>
                    <a:bodyPr/>
                    <a:lstStyle/>
                    <a:p>
                      <a:pPr indent="-228600" lvl="0" marL="525780" marR="0" rtl="0" algn="l">
                        <a:lnSpc>
                          <a:spcPct val="112187"/>
                        </a:lnSpc>
                        <a:spcBef>
                          <a:spcPts val="0"/>
                        </a:spcBef>
                        <a:spcAft>
                          <a:spcPts val="0"/>
                        </a:spcAft>
                        <a:buSzPts val="1600"/>
                        <a:buFont typeface="Noto Sans Symbols"/>
                        <a:buChar char="▪"/>
                      </a:pPr>
                      <a:r>
                        <a:rPr lang="en-US" sz="1600" u="none" cap="none" strike="noStrike">
                          <a:latin typeface="Times New Roman"/>
                          <a:ea typeface="Times New Roman"/>
                          <a:cs typeface="Times New Roman"/>
                          <a:sym typeface="Times New Roman"/>
                        </a:rPr>
                        <a:t>20 Laptops</a:t>
                      </a:r>
                      <a:endParaRPr sz="16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6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09000">
                <a:tc>
                  <a:txBody>
                    <a:bodyPr/>
                    <a:lstStyle/>
                    <a:p>
                      <a:pPr indent="-228600" lvl="0" marL="525780" marR="0" rtl="0" algn="l">
                        <a:lnSpc>
                          <a:spcPct val="113125"/>
                        </a:lnSpc>
                        <a:spcBef>
                          <a:spcPts val="0"/>
                        </a:spcBef>
                        <a:spcAft>
                          <a:spcPts val="0"/>
                        </a:spcAft>
                        <a:buSzPts val="1600"/>
                        <a:buFont typeface="Noto Sans Symbols"/>
                        <a:buChar char="▪"/>
                      </a:pPr>
                      <a:r>
                        <a:rPr lang="en-US" sz="1600" u="none" cap="none" strike="noStrike">
                          <a:latin typeface="Times New Roman"/>
                          <a:ea typeface="Times New Roman"/>
                          <a:cs typeface="Times New Roman"/>
                          <a:sym typeface="Times New Roman"/>
                        </a:rPr>
                        <a:t>44 PCs</a:t>
                      </a:r>
                      <a:endParaRPr sz="16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6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04875">
                <a:tc>
                  <a:txBody>
                    <a:bodyPr/>
                    <a:lstStyle/>
                    <a:p>
                      <a:pPr indent="-228600" lvl="0" marL="525780" marR="0" rtl="0" algn="l">
                        <a:lnSpc>
                          <a:spcPct val="112187"/>
                        </a:lnSpc>
                        <a:spcBef>
                          <a:spcPts val="0"/>
                        </a:spcBef>
                        <a:spcAft>
                          <a:spcPts val="0"/>
                        </a:spcAft>
                        <a:buSzPts val="1600"/>
                        <a:buFont typeface="Noto Sans Symbols"/>
                        <a:buChar char="▪"/>
                      </a:pPr>
                      <a:r>
                        <a:rPr lang="en-US" sz="1600" u="none" cap="none" strike="noStrike">
                          <a:latin typeface="Times New Roman"/>
                          <a:ea typeface="Times New Roman"/>
                          <a:cs typeface="Times New Roman"/>
                          <a:sym typeface="Times New Roman"/>
                        </a:rPr>
                        <a:t>20 Access Points</a:t>
                      </a:r>
                      <a:endParaRPr sz="16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6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66" name="Google Shape;66;p4"/>
          <p:cNvPicPr preferRelativeResize="0"/>
          <p:nvPr/>
        </p:nvPicPr>
        <p:blipFill rotWithShape="1">
          <a:blip r:embed="rId3">
            <a:alphaModFix/>
          </a:blip>
          <a:srcRect b="0" l="0" r="0" t="0"/>
          <a:stretch/>
        </p:blipFill>
        <p:spPr>
          <a:xfrm>
            <a:off x="4958902" y="1999936"/>
            <a:ext cx="416819" cy="426745"/>
          </a:xfrm>
          <a:prstGeom prst="rect">
            <a:avLst/>
          </a:prstGeom>
          <a:noFill/>
          <a:ln>
            <a:noFill/>
          </a:ln>
        </p:spPr>
      </p:pic>
      <p:pic>
        <p:nvPicPr>
          <p:cNvPr id="67" name="Google Shape;67;p4"/>
          <p:cNvPicPr preferRelativeResize="0"/>
          <p:nvPr/>
        </p:nvPicPr>
        <p:blipFill rotWithShape="1">
          <a:blip r:embed="rId4">
            <a:alphaModFix/>
          </a:blip>
          <a:srcRect b="0" l="0" r="0" t="0"/>
          <a:stretch/>
        </p:blipFill>
        <p:spPr>
          <a:xfrm>
            <a:off x="4959350" y="2693678"/>
            <a:ext cx="447675" cy="335874"/>
          </a:xfrm>
          <a:prstGeom prst="rect">
            <a:avLst/>
          </a:prstGeom>
          <a:noFill/>
          <a:ln>
            <a:noFill/>
          </a:ln>
        </p:spPr>
      </p:pic>
      <p:pic>
        <p:nvPicPr>
          <p:cNvPr id="68" name="Google Shape;68;p4"/>
          <p:cNvPicPr preferRelativeResize="0"/>
          <p:nvPr/>
        </p:nvPicPr>
        <p:blipFill rotWithShape="1">
          <a:blip r:embed="rId5">
            <a:alphaModFix/>
          </a:blip>
          <a:srcRect b="0" l="0" r="0" t="0"/>
          <a:stretch/>
        </p:blipFill>
        <p:spPr>
          <a:xfrm>
            <a:off x="4992370" y="3218837"/>
            <a:ext cx="419100" cy="568533"/>
          </a:xfrm>
          <a:prstGeom prst="rect">
            <a:avLst/>
          </a:prstGeom>
          <a:noFill/>
          <a:ln>
            <a:noFill/>
          </a:ln>
        </p:spPr>
      </p:pic>
      <p:pic>
        <p:nvPicPr>
          <p:cNvPr id="69" name="Google Shape;69;p4"/>
          <p:cNvPicPr preferRelativeResize="0"/>
          <p:nvPr/>
        </p:nvPicPr>
        <p:blipFill rotWithShape="1">
          <a:blip r:embed="rId6">
            <a:alphaModFix/>
          </a:blip>
          <a:srcRect b="0" l="0" r="0" t="0"/>
          <a:stretch/>
        </p:blipFill>
        <p:spPr>
          <a:xfrm>
            <a:off x="4908331" y="4060499"/>
            <a:ext cx="522157" cy="445619"/>
          </a:xfrm>
          <a:prstGeom prst="rect">
            <a:avLst/>
          </a:prstGeom>
          <a:noFill/>
          <a:ln>
            <a:noFill/>
          </a:ln>
        </p:spPr>
      </p:pic>
      <p:pic>
        <p:nvPicPr>
          <p:cNvPr id="70" name="Google Shape;70;p4"/>
          <p:cNvPicPr preferRelativeResize="0"/>
          <p:nvPr/>
        </p:nvPicPr>
        <p:blipFill rotWithShape="1">
          <a:blip r:embed="rId7">
            <a:alphaModFix/>
          </a:blip>
          <a:srcRect b="0" l="0" r="0" t="0"/>
          <a:stretch/>
        </p:blipFill>
        <p:spPr>
          <a:xfrm>
            <a:off x="4942464" y="4755322"/>
            <a:ext cx="463964" cy="615533"/>
          </a:xfrm>
          <a:prstGeom prst="rect">
            <a:avLst/>
          </a:prstGeom>
          <a:noFill/>
          <a:ln>
            <a:noFill/>
          </a:ln>
        </p:spPr>
      </p:pic>
      <p:pic>
        <p:nvPicPr>
          <p:cNvPr id="71" name="Google Shape;71;p4"/>
          <p:cNvPicPr preferRelativeResize="0"/>
          <p:nvPr/>
        </p:nvPicPr>
        <p:blipFill rotWithShape="1">
          <a:blip r:embed="rId8">
            <a:alphaModFix/>
          </a:blip>
          <a:srcRect b="0" l="0" r="0" t="0"/>
          <a:stretch/>
        </p:blipFill>
        <p:spPr>
          <a:xfrm>
            <a:off x="4787134" y="5704834"/>
            <a:ext cx="876845" cy="391702"/>
          </a:xfrm>
          <a:prstGeom prst="rect">
            <a:avLst/>
          </a:prstGeom>
          <a:noFill/>
          <a:ln>
            <a:noFill/>
          </a:ln>
        </p:spPr>
      </p:pic>
      <p:sp>
        <p:nvSpPr>
          <p:cNvPr id="72" name="Google Shape;72;p4"/>
          <p:cNvSpPr/>
          <p:nvPr/>
        </p:nvSpPr>
        <p:spPr>
          <a:xfrm>
            <a:off x="304800" y="304799"/>
            <a:ext cx="6955790" cy="10086340"/>
          </a:xfrm>
          <a:custGeom>
            <a:rect b="b" l="l" r="r" t="t"/>
            <a:pathLst>
              <a:path extrusionOk="0" h="10086340" w="6955790">
                <a:moveTo>
                  <a:pt x="6943344" y="10067557"/>
                </a:moveTo>
                <a:lnTo>
                  <a:pt x="6937248" y="10067557"/>
                </a:lnTo>
                <a:lnTo>
                  <a:pt x="18288" y="10067557"/>
                </a:lnTo>
                <a:lnTo>
                  <a:pt x="12192" y="10067557"/>
                </a:lnTo>
                <a:lnTo>
                  <a:pt x="12192" y="10073640"/>
                </a:lnTo>
                <a:lnTo>
                  <a:pt x="18288" y="10073640"/>
                </a:lnTo>
                <a:lnTo>
                  <a:pt x="6937248" y="10073640"/>
                </a:lnTo>
                <a:lnTo>
                  <a:pt x="6943344" y="10073640"/>
                </a:lnTo>
                <a:lnTo>
                  <a:pt x="6943344" y="10067557"/>
                </a:lnTo>
                <a:close/>
              </a:path>
              <a:path extrusionOk="0" h="10086340" w="6955790">
                <a:moveTo>
                  <a:pt x="6943344" y="12192"/>
                </a:moveTo>
                <a:lnTo>
                  <a:pt x="6937248" y="12192"/>
                </a:lnTo>
                <a:lnTo>
                  <a:pt x="18288" y="12192"/>
                </a:lnTo>
                <a:lnTo>
                  <a:pt x="12192" y="12192"/>
                </a:lnTo>
                <a:lnTo>
                  <a:pt x="12192" y="18288"/>
                </a:lnTo>
                <a:lnTo>
                  <a:pt x="12192" y="10067544"/>
                </a:lnTo>
                <a:lnTo>
                  <a:pt x="18288" y="10067544"/>
                </a:lnTo>
                <a:lnTo>
                  <a:pt x="18288" y="18288"/>
                </a:lnTo>
                <a:lnTo>
                  <a:pt x="6937248" y="18288"/>
                </a:lnTo>
                <a:lnTo>
                  <a:pt x="6937248" y="10067544"/>
                </a:lnTo>
                <a:lnTo>
                  <a:pt x="6943344" y="10067544"/>
                </a:lnTo>
                <a:lnTo>
                  <a:pt x="6943344" y="18288"/>
                </a:lnTo>
                <a:lnTo>
                  <a:pt x="6943344" y="12192"/>
                </a:lnTo>
                <a:close/>
              </a:path>
              <a:path extrusionOk="0" h="10086340" w="6955790">
                <a:moveTo>
                  <a:pt x="6955536" y="0"/>
                </a:moveTo>
                <a:lnTo>
                  <a:pt x="6949440" y="0"/>
                </a:lnTo>
                <a:lnTo>
                  <a:pt x="6949440" y="6096"/>
                </a:lnTo>
                <a:lnTo>
                  <a:pt x="6949440" y="18288"/>
                </a:lnTo>
                <a:lnTo>
                  <a:pt x="6949440" y="10067544"/>
                </a:lnTo>
                <a:lnTo>
                  <a:pt x="6949440" y="10079736"/>
                </a:lnTo>
                <a:lnTo>
                  <a:pt x="6937248" y="10079736"/>
                </a:lnTo>
                <a:lnTo>
                  <a:pt x="18288" y="10079736"/>
                </a:lnTo>
                <a:lnTo>
                  <a:pt x="6096" y="10079736"/>
                </a:lnTo>
                <a:lnTo>
                  <a:pt x="6096" y="10067544"/>
                </a:lnTo>
                <a:lnTo>
                  <a:pt x="6096" y="18288"/>
                </a:lnTo>
                <a:lnTo>
                  <a:pt x="6096" y="6096"/>
                </a:lnTo>
                <a:lnTo>
                  <a:pt x="18288" y="6096"/>
                </a:lnTo>
                <a:lnTo>
                  <a:pt x="6937248" y="6096"/>
                </a:lnTo>
                <a:lnTo>
                  <a:pt x="6949440" y="6096"/>
                </a:lnTo>
                <a:lnTo>
                  <a:pt x="6949440" y="0"/>
                </a:lnTo>
                <a:lnTo>
                  <a:pt x="6937248" y="0"/>
                </a:lnTo>
                <a:lnTo>
                  <a:pt x="18288" y="0"/>
                </a:lnTo>
                <a:lnTo>
                  <a:pt x="6096" y="0"/>
                </a:lnTo>
                <a:lnTo>
                  <a:pt x="0" y="0"/>
                </a:lnTo>
                <a:lnTo>
                  <a:pt x="0" y="6096"/>
                </a:lnTo>
                <a:lnTo>
                  <a:pt x="0" y="18288"/>
                </a:lnTo>
                <a:lnTo>
                  <a:pt x="0" y="10067544"/>
                </a:lnTo>
                <a:lnTo>
                  <a:pt x="0" y="10079736"/>
                </a:lnTo>
                <a:lnTo>
                  <a:pt x="0" y="10085832"/>
                </a:lnTo>
                <a:lnTo>
                  <a:pt x="6096" y="10085832"/>
                </a:lnTo>
                <a:lnTo>
                  <a:pt x="6955536" y="10085832"/>
                </a:lnTo>
                <a:lnTo>
                  <a:pt x="6955536" y="10079736"/>
                </a:lnTo>
                <a:lnTo>
                  <a:pt x="6955523" y="10067544"/>
                </a:lnTo>
                <a:lnTo>
                  <a:pt x="6955523" y="18288"/>
                </a:lnTo>
                <a:lnTo>
                  <a:pt x="6955523" y="6096"/>
                </a:lnTo>
                <a:lnTo>
                  <a:pt x="6955536"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6" name="Shape 76"/>
        <p:cNvGrpSpPr/>
        <p:nvPr/>
      </p:nvGrpSpPr>
      <p:grpSpPr>
        <a:xfrm>
          <a:off x="0" y="0"/>
          <a:ext cx="0" cy="0"/>
          <a:chOff x="0" y="0"/>
          <a:chExt cx="0" cy="0"/>
        </a:xfrm>
      </p:grpSpPr>
      <p:sp>
        <p:nvSpPr>
          <p:cNvPr id="77" name="Google Shape;77;p5"/>
          <p:cNvSpPr txBox="1"/>
          <p:nvPr/>
        </p:nvSpPr>
        <p:spPr>
          <a:xfrm>
            <a:off x="3354451" y="691387"/>
            <a:ext cx="1481455" cy="33083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i="1" lang="en-US" sz="2000" u="sng">
                <a:solidFill>
                  <a:srgbClr val="C45811"/>
                </a:solidFill>
                <a:latin typeface="Times New Roman"/>
                <a:ea typeface="Times New Roman"/>
                <a:cs typeface="Times New Roman"/>
                <a:sym typeface="Times New Roman"/>
              </a:rPr>
              <a:t>Requirements</a:t>
            </a:r>
            <a:endParaRPr sz="2000">
              <a:latin typeface="Times New Roman"/>
              <a:ea typeface="Times New Roman"/>
              <a:cs typeface="Times New Roman"/>
              <a:sym typeface="Times New Roman"/>
            </a:endParaRPr>
          </a:p>
        </p:txBody>
      </p:sp>
      <p:sp>
        <p:nvSpPr>
          <p:cNvPr id="78" name="Google Shape;78;p5"/>
          <p:cNvSpPr txBox="1"/>
          <p:nvPr/>
        </p:nvSpPr>
        <p:spPr>
          <a:xfrm>
            <a:off x="737412" y="1657857"/>
            <a:ext cx="6421755" cy="2079625"/>
          </a:xfrm>
          <a:prstGeom prst="rect">
            <a:avLst/>
          </a:prstGeom>
          <a:noFill/>
          <a:ln>
            <a:noFill/>
          </a:ln>
        </p:spPr>
        <p:txBody>
          <a:bodyPr anchorCtr="0" anchor="t" bIns="0" lIns="0" spcFirstLastPara="1" rIns="0" wrap="square" tIns="12700">
            <a:spAutoFit/>
          </a:bodyPr>
          <a:lstStyle/>
          <a:p>
            <a:pPr indent="-227965" lvl="0" marL="240665" rtl="0" algn="l">
              <a:lnSpc>
                <a:spcPct val="117499"/>
              </a:lnSpc>
              <a:spcBef>
                <a:spcPts val="0"/>
              </a:spcBef>
              <a:spcAft>
                <a:spcPts val="0"/>
              </a:spcAft>
              <a:buSzPts val="1400"/>
              <a:buFont typeface="Noto Sans Symbols"/>
              <a:buChar char="▪"/>
            </a:pPr>
            <a:r>
              <a:rPr lang="en-US" sz="1400">
                <a:latin typeface="Times New Roman"/>
                <a:ea typeface="Times New Roman"/>
                <a:cs typeface="Times New Roman"/>
                <a:sym typeface="Times New Roman"/>
              </a:rPr>
              <a:t>Cairo and Alex devices can connect to all except the database.</a:t>
            </a:r>
            <a:endParaRPr sz="1400">
              <a:latin typeface="Times New Roman"/>
              <a:ea typeface="Times New Roman"/>
              <a:cs typeface="Times New Roman"/>
              <a:sym typeface="Times New Roman"/>
            </a:endParaRPr>
          </a:p>
          <a:p>
            <a:pPr indent="-227965" lvl="0" marL="240665" rtl="0" algn="l">
              <a:lnSpc>
                <a:spcPct val="115000"/>
              </a:lnSpc>
              <a:spcBef>
                <a:spcPts val="0"/>
              </a:spcBef>
              <a:spcAft>
                <a:spcPts val="0"/>
              </a:spcAft>
              <a:buSzPts val="1400"/>
              <a:buFont typeface="Noto Sans Symbols"/>
              <a:buChar char="▪"/>
            </a:pPr>
            <a:r>
              <a:rPr lang="en-US" sz="1400">
                <a:latin typeface="Times New Roman"/>
                <a:ea typeface="Times New Roman"/>
                <a:cs typeface="Times New Roman"/>
                <a:sym typeface="Times New Roman"/>
              </a:rPr>
              <a:t>Control and policy can connect to all.</a:t>
            </a:r>
            <a:endParaRPr sz="1400">
              <a:latin typeface="Times New Roman"/>
              <a:ea typeface="Times New Roman"/>
              <a:cs typeface="Times New Roman"/>
              <a:sym typeface="Times New Roman"/>
            </a:endParaRPr>
          </a:p>
          <a:p>
            <a:pPr indent="-228600" lvl="0" marL="240665" marR="5080" rtl="0" algn="l">
              <a:lnSpc>
                <a:spcPct val="115000"/>
              </a:lnSpc>
              <a:spcBef>
                <a:spcPts val="80"/>
              </a:spcBef>
              <a:spcAft>
                <a:spcPts val="0"/>
              </a:spcAft>
              <a:buSzPts val="1400"/>
              <a:buFont typeface="Noto Sans Symbols"/>
              <a:buChar char="▪"/>
            </a:pPr>
            <a:r>
              <a:rPr lang="en-US" sz="1400">
                <a:latin typeface="Times New Roman"/>
                <a:ea typeface="Times New Roman"/>
                <a:cs typeface="Times New Roman"/>
                <a:sym typeface="Times New Roman"/>
              </a:rPr>
              <a:t>Active NAT protocol that Cairo and Alex can connect to the internet only by browsing and ping.</a:t>
            </a:r>
            <a:endParaRPr sz="1400">
              <a:latin typeface="Times New Roman"/>
              <a:ea typeface="Times New Roman"/>
              <a:cs typeface="Times New Roman"/>
              <a:sym typeface="Times New Roman"/>
            </a:endParaRPr>
          </a:p>
          <a:p>
            <a:pPr indent="-227965" lvl="0" marL="240665" rtl="0" algn="l">
              <a:lnSpc>
                <a:spcPct val="109285"/>
              </a:lnSpc>
              <a:spcBef>
                <a:spcPts val="0"/>
              </a:spcBef>
              <a:spcAft>
                <a:spcPts val="0"/>
              </a:spcAft>
              <a:buSzPts val="1400"/>
              <a:buFont typeface="Noto Sans Symbols"/>
              <a:buChar char="▪"/>
            </a:pPr>
            <a:r>
              <a:rPr lang="en-US" sz="1400">
                <a:latin typeface="Times New Roman"/>
                <a:ea typeface="Times New Roman"/>
                <a:cs typeface="Times New Roman"/>
                <a:sym typeface="Times New Roman"/>
              </a:rPr>
              <a:t>Active LAG / Ethernet channel to core switches.</a:t>
            </a:r>
            <a:endParaRPr sz="1400">
              <a:latin typeface="Times New Roman"/>
              <a:ea typeface="Times New Roman"/>
              <a:cs typeface="Times New Roman"/>
              <a:sym typeface="Times New Roman"/>
            </a:endParaRPr>
          </a:p>
          <a:p>
            <a:pPr indent="-227965" lvl="0" marL="240665" rtl="0" algn="l">
              <a:lnSpc>
                <a:spcPct val="115285"/>
              </a:lnSpc>
              <a:spcBef>
                <a:spcPts val="0"/>
              </a:spcBef>
              <a:spcAft>
                <a:spcPts val="0"/>
              </a:spcAft>
              <a:buSzPts val="1400"/>
              <a:buFont typeface="Noto Sans Symbols"/>
              <a:buChar char="▪"/>
            </a:pPr>
            <a:r>
              <a:rPr lang="en-US" sz="1400">
                <a:latin typeface="Times New Roman"/>
                <a:ea typeface="Times New Roman"/>
                <a:cs typeface="Times New Roman"/>
                <a:sym typeface="Times New Roman"/>
              </a:rPr>
              <a:t>Active DHCP and Port fast to all end devices.</a:t>
            </a:r>
            <a:endParaRPr sz="1400">
              <a:latin typeface="Times New Roman"/>
              <a:ea typeface="Times New Roman"/>
              <a:cs typeface="Times New Roman"/>
              <a:sym typeface="Times New Roman"/>
            </a:endParaRPr>
          </a:p>
          <a:p>
            <a:pPr indent="-227965" lvl="0" marL="240665" rtl="0" algn="l">
              <a:lnSpc>
                <a:spcPct val="115285"/>
              </a:lnSpc>
              <a:spcBef>
                <a:spcPts val="0"/>
              </a:spcBef>
              <a:spcAft>
                <a:spcPts val="0"/>
              </a:spcAft>
              <a:buSzPts val="1400"/>
              <a:buFont typeface="Noto Sans Symbols"/>
              <a:buChar char="▪"/>
            </a:pPr>
            <a:r>
              <a:rPr lang="en-US" sz="1400">
                <a:latin typeface="Times New Roman"/>
                <a:ea typeface="Times New Roman"/>
                <a:cs typeface="Times New Roman"/>
                <a:sym typeface="Times New Roman"/>
              </a:rPr>
              <a:t>Active PVST to all Uplink Switches.</a:t>
            </a:r>
            <a:endParaRPr sz="1400">
              <a:latin typeface="Times New Roman"/>
              <a:ea typeface="Times New Roman"/>
              <a:cs typeface="Times New Roman"/>
              <a:sym typeface="Times New Roman"/>
            </a:endParaRPr>
          </a:p>
          <a:p>
            <a:pPr indent="-227965" lvl="0" marL="240665" rtl="0" algn="l">
              <a:lnSpc>
                <a:spcPct val="115000"/>
              </a:lnSpc>
              <a:spcBef>
                <a:spcPts val="0"/>
              </a:spcBef>
              <a:spcAft>
                <a:spcPts val="0"/>
              </a:spcAft>
              <a:buSzPts val="1400"/>
              <a:buFont typeface="Noto Sans Symbols"/>
              <a:buChar char="▪"/>
            </a:pPr>
            <a:r>
              <a:rPr lang="en-US" sz="1400">
                <a:latin typeface="Times New Roman"/>
                <a:ea typeface="Times New Roman"/>
                <a:cs typeface="Times New Roman"/>
                <a:sym typeface="Times New Roman"/>
              </a:rPr>
              <a:t>Wireless AP can access all Laptops.</a:t>
            </a:r>
            <a:endParaRPr sz="1400">
              <a:latin typeface="Times New Roman"/>
              <a:ea typeface="Times New Roman"/>
              <a:cs typeface="Times New Roman"/>
              <a:sym typeface="Times New Roman"/>
            </a:endParaRPr>
          </a:p>
          <a:p>
            <a:pPr indent="-227965" lvl="0" marL="240665" rtl="0" algn="l">
              <a:lnSpc>
                <a:spcPct val="115000"/>
              </a:lnSpc>
              <a:spcBef>
                <a:spcPts val="0"/>
              </a:spcBef>
              <a:spcAft>
                <a:spcPts val="0"/>
              </a:spcAft>
              <a:buSzPts val="1400"/>
              <a:buFont typeface="Noto Sans Symbols"/>
              <a:buChar char="▪"/>
            </a:pPr>
            <a:r>
              <a:rPr lang="en-US" sz="1400">
                <a:latin typeface="Times New Roman"/>
                <a:ea typeface="Times New Roman"/>
                <a:cs typeface="Times New Roman"/>
                <a:sym typeface="Times New Roman"/>
              </a:rPr>
              <a:t>Redundancy Must exist in the core network Using HSRP.</a:t>
            </a:r>
            <a:endParaRPr sz="1400">
              <a:latin typeface="Times New Roman"/>
              <a:ea typeface="Times New Roman"/>
              <a:cs typeface="Times New Roman"/>
              <a:sym typeface="Times New Roman"/>
            </a:endParaRPr>
          </a:p>
          <a:p>
            <a:pPr indent="-227965" lvl="0" marL="240665" rtl="0" algn="l">
              <a:lnSpc>
                <a:spcPct val="117499"/>
              </a:lnSpc>
              <a:spcBef>
                <a:spcPts val="0"/>
              </a:spcBef>
              <a:spcAft>
                <a:spcPts val="0"/>
              </a:spcAft>
              <a:buSzPts val="1400"/>
              <a:buFont typeface="Noto Sans Symbols"/>
              <a:buChar char="▪"/>
            </a:pPr>
            <a:r>
              <a:rPr lang="en-US" sz="1400">
                <a:latin typeface="Times New Roman"/>
                <a:ea typeface="Times New Roman"/>
                <a:cs typeface="Times New Roman"/>
                <a:sym typeface="Times New Roman"/>
              </a:rPr>
              <a:t>The network and Security team can remotely access Cairo and Alex.</a:t>
            </a:r>
            <a:endParaRPr sz="1400">
              <a:latin typeface="Times New Roman"/>
              <a:ea typeface="Times New Roman"/>
              <a:cs typeface="Times New Roman"/>
              <a:sym typeface="Times New Roman"/>
            </a:endParaRPr>
          </a:p>
        </p:txBody>
      </p:sp>
      <p:sp>
        <p:nvSpPr>
          <p:cNvPr id="79" name="Google Shape;79;p5"/>
          <p:cNvSpPr/>
          <p:nvPr/>
        </p:nvSpPr>
        <p:spPr>
          <a:xfrm>
            <a:off x="304800" y="304799"/>
            <a:ext cx="6955790" cy="10086340"/>
          </a:xfrm>
          <a:custGeom>
            <a:rect b="b" l="l" r="r" t="t"/>
            <a:pathLst>
              <a:path extrusionOk="0" h="10086340" w="6955790">
                <a:moveTo>
                  <a:pt x="6943344" y="10067557"/>
                </a:moveTo>
                <a:lnTo>
                  <a:pt x="6937248" y="10067557"/>
                </a:lnTo>
                <a:lnTo>
                  <a:pt x="18288" y="10067557"/>
                </a:lnTo>
                <a:lnTo>
                  <a:pt x="12192" y="10067557"/>
                </a:lnTo>
                <a:lnTo>
                  <a:pt x="12192" y="10073640"/>
                </a:lnTo>
                <a:lnTo>
                  <a:pt x="18288" y="10073640"/>
                </a:lnTo>
                <a:lnTo>
                  <a:pt x="6937248" y="10073640"/>
                </a:lnTo>
                <a:lnTo>
                  <a:pt x="6943344" y="10073640"/>
                </a:lnTo>
                <a:lnTo>
                  <a:pt x="6943344" y="10067557"/>
                </a:lnTo>
                <a:close/>
              </a:path>
              <a:path extrusionOk="0" h="10086340" w="6955790">
                <a:moveTo>
                  <a:pt x="6943344" y="12192"/>
                </a:moveTo>
                <a:lnTo>
                  <a:pt x="6937248" y="12192"/>
                </a:lnTo>
                <a:lnTo>
                  <a:pt x="18288" y="12192"/>
                </a:lnTo>
                <a:lnTo>
                  <a:pt x="12192" y="12192"/>
                </a:lnTo>
                <a:lnTo>
                  <a:pt x="12192" y="18288"/>
                </a:lnTo>
                <a:lnTo>
                  <a:pt x="12192" y="10067544"/>
                </a:lnTo>
                <a:lnTo>
                  <a:pt x="18288" y="10067544"/>
                </a:lnTo>
                <a:lnTo>
                  <a:pt x="18288" y="18288"/>
                </a:lnTo>
                <a:lnTo>
                  <a:pt x="6937248" y="18288"/>
                </a:lnTo>
                <a:lnTo>
                  <a:pt x="6937248" y="10067544"/>
                </a:lnTo>
                <a:lnTo>
                  <a:pt x="6943344" y="10067544"/>
                </a:lnTo>
                <a:lnTo>
                  <a:pt x="6943344" y="18288"/>
                </a:lnTo>
                <a:lnTo>
                  <a:pt x="6943344" y="12192"/>
                </a:lnTo>
                <a:close/>
              </a:path>
              <a:path extrusionOk="0" h="10086340" w="6955790">
                <a:moveTo>
                  <a:pt x="6955536" y="0"/>
                </a:moveTo>
                <a:lnTo>
                  <a:pt x="6949440" y="0"/>
                </a:lnTo>
                <a:lnTo>
                  <a:pt x="6949440" y="6096"/>
                </a:lnTo>
                <a:lnTo>
                  <a:pt x="6949440" y="18288"/>
                </a:lnTo>
                <a:lnTo>
                  <a:pt x="6949440" y="10067544"/>
                </a:lnTo>
                <a:lnTo>
                  <a:pt x="6949440" y="10079736"/>
                </a:lnTo>
                <a:lnTo>
                  <a:pt x="6937248" y="10079736"/>
                </a:lnTo>
                <a:lnTo>
                  <a:pt x="18288" y="10079736"/>
                </a:lnTo>
                <a:lnTo>
                  <a:pt x="6096" y="10079736"/>
                </a:lnTo>
                <a:lnTo>
                  <a:pt x="6096" y="10067544"/>
                </a:lnTo>
                <a:lnTo>
                  <a:pt x="6096" y="18288"/>
                </a:lnTo>
                <a:lnTo>
                  <a:pt x="6096" y="6096"/>
                </a:lnTo>
                <a:lnTo>
                  <a:pt x="18288" y="6096"/>
                </a:lnTo>
                <a:lnTo>
                  <a:pt x="6937248" y="6096"/>
                </a:lnTo>
                <a:lnTo>
                  <a:pt x="6949440" y="6096"/>
                </a:lnTo>
                <a:lnTo>
                  <a:pt x="6949440" y="0"/>
                </a:lnTo>
                <a:lnTo>
                  <a:pt x="6937248" y="0"/>
                </a:lnTo>
                <a:lnTo>
                  <a:pt x="18288" y="0"/>
                </a:lnTo>
                <a:lnTo>
                  <a:pt x="6096" y="0"/>
                </a:lnTo>
                <a:lnTo>
                  <a:pt x="0" y="0"/>
                </a:lnTo>
                <a:lnTo>
                  <a:pt x="0" y="6096"/>
                </a:lnTo>
                <a:lnTo>
                  <a:pt x="0" y="18288"/>
                </a:lnTo>
                <a:lnTo>
                  <a:pt x="0" y="10067544"/>
                </a:lnTo>
                <a:lnTo>
                  <a:pt x="0" y="10079736"/>
                </a:lnTo>
                <a:lnTo>
                  <a:pt x="0" y="10085832"/>
                </a:lnTo>
                <a:lnTo>
                  <a:pt x="6096" y="10085832"/>
                </a:lnTo>
                <a:lnTo>
                  <a:pt x="6955536" y="10085832"/>
                </a:lnTo>
                <a:lnTo>
                  <a:pt x="6955536" y="10079736"/>
                </a:lnTo>
                <a:lnTo>
                  <a:pt x="6955523" y="10067544"/>
                </a:lnTo>
                <a:lnTo>
                  <a:pt x="6955523" y="18288"/>
                </a:lnTo>
                <a:lnTo>
                  <a:pt x="6955523" y="6096"/>
                </a:lnTo>
                <a:lnTo>
                  <a:pt x="6955536"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3" name="Shape 83"/>
        <p:cNvGrpSpPr/>
        <p:nvPr/>
      </p:nvGrpSpPr>
      <p:grpSpPr>
        <a:xfrm>
          <a:off x="0" y="0"/>
          <a:ext cx="0" cy="0"/>
          <a:chOff x="0" y="0"/>
          <a:chExt cx="0" cy="0"/>
        </a:xfrm>
      </p:grpSpPr>
      <p:sp>
        <p:nvSpPr>
          <p:cNvPr id="84" name="Google Shape;84;p6"/>
          <p:cNvSpPr txBox="1"/>
          <p:nvPr/>
        </p:nvSpPr>
        <p:spPr>
          <a:xfrm>
            <a:off x="737412" y="812037"/>
            <a:ext cx="6473825" cy="2111375"/>
          </a:xfrm>
          <a:prstGeom prst="rect">
            <a:avLst/>
          </a:prstGeom>
          <a:noFill/>
          <a:ln>
            <a:noFill/>
          </a:ln>
        </p:spPr>
        <p:txBody>
          <a:bodyPr anchorCtr="0" anchor="t" bIns="0" lIns="0" spcFirstLastPara="1" rIns="0" wrap="square" tIns="12700">
            <a:spAutoFit/>
          </a:bodyPr>
          <a:lstStyle/>
          <a:p>
            <a:pPr indent="0" lvl="0" marL="0" marR="210184" rtl="0" algn="ctr">
              <a:lnSpc>
                <a:spcPct val="100000"/>
              </a:lnSpc>
              <a:spcBef>
                <a:spcPts val="0"/>
              </a:spcBef>
              <a:spcAft>
                <a:spcPts val="0"/>
              </a:spcAft>
              <a:buNone/>
            </a:pPr>
            <a:r>
              <a:rPr b="1" i="1" lang="en-US" sz="2000" u="sng">
                <a:solidFill>
                  <a:srgbClr val="C45811"/>
                </a:solidFill>
                <a:latin typeface="Times New Roman"/>
                <a:ea typeface="Times New Roman"/>
                <a:cs typeface="Times New Roman"/>
                <a:sym typeface="Times New Roman"/>
              </a:rPr>
              <a:t>Connection</a:t>
            </a:r>
            <a:endParaRPr sz="2000">
              <a:latin typeface="Times New Roman"/>
              <a:ea typeface="Times New Roman"/>
              <a:cs typeface="Times New Roman"/>
              <a:sym typeface="Times New Roman"/>
            </a:endParaRPr>
          </a:p>
          <a:p>
            <a:pPr indent="0" lvl="0" marL="0" rtl="0" algn="l">
              <a:lnSpc>
                <a:spcPct val="100000"/>
              </a:lnSpc>
              <a:spcBef>
                <a:spcPts val="1795"/>
              </a:spcBef>
              <a:spcAft>
                <a:spcPts val="0"/>
              </a:spcAft>
              <a:buNone/>
            </a:pPr>
            <a:r>
              <a:t/>
            </a:r>
            <a:endParaRPr sz="2000">
              <a:latin typeface="Times New Roman"/>
              <a:ea typeface="Times New Roman"/>
              <a:cs typeface="Times New Roman"/>
              <a:sym typeface="Times New Roman"/>
            </a:endParaRPr>
          </a:p>
          <a:p>
            <a:pPr indent="-228600" lvl="0" marL="240665" marR="5080" rtl="0" algn="l">
              <a:lnSpc>
                <a:spcPct val="103299"/>
              </a:lnSpc>
              <a:spcBef>
                <a:spcPts val="0"/>
              </a:spcBef>
              <a:spcAft>
                <a:spcPts val="0"/>
              </a:spcAft>
              <a:buNone/>
            </a:pPr>
            <a:r>
              <a:rPr lang="en-US" sz="1600">
                <a:latin typeface="Times New Roman"/>
                <a:ea typeface="Times New Roman"/>
                <a:cs typeface="Times New Roman"/>
                <a:sym typeface="Times New Roman"/>
              </a:rPr>
              <a:t>1- Shall we not build the Alexandria School network consisting of 15 switches, 20 computers, 10 laptops, and 10 Access point devices Then we put the address on it, and that is specific to the computer, but laptop devices are connected via wireless, then connect to the router (R5)</a:t>
            </a:r>
            <a:endParaRPr sz="1600">
              <a:latin typeface="Times New Roman"/>
              <a:ea typeface="Times New Roman"/>
              <a:cs typeface="Times New Roman"/>
              <a:sym typeface="Times New Roman"/>
            </a:endParaRPr>
          </a:p>
          <a:p>
            <a:pPr indent="0" lvl="0" marL="291465" rtl="0" algn="l">
              <a:lnSpc>
                <a:spcPct val="100000"/>
              </a:lnSpc>
              <a:spcBef>
                <a:spcPts val="70"/>
              </a:spcBef>
              <a:spcAft>
                <a:spcPts val="0"/>
              </a:spcAft>
              <a:buNone/>
            </a:pPr>
            <a:r>
              <a:rPr lang="en-US" sz="1600">
                <a:latin typeface="Times New Roman"/>
                <a:ea typeface="Times New Roman"/>
                <a:cs typeface="Times New Roman"/>
                <a:sym typeface="Times New Roman"/>
              </a:rPr>
              <a:t>The IP of Alex branch is 192.168.2.0</a:t>
            </a:r>
            <a:endParaRPr sz="1600">
              <a:latin typeface="Times New Roman"/>
              <a:ea typeface="Times New Roman"/>
              <a:cs typeface="Times New Roman"/>
              <a:sym typeface="Times New Roman"/>
            </a:endParaRPr>
          </a:p>
        </p:txBody>
      </p:sp>
      <p:sp>
        <p:nvSpPr>
          <p:cNvPr id="85" name="Google Shape;85;p6"/>
          <p:cNvSpPr txBox="1"/>
          <p:nvPr/>
        </p:nvSpPr>
        <p:spPr>
          <a:xfrm>
            <a:off x="2878963" y="4259706"/>
            <a:ext cx="1971675" cy="1625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i="1" lang="en-US" sz="900">
                <a:solidFill>
                  <a:srgbClr val="44536A"/>
                </a:solidFill>
                <a:latin typeface="Times New Roman"/>
                <a:ea typeface="Times New Roman"/>
                <a:cs typeface="Times New Roman"/>
                <a:sym typeface="Times New Roman"/>
              </a:rPr>
              <a:t>Figure. [1]: DHCP Pool for Alex Network</a:t>
            </a:r>
            <a:endParaRPr sz="900">
              <a:latin typeface="Times New Roman"/>
              <a:ea typeface="Times New Roman"/>
              <a:cs typeface="Times New Roman"/>
              <a:sym typeface="Times New Roman"/>
            </a:endParaRPr>
          </a:p>
        </p:txBody>
      </p:sp>
      <p:sp>
        <p:nvSpPr>
          <p:cNvPr id="86" name="Google Shape;86;p6"/>
          <p:cNvSpPr txBox="1"/>
          <p:nvPr/>
        </p:nvSpPr>
        <p:spPr>
          <a:xfrm>
            <a:off x="737412" y="5652896"/>
            <a:ext cx="6106795" cy="1276350"/>
          </a:xfrm>
          <a:prstGeom prst="rect">
            <a:avLst/>
          </a:prstGeom>
          <a:noFill/>
          <a:ln>
            <a:noFill/>
          </a:ln>
        </p:spPr>
        <p:txBody>
          <a:bodyPr anchorCtr="0" anchor="t" bIns="0" lIns="0" spcFirstLastPara="1" rIns="0" wrap="square" tIns="3800">
            <a:spAutoFit/>
          </a:bodyPr>
          <a:lstStyle/>
          <a:p>
            <a:pPr indent="-228600" lvl="0" marL="240665" marR="5080" rtl="0" algn="just">
              <a:lnSpc>
                <a:spcPct val="103299"/>
              </a:lnSpc>
              <a:spcBef>
                <a:spcPts val="0"/>
              </a:spcBef>
              <a:spcAft>
                <a:spcPts val="0"/>
              </a:spcAft>
              <a:buNone/>
            </a:pPr>
            <a:r>
              <a:rPr lang="en-US" sz="1600">
                <a:latin typeface="Times New Roman"/>
                <a:ea typeface="Times New Roman"/>
                <a:cs typeface="Times New Roman"/>
                <a:sym typeface="Times New Roman"/>
              </a:rPr>
              <a:t>2- Shall we not build the Cairo School network consisting of 15 switches, 20 computers, 10 laptops, and 10 Access point devices Then we put the address on it, and that is specific to the computer, but laptop devices are connected via wireless, then connect to the router (R0)</a:t>
            </a:r>
            <a:endParaRPr sz="1600">
              <a:latin typeface="Times New Roman"/>
              <a:ea typeface="Times New Roman"/>
              <a:cs typeface="Times New Roman"/>
              <a:sym typeface="Times New Roman"/>
            </a:endParaRPr>
          </a:p>
          <a:p>
            <a:pPr indent="0" lvl="0" marL="240665" rtl="0" algn="just">
              <a:lnSpc>
                <a:spcPct val="100000"/>
              </a:lnSpc>
              <a:spcBef>
                <a:spcPts val="60"/>
              </a:spcBef>
              <a:spcAft>
                <a:spcPts val="0"/>
              </a:spcAft>
              <a:buNone/>
            </a:pPr>
            <a:r>
              <a:rPr lang="en-US" sz="1600">
                <a:latin typeface="Times New Roman"/>
                <a:ea typeface="Times New Roman"/>
                <a:cs typeface="Times New Roman"/>
                <a:sym typeface="Times New Roman"/>
              </a:rPr>
              <a:t>The IP of the Cairo branch is 192. 168.1.0</a:t>
            </a:r>
            <a:endParaRPr sz="1600">
              <a:latin typeface="Times New Roman"/>
              <a:ea typeface="Times New Roman"/>
              <a:cs typeface="Times New Roman"/>
              <a:sym typeface="Times New Roman"/>
            </a:endParaRPr>
          </a:p>
        </p:txBody>
      </p:sp>
      <p:sp>
        <p:nvSpPr>
          <p:cNvPr id="87" name="Google Shape;87;p6"/>
          <p:cNvSpPr txBox="1"/>
          <p:nvPr/>
        </p:nvSpPr>
        <p:spPr>
          <a:xfrm>
            <a:off x="1811782" y="8205978"/>
            <a:ext cx="4107179" cy="1625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i="1" lang="en-US" sz="900">
                <a:solidFill>
                  <a:srgbClr val="44536A"/>
                </a:solidFill>
                <a:latin typeface="Times New Roman"/>
                <a:ea typeface="Times New Roman"/>
                <a:cs typeface="Times New Roman"/>
                <a:sym typeface="Times New Roman"/>
              </a:rPr>
              <a:t>Figure</a:t>
            </a:r>
            <a:r>
              <a:rPr b="1" i="1" lang="en-US" sz="900">
                <a:solidFill>
                  <a:srgbClr val="44536A"/>
                </a:solidFill>
                <a:latin typeface="Times New Roman"/>
                <a:ea typeface="Times New Roman"/>
                <a:cs typeface="Times New Roman"/>
                <a:sym typeface="Times New Roman"/>
              </a:rPr>
              <a:t>Error! No text of specified style in document.</a:t>
            </a:r>
            <a:r>
              <a:rPr i="1" lang="en-US" sz="900">
                <a:solidFill>
                  <a:srgbClr val="44536A"/>
                </a:solidFill>
                <a:latin typeface="Times New Roman"/>
                <a:ea typeface="Times New Roman"/>
                <a:cs typeface="Times New Roman"/>
                <a:sym typeface="Times New Roman"/>
              </a:rPr>
              <a:t>[2]: DHCP Pool for Cairo Network</a:t>
            </a:r>
            <a:endParaRPr sz="900">
              <a:latin typeface="Times New Roman"/>
              <a:ea typeface="Times New Roman"/>
              <a:cs typeface="Times New Roman"/>
              <a:sym typeface="Times New Roman"/>
            </a:endParaRPr>
          </a:p>
        </p:txBody>
      </p:sp>
      <p:pic>
        <p:nvPicPr>
          <p:cNvPr id="88" name="Google Shape;88;p6"/>
          <p:cNvPicPr preferRelativeResize="0"/>
          <p:nvPr/>
        </p:nvPicPr>
        <p:blipFill rotWithShape="1">
          <a:blip r:embed="rId3">
            <a:alphaModFix/>
          </a:blip>
          <a:srcRect b="0" l="0" r="0" t="0"/>
          <a:stretch/>
        </p:blipFill>
        <p:spPr>
          <a:xfrm>
            <a:off x="1091882" y="3357371"/>
            <a:ext cx="5772150" cy="781050"/>
          </a:xfrm>
          <a:prstGeom prst="rect">
            <a:avLst/>
          </a:prstGeom>
          <a:noFill/>
          <a:ln>
            <a:noFill/>
          </a:ln>
        </p:spPr>
      </p:pic>
      <p:pic>
        <p:nvPicPr>
          <p:cNvPr id="89" name="Google Shape;89;p6"/>
          <p:cNvPicPr preferRelativeResize="0"/>
          <p:nvPr/>
        </p:nvPicPr>
        <p:blipFill rotWithShape="1">
          <a:blip r:embed="rId4">
            <a:alphaModFix/>
          </a:blip>
          <a:srcRect b="0" l="0" r="0" t="0"/>
          <a:stretch/>
        </p:blipFill>
        <p:spPr>
          <a:xfrm>
            <a:off x="758825" y="7225156"/>
            <a:ext cx="5858509" cy="914400"/>
          </a:xfrm>
          <a:prstGeom prst="rect">
            <a:avLst/>
          </a:prstGeom>
          <a:noFill/>
          <a:ln>
            <a:noFill/>
          </a:ln>
        </p:spPr>
      </p:pic>
      <p:sp>
        <p:nvSpPr>
          <p:cNvPr id="90" name="Google Shape;90;p6"/>
          <p:cNvSpPr/>
          <p:nvPr/>
        </p:nvSpPr>
        <p:spPr>
          <a:xfrm>
            <a:off x="304800" y="304799"/>
            <a:ext cx="6955790" cy="10086340"/>
          </a:xfrm>
          <a:custGeom>
            <a:rect b="b" l="l" r="r" t="t"/>
            <a:pathLst>
              <a:path extrusionOk="0" h="10086340" w="6955790">
                <a:moveTo>
                  <a:pt x="6943344" y="10067557"/>
                </a:moveTo>
                <a:lnTo>
                  <a:pt x="6937248" y="10067557"/>
                </a:lnTo>
                <a:lnTo>
                  <a:pt x="18288" y="10067557"/>
                </a:lnTo>
                <a:lnTo>
                  <a:pt x="12192" y="10067557"/>
                </a:lnTo>
                <a:lnTo>
                  <a:pt x="12192" y="10073640"/>
                </a:lnTo>
                <a:lnTo>
                  <a:pt x="18288" y="10073640"/>
                </a:lnTo>
                <a:lnTo>
                  <a:pt x="6937248" y="10073640"/>
                </a:lnTo>
                <a:lnTo>
                  <a:pt x="6943344" y="10073640"/>
                </a:lnTo>
                <a:lnTo>
                  <a:pt x="6943344" y="10067557"/>
                </a:lnTo>
                <a:close/>
              </a:path>
              <a:path extrusionOk="0" h="10086340" w="6955790">
                <a:moveTo>
                  <a:pt x="6943344" y="12192"/>
                </a:moveTo>
                <a:lnTo>
                  <a:pt x="6937248" y="12192"/>
                </a:lnTo>
                <a:lnTo>
                  <a:pt x="18288" y="12192"/>
                </a:lnTo>
                <a:lnTo>
                  <a:pt x="12192" y="12192"/>
                </a:lnTo>
                <a:lnTo>
                  <a:pt x="12192" y="18288"/>
                </a:lnTo>
                <a:lnTo>
                  <a:pt x="12192" y="10067544"/>
                </a:lnTo>
                <a:lnTo>
                  <a:pt x="18288" y="10067544"/>
                </a:lnTo>
                <a:lnTo>
                  <a:pt x="18288" y="18288"/>
                </a:lnTo>
                <a:lnTo>
                  <a:pt x="6937248" y="18288"/>
                </a:lnTo>
                <a:lnTo>
                  <a:pt x="6937248" y="10067544"/>
                </a:lnTo>
                <a:lnTo>
                  <a:pt x="6943344" y="10067544"/>
                </a:lnTo>
                <a:lnTo>
                  <a:pt x="6943344" y="18288"/>
                </a:lnTo>
                <a:lnTo>
                  <a:pt x="6943344" y="12192"/>
                </a:lnTo>
                <a:close/>
              </a:path>
              <a:path extrusionOk="0" h="10086340" w="6955790">
                <a:moveTo>
                  <a:pt x="6955536" y="0"/>
                </a:moveTo>
                <a:lnTo>
                  <a:pt x="6949440" y="0"/>
                </a:lnTo>
                <a:lnTo>
                  <a:pt x="6949440" y="6096"/>
                </a:lnTo>
                <a:lnTo>
                  <a:pt x="6949440" y="18288"/>
                </a:lnTo>
                <a:lnTo>
                  <a:pt x="6949440" y="10067544"/>
                </a:lnTo>
                <a:lnTo>
                  <a:pt x="6949440" y="10079736"/>
                </a:lnTo>
                <a:lnTo>
                  <a:pt x="6937248" y="10079736"/>
                </a:lnTo>
                <a:lnTo>
                  <a:pt x="18288" y="10079736"/>
                </a:lnTo>
                <a:lnTo>
                  <a:pt x="6096" y="10079736"/>
                </a:lnTo>
                <a:lnTo>
                  <a:pt x="6096" y="10067544"/>
                </a:lnTo>
                <a:lnTo>
                  <a:pt x="6096" y="18288"/>
                </a:lnTo>
                <a:lnTo>
                  <a:pt x="6096" y="6096"/>
                </a:lnTo>
                <a:lnTo>
                  <a:pt x="18288" y="6096"/>
                </a:lnTo>
                <a:lnTo>
                  <a:pt x="6937248" y="6096"/>
                </a:lnTo>
                <a:lnTo>
                  <a:pt x="6949440" y="6096"/>
                </a:lnTo>
                <a:lnTo>
                  <a:pt x="6949440" y="0"/>
                </a:lnTo>
                <a:lnTo>
                  <a:pt x="6937248" y="0"/>
                </a:lnTo>
                <a:lnTo>
                  <a:pt x="18288" y="0"/>
                </a:lnTo>
                <a:lnTo>
                  <a:pt x="6096" y="0"/>
                </a:lnTo>
                <a:lnTo>
                  <a:pt x="0" y="0"/>
                </a:lnTo>
                <a:lnTo>
                  <a:pt x="0" y="6096"/>
                </a:lnTo>
                <a:lnTo>
                  <a:pt x="0" y="18288"/>
                </a:lnTo>
                <a:lnTo>
                  <a:pt x="0" y="10067544"/>
                </a:lnTo>
                <a:lnTo>
                  <a:pt x="0" y="10079736"/>
                </a:lnTo>
                <a:lnTo>
                  <a:pt x="0" y="10085832"/>
                </a:lnTo>
                <a:lnTo>
                  <a:pt x="6096" y="10085832"/>
                </a:lnTo>
                <a:lnTo>
                  <a:pt x="6955536" y="10085832"/>
                </a:lnTo>
                <a:lnTo>
                  <a:pt x="6955536" y="10079736"/>
                </a:lnTo>
                <a:lnTo>
                  <a:pt x="6955523" y="10067544"/>
                </a:lnTo>
                <a:lnTo>
                  <a:pt x="6955523" y="18288"/>
                </a:lnTo>
                <a:lnTo>
                  <a:pt x="6955523" y="6096"/>
                </a:lnTo>
                <a:lnTo>
                  <a:pt x="6955536"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4" name="Shape 94"/>
        <p:cNvGrpSpPr/>
        <p:nvPr/>
      </p:nvGrpSpPr>
      <p:grpSpPr>
        <a:xfrm>
          <a:off x="0" y="0"/>
          <a:ext cx="0" cy="0"/>
          <a:chOff x="0" y="0"/>
          <a:chExt cx="0" cy="0"/>
        </a:xfrm>
      </p:grpSpPr>
      <p:sp>
        <p:nvSpPr>
          <p:cNvPr id="95" name="Google Shape;95;p7"/>
          <p:cNvSpPr txBox="1"/>
          <p:nvPr/>
        </p:nvSpPr>
        <p:spPr>
          <a:xfrm>
            <a:off x="737412" y="1132077"/>
            <a:ext cx="6282055" cy="102489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1600">
                <a:latin typeface="Times New Roman"/>
                <a:ea typeface="Times New Roman"/>
                <a:cs typeface="Times New Roman"/>
                <a:sym typeface="Times New Roman"/>
              </a:rPr>
              <a:t>3- We connected all routers with each other’s by OSPF protocol</a:t>
            </a:r>
            <a:endParaRPr sz="1600">
              <a:latin typeface="Times New Roman"/>
              <a:ea typeface="Times New Roman"/>
              <a:cs typeface="Times New Roman"/>
              <a:sym typeface="Times New Roman"/>
            </a:endParaRPr>
          </a:p>
          <a:p>
            <a:pPr indent="0" lvl="0" marL="240665" rtl="0" algn="l">
              <a:lnSpc>
                <a:spcPct val="100000"/>
              </a:lnSpc>
              <a:spcBef>
                <a:spcPts val="60"/>
              </a:spcBef>
              <a:spcAft>
                <a:spcPts val="0"/>
              </a:spcAft>
              <a:buNone/>
            </a:pPr>
            <a:r>
              <a:rPr lang="en-US" sz="1600">
                <a:latin typeface="Times New Roman"/>
                <a:ea typeface="Times New Roman"/>
                <a:cs typeface="Times New Roman"/>
                <a:sym typeface="Times New Roman"/>
              </a:rPr>
              <a:t>OSPF (Open Shortest Path First) is a link-state routing protocol used in IP</a:t>
            </a:r>
            <a:endParaRPr sz="1600">
              <a:latin typeface="Times New Roman"/>
              <a:ea typeface="Times New Roman"/>
              <a:cs typeface="Times New Roman"/>
              <a:sym typeface="Times New Roman"/>
            </a:endParaRPr>
          </a:p>
          <a:p>
            <a:pPr indent="0" lvl="0" marL="240665" marR="240029" rtl="0" algn="l">
              <a:lnSpc>
                <a:spcPct val="103099"/>
              </a:lnSpc>
              <a:spcBef>
                <a:spcPts val="10"/>
              </a:spcBef>
              <a:spcAft>
                <a:spcPts val="0"/>
              </a:spcAft>
              <a:buNone/>
            </a:pPr>
            <a:r>
              <a:rPr lang="en-US" sz="1600">
                <a:latin typeface="Times New Roman"/>
                <a:ea typeface="Times New Roman"/>
                <a:cs typeface="Times New Roman"/>
                <a:sym typeface="Times New Roman"/>
              </a:rPr>
              <a:t>networks. It calculates the shortest path based on link cost, converges quickly, and supports large-scale networks by dividing them into areas.</a:t>
            </a:r>
            <a:endParaRPr sz="1600">
              <a:latin typeface="Times New Roman"/>
              <a:ea typeface="Times New Roman"/>
              <a:cs typeface="Times New Roman"/>
              <a:sym typeface="Times New Roman"/>
            </a:endParaRPr>
          </a:p>
        </p:txBody>
      </p:sp>
      <p:sp>
        <p:nvSpPr>
          <p:cNvPr id="96" name="Google Shape;96;p7"/>
          <p:cNvSpPr txBox="1"/>
          <p:nvPr/>
        </p:nvSpPr>
        <p:spPr>
          <a:xfrm>
            <a:off x="2920110" y="4084446"/>
            <a:ext cx="1890395" cy="1625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i="1" lang="en-US" sz="900">
                <a:solidFill>
                  <a:srgbClr val="44536A"/>
                </a:solidFill>
                <a:latin typeface="Times New Roman"/>
                <a:ea typeface="Times New Roman"/>
                <a:cs typeface="Times New Roman"/>
                <a:sym typeface="Times New Roman"/>
              </a:rPr>
              <a:t>Figure. [3]: OSPF protocol for Router 0</a:t>
            </a:r>
            <a:endParaRPr sz="900">
              <a:latin typeface="Times New Roman"/>
              <a:ea typeface="Times New Roman"/>
              <a:cs typeface="Times New Roman"/>
              <a:sym typeface="Times New Roman"/>
            </a:endParaRPr>
          </a:p>
        </p:txBody>
      </p:sp>
      <p:sp>
        <p:nvSpPr>
          <p:cNvPr id="97" name="Google Shape;97;p7"/>
          <p:cNvSpPr txBox="1"/>
          <p:nvPr/>
        </p:nvSpPr>
        <p:spPr>
          <a:xfrm>
            <a:off x="2920110" y="6431660"/>
            <a:ext cx="1890395" cy="1625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i="1" lang="en-US" sz="900">
                <a:solidFill>
                  <a:srgbClr val="44536A"/>
                </a:solidFill>
                <a:latin typeface="Times New Roman"/>
                <a:ea typeface="Times New Roman"/>
                <a:cs typeface="Times New Roman"/>
                <a:sym typeface="Times New Roman"/>
              </a:rPr>
              <a:t>Figure. [4]: OSPF protocol for Router 1</a:t>
            </a:r>
            <a:endParaRPr sz="900">
              <a:latin typeface="Times New Roman"/>
              <a:ea typeface="Times New Roman"/>
              <a:cs typeface="Times New Roman"/>
              <a:sym typeface="Times New Roman"/>
            </a:endParaRPr>
          </a:p>
        </p:txBody>
      </p:sp>
      <p:sp>
        <p:nvSpPr>
          <p:cNvPr id="98" name="Google Shape;98;p7"/>
          <p:cNvSpPr txBox="1"/>
          <p:nvPr/>
        </p:nvSpPr>
        <p:spPr>
          <a:xfrm>
            <a:off x="2920110" y="9012173"/>
            <a:ext cx="1890395" cy="1625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i="1" lang="en-US" sz="900">
                <a:solidFill>
                  <a:srgbClr val="44536A"/>
                </a:solidFill>
                <a:latin typeface="Times New Roman"/>
                <a:ea typeface="Times New Roman"/>
                <a:cs typeface="Times New Roman"/>
                <a:sym typeface="Times New Roman"/>
              </a:rPr>
              <a:t>Figure. [5]: OSPF protocol for Router 2</a:t>
            </a:r>
            <a:endParaRPr sz="900">
              <a:latin typeface="Times New Roman"/>
              <a:ea typeface="Times New Roman"/>
              <a:cs typeface="Times New Roman"/>
              <a:sym typeface="Times New Roman"/>
            </a:endParaRPr>
          </a:p>
        </p:txBody>
      </p:sp>
      <p:pic>
        <p:nvPicPr>
          <p:cNvPr id="99" name="Google Shape;99;p7"/>
          <p:cNvPicPr preferRelativeResize="0"/>
          <p:nvPr/>
        </p:nvPicPr>
        <p:blipFill rotWithShape="1">
          <a:blip r:embed="rId3">
            <a:alphaModFix/>
          </a:blip>
          <a:srcRect b="0" l="0" r="0" t="0"/>
          <a:stretch/>
        </p:blipFill>
        <p:spPr>
          <a:xfrm>
            <a:off x="977900" y="3067452"/>
            <a:ext cx="2447925" cy="866273"/>
          </a:xfrm>
          <a:prstGeom prst="rect">
            <a:avLst/>
          </a:prstGeom>
          <a:noFill/>
          <a:ln>
            <a:noFill/>
          </a:ln>
        </p:spPr>
      </p:pic>
      <p:pic>
        <p:nvPicPr>
          <p:cNvPr id="100" name="Google Shape;100;p7"/>
          <p:cNvPicPr preferRelativeResize="0"/>
          <p:nvPr/>
        </p:nvPicPr>
        <p:blipFill rotWithShape="1">
          <a:blip r:embed="rId4">
            <a:alphaModFix/>
          </a:blip>
          <a:srcRect b="0" l="0" r="0" t="0"/>
          <a:stretch/>
        </p:blipFill>
        <p:spPr>
          <a:xfrm>
            <a:off x="996950" y="7631176"/>
            <a:ext cx="2466975" cy="952500"/>
          </a:xfrm>
          <a:prstGeom prst="rect">
            <a:avLst/>
          </a:prstGeom>
          <a:noFill/>
          <a:ln>
            <a:noFill/>
          </a:ln>
        </p:spPr>
      </p:pic>
      <p:pic>
        <p:nvPicPr>
          <p:cNvPr id="101" name="Google Shape;101;p7"/>
          <p:cNvPicPr preferRelativeResize="0"/>
          <p:nvPr/>
        </p:nvPicPr>
        <p:blipFill rotWithShape="1">
          <a:blip r:embed="rId5">
            <a:alphaModFix/>
          </a:blip>
          <a:srcRect b="0" l="0" r="0" t="0"/>
          <a:stretch/>
        </p:blipFill>
        <p:spPr>
          <a:xfrm>
            <a:off x="939800" y="5109717"/>
            <a:ext cx="2457768" cy="1000125"/>
          </a:xfrm>
          <a:prstGeom prst="rect">
            <a:avLst/>
          </a:prstGeom>
          <a:noFill/>
          <a:ln>
            <a:noFill/>
          </a:ln>
        </p:spPr>
      </p:pic>
      <p:sp>
        <p:nvSpPr>
          <p:cNvPr id="102" name="Google Shape;102;p7"/>
          <p:cNvSpPr/>
          <p:nvPr/>
        </p:nvSpPr>
        <p:spPr>
          <a:xfrm>
            <a:off x="304800" y="304799"/>
            <a:ext cx="6955790" cy="10086340"/>
          </a:xfrm>
          <a:custGeom>
            <a:rect b="b" l="l" r="r" t="t"/>
            <a:pathLst>
              <a:path extrusionOk="0" h="10086340" w="6955790">
                <a:moveTo>
                  <a:pt x="6943344" y="10067557"/>
                </a:moveTo>
                <a:lnTo>
                  <a:pt x="6937248" y="10067557"/>
                </a:lnTo>
                <a:lnTo>
                  <a:pt x="18288" y="10067557"/>
                </a:lnTo>
                <a:lnTo>
                  <a:pt x="12192" y="10067557"/>
                </a:lnTo>
                <a:lnTo>
                  <a:pt x="12192" y="10073640"/>
                </a:lnTo>
                <a:lnTo>
                  <a:pt x="18288" y="10073640"/>
                </a:lnTo>
                <a:lnTo>
                  <a:pt x="6937248" y="10073640"/>
                </a:lnTo>
                <a:lnTo>
                  <a:pt x="6943344" y="10073640"/>
                </a:lnTo>
                <a:lnTo>
                  <a:pt x="6943344" y="10067557"/>
                </a:lnTo>
                <a:close/>
              </a:path>
              <a:path extrusionOk="0" h="10086340" w="6955790">
                <a:moveTo>
                  <a:pt x="6943344" y="12192"/>
                </a:moveTo>
                <a:lnTo>
                  <a:pt x="6937248" y="12192"/>
                </a:lnTo>
                <a:lnTo>
                  <a:pt x="18288" y="12192"/>
                </a:lnTo>
                <a:lnTo>
                  <a:pt x="12192" y="12192"/>
                </a:lnTo>
                <a:lnTo>
                  <a:pt x="12192" y="18288"/>
                </a:lnTo>
                <a:lnTo>
                  <a:pt x="12192" y="10067544"/>
                </a:lnTo>
                <a:lnTo>
                  <a:pt x="18288" y="10067544"/>
                </a:lnTo>
                <a:lnTo>
                  <a:pt x="18288" y="18288"/>
                </a:lnTo>
                <a:lnTo>
                  <a:pt x="6937248" y="18288"/>
                </a:lnTo>
                <a:lnTo>
                  <a:pt x="6937248" y="10067544"/>
                </a:lnTo>
                <a:lnTo>
                  <a:pt x="6943344" y="10067544"/>
                </a:lnTo>
                <a:lnTo>
                  <a:pt x="6943344" y="18288"/>
                </a:lnTo>
                <a:lnTo>
                  <a:pt x="6943344" y="12192"/>
                </a:lnTo>
                <a:close/>
              </a:path>
              <a:path extrusionOk="0" h="10086340" w="6955790">
                <a:moveTo>
                  <a:pt x="6955536" y="0"/>
                </a:moveTo>
                <a:lnTo>
                  <a:pt x="6949440" y="0"/>
                </a:lnTo>
                <a:lnTo>
                  <a:pt x="6949440" y="6096"/>
                </a:lnTo>
                <a:lnTo>
                  <a:pt x="6949440" y="18288"/>
                </a:lnTo>
                <a:lnTo>
                  <a:pt x="6949440" y="10067544"/>
                </a:lnTo>
                <a:lnTo>
                  <a:pt x="6949440" y="10079736"/>
                </a:lnTo>
                <a:lnTo>
                  <a:pt x="6937248" y="10079736"/>
                </a:lnTo>
                <a:lnTo>
                  <a:pt x="18288" y="10079736"/>
                </a:lnTo>
                <a:lnTo>
                  <a:pt x="6096" y="10079736"/>
                </a:lnTo>
                <a:lnTo>
                  <a:pt x="6096" y="10067544"/>
                </a:lnTo>
                <a:lnTo>
                  <a:pt x="6096" y="18288"/>
                </a:lnTo>
                <a:lnTo>
                  <a:pt x="6096" y="6096"/>
                </a:lnTo>
                <a:lnTo>
                  <a:pt x="18288" y="6096"/>
                </a:lnTo>
                <a:lnTo>
                  <a:pt x="6937248" y="6096"/>
                </a:lnTo>
                <a:lnTo>
                  <a:pt x="6949440" y="6096"/>
                </a:lnTo>
                <a:lnTo>
                  <a:pt x="6949440" y="0"/>
                </a:lnTo>
                <a:lnTo>
                  <a:pt x="6937248" y="0"/>
                </a:lnTo>
                <a:lnTo>
                  <a:pt x="18288" y="0"/>
                </a:lnTo>
                <a:lnTo>
                  <a:pt x="6096" y="0"/>
                </a:lnTo>
                <a:lnTo>
                  <a:pt x="0" y="0"/>
                </a:lnTo>
                <a:lnTo>
                  <a:pt x="0" y="6096"/>
                </a:lnTo>
                <a:lnTo>
                  <a:pt x="0" y="18288"/>
                </a:lnTo>
                <a:lnTo>
                  <a:pt x="0" y="10067544"/>
                </a:lnTo>
                <a:lnTo>
                  <a:pt x="0" y="10079736"/>
                </a:lnTo>
                <a:lnTo>
                  <a:pt x="0" y="10085832"/>
                </a:lnTo>
                <a:lnTo>
                  <a:pt x="6096" y="10085832"/>
                </a:lnTo>
                <a:lnTo>
                  <a:pt x="6955536" y="10085832"/>
                </a:lnTo>
                <a:lnTo>
                  <a:pt x="6955536" y="10079736"/>
                </a:lnTo>
                <a:lnTo>
                  <a:pt x="6955523" y="10067544"/>
                </a:lnTo>
                <a:lnTo>
                  <a:pt x="6955523" y="18288"/>
                </a:lnTo>
                <a:lnTo>
                  <a:pt x="6955523" y="6096"/>
                </a:lnTo>
                <a:lnTo>
                  <a:pt x="6955536"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6" name="Shape 106"/>
        <p:cNvGrpSpPr/>
        <p:nvPr/>
      </p:nvGrpSpPr>
      <p:grpSpPr>
        <a:xfrm>
          <a:off x="0" y="0"/>
          <a:ext cx="0" cy="0"/>
          <a:chOff x="0" y="0"/>
          <a:chExt cx="0" cy="0"/>
        </a:xfrm>
      </p:grpSpPr>
      <p:sp>
        <p:nvSpPr>
          <p:cNvPr id="107" name="Google Shape;107;p8"/>
          <p:cNvSpPr txBox="1"/>
          <p:nvPr/>
        </p:nvSpPr>
        <p:spPr>
          <a:xfrm>
            <a:off x="2920110" y="2345181"/>
            <a:ext cx="1890395" cy="1625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i="1" lang="en-US" sz="900">
                <a:solidFill>
                  <a:srgbClr val="44536A"/>
                </a:solidFill>
                <a:latin typeface="Times New Roman"/>
                <a:ea typeface="Times New Roman"/>
                <a:cs typeface="Times New Roman"/>
                <a:sym typeface="Times New Roman"/>
              </a:rPr>
              <a:t>Figure. [6]: OSPF protocol for Router 3</a:t>
            </a:r>
            <a:endParaRPr sz="900">
              <a:latin typeface="Times New Roman"/>
              <a:ea typeface="Times New Roman"/>
              <a:cs typeface="Times New Roman"/>
              <a:sym typeface="Times New Roman"/>
            </a:endParaRPr>
          </a:p>
        </p:txBody>
      </p:sp>
      <p:sp>
        <p:nvSpPr>
          <p:cNvPr id="108" name="Google Shape;108;p8"/>
          <p:cNvSpPr txBox="1"/>
          <p:nvPr/>
        </p:nvSpPr>
        <p:spPr>
          <a:xfrm>
            <a:off x="2920110" y="5001894"/>
            <a:ext cx="1890395" cy="1625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i="1" lang="en-US" sz="900">
                <a:solidFill>
                  <a:srgbClr val="44536A"/>
                </a:solidFill>
                <a:latin typeface="Times New Roman"/>
                <a:ea typeface="Times New Roman"/>
                <a:cs typeface="Times New Roman"/>
                <a:sym typeface="Times New Roman"/>
              </a:rPr>
              <a:t>Figure. [7]: OSPF protocol for Router 4</a:t>
            </a:r>
            <a:endParaRPr sz="900">
              <a:latin typeface="Times New Roman"/>
              <a:ea typeface="Times New Roman"/>
              <a:cs typeface="Times New Roman"/>
              <a:sym typeface="Times New Roman"/>
            </a:endParaRPr>
          </a:p>
        </p:txBody>
      </p:sp>
      <p:sp>
        <p:nvSpPr>
          <p:cNvPr id="109" name="Google Shape;109;p8"/>
          <p:cNvSpPr txBox="1"/>
          <p:nvPr/>
        </p:nvSpPr>
        <p:spPr>
          <a:xfrm>
            <a:off x="2920110" y="7460741"/>
            <a:ext cx="1890395" cy="1625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i="1" lang="en-US" sz="900">
                <a:solidFill>
                  <a:srgbClr val="44536A"/>
                </a:solidFill>
                <a:latin typeface="Times New Roman"/>
                <a:ea typeface="Times New Roman"/>
                <a:cs typeface="Times New Roman"/>
                <a:sym typeface="Times New Roman"/>
              </a:rPr>
              <a:t>Figure. [8]: OSPF protocol for Router 5</a:t>
            </a:r>
            <a:endParaRPr sz="900">
              <a:latin typeface="Times New Roman"/>
              <a:ea typeface="Times New Roman"/>
              <a:cs typeface="Times New Roman"/>
              <a:sym typeface="Times New Roman"/>
            </a:endParaRPr>
          </a:p>
        </p:txBody>
      </p:sp>
      <p:sp>
        <p:nvSpPr>
          <p:cNvPr id="110" name="Google Shape;110;p8"/>
          <p:cNvSpPr txBox="1"/>
          <p:nvPr/>
        </p:nvSpPr>
        <p:spPr>
          <a:xfrm>
            <a:off x="737412" y="8259317"/>
            <a:ext cx="6422390" cy="1400175"/>
          </a:xfrm>
          <a:prstGeom prst="rect">
            <a:avLst/>
          </a:prstGeom>
          <a:noFill/>
          <a:ln>
            <a:noFill/>
          </a:ln>
        </p:spPr>
        <p:txBody>
          <a:bodyPr anchorCtr="0" anchor="t" bIns="0" lIns="0" spcFirstLastPara="1" rIns="0" wrap="square" tIns="12050">
            <a:spAutoFit/>
          </a:bodyPr>
          <a:lstStyle/>
          <a:p>
            <a:pPr indent="0" lvl="0" marL="12700" rtl="0" algn="l">
              <a:lnSpc>
                <a:spcPct val="117812"/>
              </a:lnSpc>
              <a:spcBef>
                <a:spcPts val="0"/>
              </a:spcBef>
              <a:spcAft>
                <a:spcPts val="0"/>
              </a:spcAft>
              <a:buNone/>
            </a:pPr>
            <a:r>
              <a:rPr lang="en-US" sz="1600">
                <a:latin typeface="Times New Roman"/>
                <a:ea typeface="Times New Roman"/>
                <a:cs typeface="Times New Roman"/>
                <a:sym typeface="Times New Roman"/>
              </a:rPr>
              <a:t>4- R1 is responsible for the control and policy network connected to </a:t>
            </a:r>
            <a:r>
              <a:rPr lang="en-US" sz="1200">
                <a:latin typeface="Times New Roman"/>
                <a:ea typeface="Times New Roman"/>
                <a:cs typeface="Times New Roman"/>
                <a:sym typeface="Times New Roman"/>
              </a:rPr>
              <a:t>switch26</a:t>
            </a:r>
            <a:endParaRPr sz="1200">
              <a:latin typeface="Times New Roman"/>
              <a:ea typeface="Times New Roman"/>
              <a:cs typeface="Times New Roman"/>
              <a:sym typeface="Times New Roman"/>
            </a:endParaRPr>
          </a:p>
          <a:p>
            <a:pPr indent="0" lvl="0" marL="240665" rtl="0" algn="l">
              <a:lnSpc>
                <a:spcPct val="117812"/>
              </a:lnSpc>
              <a:spcBef>
                <a:spcPts val="0"/>
              </a:spcBef>
              <a:spcAft>
                <a:spcPts val="0"/>
              </a:spcAft>
              <a:buNone/>
            </a:pPr>
            <a:r>
              <a:rPr lang="en-US" sz="1600">
                <a:latin typeface="Times New Roman"/>
                <a:ea typeface="Times New Roman"/>
                <a:cs typeface="Times New Roman"/>
                <a:sym typeface="Times New Roman"/>
              </a:rPr>
              <a:t>and </a:t>
            </a:r>
            <a:r>
              <a:rPr lang="en-US" sz="1200">
                <a:latin typeface="Times New Roman"/>
                <a:ea typeface="Times New Roman"/>
                <a:cs typeface="Times New Roman"/>
                <a:sym typeface="Times New Roman"/>
              </a:rPr>
              <a:t>4 </a:t>
            </a:r>
            <a:r>
              <a:rPr lang="en-US" sz="1600">
                <a:latin typeface="Times New Roman"/>
                <a:ea typeface="Times New Roman"/>
                <a:cs typeface="Times New Roman"/>
                <a:sym typeface="Times New Roman"/>
              </a:rPr>
              <a:t>pc the IP of network 192.168.4.0</a:t>
            </a:r>
            <a:endParaRPr sz="1600">
              <a:latin typeface="Times New Roman"/>
              <a:ea typeface="Times New Roman"/>
              <a:cs typeface="Times New Roman"/>
              <a:sym typeface="Times New Roman"/>
            </a:endParaRPr>
          </a:p>
          <a:p>
            <a:pPr indent="28575" lvl="0" marL="240665" marR="5080" rtl="0" algn="l">
              <a:lnSpc>
                <a:spcPct val="111034"/>
              </a:lnSpc>
              <a:spcBef>
                <a:spcPts val="1045"/>
              </a:spcBef>
              <a:spcAft>
                <a:spcPts val="0"/>
              </a:spcAft>
              <a:buNone/>
            </a:pPr>
            <a:r>
              <a:rPr i="1" lang="en-US" sz="1400">
                <a:solidFill>
                  <a:srgbClr val="44536A"/>
                </a:solidFill>
                <a:latin typeface="Times New Roman"/>
                <a:ea typeface="Times New Roman"/>
                <a:cs typeface="Times New Roman"/>
                <a:sym typeface="Times New Roman"/>
              </a:rPr>
              <a:t>The first Pc is a system, the second pc is a network</a:t>
            </a:r>
            <a:r>
              <a:rPr lang="en-US" sz="1450">
                <a:solidFill>
                  <a:srgbClr val="44536A"/>
                </a:solidFill>
                <a:latin typeface="Times New Roman"/>
                <a:ea typeface="Times New Roman"/>
                <a:cs typeface="Times New Roman"/>
                <a:sym typeface="Times New Roman"/>
              </a:rPr>
              <a:t>, </a:t>
            </a:r>
            <a:r>
              <a:rPr i="1" lang="en-US" sz="1400">
                <a:solidFill>
                  <a:srgbClr val="44536A"/>
                </a:solidFill>
                <a:latin typeface="Times New Roman"/>
                <a:ea typeface="Times New Roman"/>
                <a:cs typeface="Times New Roman"/>
                <a:sym typeface="Times New Roman"/>
              </a:rPr>
              <a:t>the third pc is it, and the fourth pc is security</a:t>
            </a:r>
            <a:endParaRPr sz="1400">
              <a:latin typeface="Times New Roman"/>
              <a:ea typeface="Times New Roman"/>
              <a:cs typeface="Times New Roman"/>
              <a:sym typeface="Times New Roman"/>
            </a:endParaRPr>
          </a:p>
          <a:p>
            <a:pPr indent="0" lvl="0" marL="139065" rtl="0" algn="l">
              <a:lnSpc>
                <a:spcPct val="100000"/>
              </a:lnSpc>
              <a:spcBef>
                <a:spcPts val="869"/>
              </a:spcBef>
              <a:spcAft>
                <a:spcPts val="0"/>
              </a:spcAft>
              <a:buNone/>
            </a:pPr>
            <a:r>
              <a:rPr lang="en-US" sz="1600">
                <a:latin typeface="Times New Roman"/>
                <a:ea typeface="Times New Roman"/>
                <a:cs typeface="Times New Roman"/>
                <a:sym typeface="Times New Roman"/>
              </a:rPr>
              <a:t>This network is very secure because this network allows access to all data.</a:t>
            </a:r>
            <a:endParaRPr sz="1600">
              <a:latin typeface="Times New Roman"/>
              <a:ea typeface="Times New Roman"/>
              <a:cs typeface="Times New Roman"/>
              <a:sym typeface="Times New Roman"/>
            </a:endParaRPr>
          </a:p>
        </p:txBody>
      </p:sp>
      <p:pic>
        <p:nvPicPr>
          <p:cNvPr id="111" name="Google Shape;111;p8"/>
          <p:cNvPicPr preferRelativeResize="0"/>
          <p:nvPr/>
        </p:nvPicPr>
        <p:blipFill rotWithShape="1">
          <a:blip r:embed="rId3">
            <a:alphaModFix/>
          </a:blip>
          <a:srcRect b="0" l="0" r="0" t="0"/>
          <a:stretch/>
        </p:blipFill>
        <p:spPr>
          <a:xfrm>
            <a:off x="1304925" y="3955668"/>
            <a:ext cx="2514600" cy="981074"/>
          </a:xfrm>
          <a:prstGeom prst="rect">
            <a:avLst/>
          </a:prstGeom>
          <a:noFill/>
          <a:ln>
            <a:noFill/>
          </a:ln>
        </p:spPr>
      </p:pic>
      <p:pic>
        <p:nvPicPr>
          <p:cNvPr id="112" name="Google Shape;112;p8"/>
          <p:cNvPicPr preferRelativeResize="0"/>
          <p:nvPr/>
        </p:nvPicPr>
        <p:blipFill rotWithShape="1">
          <a:blip r:embed="rId4">
            <a:alphaModFix/>
          </a:blip>
          <a:srcRect b="0" l="0" r="0" t="0"/>
          <a:stretch/>
        </p:blipFill>
        <p:spPr>
          <a:xfrm>
            <a:off x="1314450" y="6389623"/>
            <a:ext cx="2524125" cy="981075"/>
          </a:xfrm>
          <a:prstGeom prst="rect">
            <a:avLst/>
          </a:prstGeom>
          <a:noFill/>
          <a:ln>
            <a:noFill/>
          </a:ln>
        </p:spPr>
      </p:pic>
      <p:pic>
        <p:nvPicPr>
          <p:cNvPr id="113" name="Google Shape;113;p8"/>
          <p:cNvPicPr preferRelativeResize="0"/>
          <p:nvPr/>
        </p:nvPicPr>
        <p:blipFill rotWithShape="1">
          <a:blip r:embed="rId5">
            <a:alphaModFix/>
          </a:blip>
          <a:srcRect b="0" l="0" r="0" t="0"/>
          <a:stretch/>
        </p:blipFill>
        <p:spPr>
          <a:xfrm>
            <a:off x="1114425" y="1349501"/>
            <a:ext cx="2466975" cy="933450"/>
          </a:xfrm>
          <a:prstGeom prst="rect">
            <a:avLst/>
          </a:prstGeom>
          <a:noFill/>
          <a:ln>
            <a:noFill/>
          </a:ln>
        </p:spPr>
      </p:pic>
      <p:sp>
        <p:nvSpPr>
          <p:cNvPr id="114" name="Google Shape;114;p8"/>
          <p:cNvSpPr/>
          <p:nvPr/>
        </p:nvSpPr>
        <p:spPr>
          <a:xfrm>
            <a:off x="304800" y="304799"/>
            <a:ext cx="6955790" cy="10086340"/>
          </a:xfrm>
          <a:custGeom>
            <a:rect b="b" l="l" r="r" t="t"/>
            <a:pathLst>
              <a:path extrusionOk="0" h="10086340" w="6955790">
                <a:moveTo>
                  <a:pt x="6943344" y="10067557"/>
                </a:moveTo>
                <a:lnTo>
                  <a:pt x="6937248" y="10067557"/>
                </a:lnTo>
                <a:lnTo>
                  <a:pt x="18288" y="10067557"/>
                </a:lnTo>
                <a:lnTo>
                  <a:pt x="12192" y="10067557"/>
                </a:lnTo>
                <a:lnTo>
                  <a:pt x="12192" y="10073640"/>
                </a:lnTo>
                <a:lnTo>
                  <a:pt x="18288" y="10073640"/>
                </a:lnTo>
                <a:lnTo>
                  <a:pt x="6937248" y="10073640"/>
                </a:lnTo>
                <a:lnTo>
                  <a:pt x="6943344" y="10073640"/>
                </a:lnTo>
                <a:lnTo>
                  <a:pt x="6943344" y="10067557"/>
                </a:lnTo>
                <a:close/>
              </a:path>
              <a:path extrusionOk="0" h="10086340" w="6955790">
                <a:moveTo>
                  <a:pt x="6943344" y="12192"/>
                </a:moveTo>
                <a:lnTo>
                  <a:pt x="6937248" y="12192"/>
                </a:lnTo>
                <a:lnTo>
                  <a:pt x="18288" y="12192"/>
                </a:lnTo>
                <a:lnTo>
                  <a:pt x="12192" y="12192"/>
                </a:lnTo>
                <a:lnTo>
                  <a:pt x="12192" y="18288"/>
                </a:lnTo>
                <a:lnTo>
                  <a:pt x="12192" y="10067544"/>
                </a:lnTo>
                <a:lnTo>
                  <a:pt x="18288" y="10067544"/>
                </a:lnTo>
                <a:lnTo>
                  <a:pt x="18288" y="18288"/>
                </a:lnTo>
                <a:lnTo>
                  <a:pt x="6937248" y="18288"/>
                </a:lnTo>
                <a:lnTo>
                  <a:pt x="6937248" y="10067544"/>
                </a:lnTo>
                <a:lnTo>
                  <a:pt x="6943344" y="10067544"/>
                </a:lnTo>
                <a:lnTo>
                  <a:pt x="6943344" y="18288"/>
                </a:lnTo>
                <a:lnTo>
                  <a:pt x="6943344" y="12192"/>
                </a:lnTo>
                <a:close/>
              </a:path>
              <a:path extrusionOk="0" h="10086340" w="6955790">
                <a:moveTo>
                  <a:pt x="6955536" y="0"/>
                </a:moveTo>
                <a:lnTo>
                  <a:pt x="6949440" y="0"/>
                </a:lnTo>
                <a:lnTo>
                  <a:pt x="6949440" y="6096"/>
                </a:lnTo>
                <a:lnTo>
                  <a:pt x="6949440" y="18288"/>
                </a:lnTo>
                <a:lnTo>
                  <a:pt x="6949440" y="10067544"/>
                </a:lnTo>
                <a:lnTo>
                  <a:pt x="6949440" y="10079736"/>
                </a:lnTo>
                <a:lnTo>
                  <a:pt x="6937248" y="10079736"/>
                </a:lnTo>
                <a:lnTo>
                  <a:pt x="18288" y="10079736"/>
                </a:lnTo>
                <a:lnTo>
                  <a:pt x="6096" y="10079736"/>
                </a:lnTo>
                <a:lnTo>
                  <a:pt x="6096" y="10067544"/>
                </a:lnTo>
                <a:lnTo>
                  <a:pt x="6096" y="18288"/>
                </a:lnTo>
                <a:lnTo>
                  <a:pt x="6096" y="6096"/>
                </a:lnTo>
                <a:lnTo>
                  <a:pt x="18288" y="6096"/>
                </a:lnTo>
                <a:lnTo>
                  <a:pt x="6937248" y="6096"/>
                </a:lnTo>
                <a:lnTo>
                  <a:pt x="6949440" y="6096"/>
                </a:lnTo>
                <a:lnTo>
                  <a:pt x="6949440" y="0"/>
                </a:lnTo>
                <a:lnTo>
                  <a:pt x="6937248" y="0"/>
                </a:lnTo>
                <a:lnTo>
                  <a:pt x="18288" y="0"/>
                </a:lnTo>
                <a:lnTo>
                  <a:pt x="6096" y="0"/>
                </a:lnTo>
                <a:lnTo>
                  <a:pt x="0" y="0"/>
                </a:lnTo>
                <a:lnTo>
                  <a:pt x="0" y="6096"/>
                </a:lnTo>
                <a:lnTo>
                  <a:pt x="0" y="18288"/>
                </a:lnTo>
                <a:lnTo>
                  <a:pt x="0" y="10067544"/>
                </a:lnTo>
                <a:lnTo>
                  <a:pt x="0" y="10079736"/>
                </a:lnTo>
                <a:lnTo>
                  <a:pt x="0" y="10085832"/>
                </a:lnTo>
                <a:lnTo>
                  <a:pt x="6096" y="10085832"/>
                </a:lnTo>
                <a:lnTo>
                  <a:pt x="6955536" y="10085832"/>
                </a:lnTo>
                <a:lnTo>
                  <a:pt x="6955536" y="10079736"/>
                </a:lnTo>
                <a:lnTo>
                  <a:pt x="6955523" y="10067544"/>
                </a:lnTo>
                <a:lnTo>
                  <a:pt x="6955523" y="18288"/>
                </a:lnTo>
                <a:lnTo>
                  <a:pt x="6955523" y="6096"/>
                </a:lnTo>
                <a:lnTo>
                  <a:pt x="6955536"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8" name="Shape 118"/>
        <p:cNvGrpSpPr/>
        <p:nvPr/>
      </p:nvGrpSpPr>
      <p:grpSpPr>
        <a:xfrm>
          <a:off x="0" y="0"/>
          <a:ext cx="0" cy="0"/>
          <a:chOff x="0" y="0"/>
          <a:chExt cx="0" cy="0"/>
        </a:xfrm>
      </p:grpSpPr>
      <p:sp>
        <p:nvSpPr>
          <p:cNvPr id="119" name="Google Shape;119;p9"/>
          <p:cNvSpPr txBox="1"/>
          <p:nvPr/>
        </p:nvSpPr>
        <p:spPr>
          <a:xfrm>
            <a:off x="737412" y="729487"/>
            <a:ext cx="6223000" cy="773430"/>
          </a:xfrm>
          <a:prstGeom prst="rect">
            <a:avLst/>
          </a:prstGeom>
          <a:noFill/>
          <a:ln>
            <a:noFill/>
          </a:ln>
        </p:spPr>
        <p:txBody>
          <a:bodyPr anchorCtr="0" anchor="t" bIns="0" lIns="0" spcFirstLastPara="1" rIns="0" wrap="square" tIns="3175">
            <a:spAutoFit/>
          </a:bodyPr>
          <a:lstStyle/>
          <a:p>
            <a:pPr indent="0" lvl="0" marL="12700" marR="5080" rtl="0" algn="l">
              <a:lnSpc>
                <a:spcPct val="103499"/>
              </a:lnSpc>
              <a:spcBef>
                <a:spcPts val="0"/>
              </a:spcBef>
              <a:spcAft>
                <a:spcPts val="0"/>
              </a:spcAft>
              <a:buNone/>
            </a:pPr>
            <a:r>
              <a:rPr lang="en-US" sz="1600">
                <a:latin typeface="Times New Roman"/>
                <a:ea typeface="Times New Roman"/>
                <a:cs typeface="Times New Roman"/>
                <a:sym typeface="Times New Roman"/>
              </a:rPr>
              <a:t>5-R2 is responsible for the server to the internet all network devices allow access to The Internet via a router 2 the ip of the network is 172.30.80.0 this network Allows all networks to reach it via IP to use the Internet.</a:t>
            </a:r>
            <a:endParaRPr sz="1600">
              <a:latin typeface="Times New Roman"/>
              <a:ea typeface="Times New Roman"/>
              <a:cs typeface="Times New Roman"/>
              <a:sym typeface="Times New Roman"/>
            </a:endParaRPr>
          </a:p>
        </p:txBody>
      </p:sp>
      <p:sp>
        <p:nvSpPr>
          <p:cNvPr id="120" name="Google Shape;120;p9"/>
          <p:cNvSpPr txBox="1"/>
          <p:nvPr/>
        </p:nvSpPr>
        <p:spPr>
          <a:xfrm>
            <a:off x="737412" y="2092197"/>
            <a:ext cx="6327775" cy="1278255"/>
          </a:xfrm>
          <a:prstGeom prst="rect">
            <a:avLst/>
          </a:prstGeom>
          <a:noFill/>
          <a:ln>
            <a:noFill/>
          </a:ln>
        </p:spPr>
        <p:txBody>
          <a:bodyPr anchorCtr="0" anchor="t" bIns="0" lIns="0" spcFirstLastPara="1" rIns="0" wrap="square" tIns="4425">
            <a:spAutoFit/>
          </a:bodyPr>
          <a:lstStyle/>
          <a:p>
            <a:pPr indent="-228600" lvl="0" marL="240665" marR="448944" rtl="0" algn="l">
              <a:lnSpc>
                <a:spcPct val="103099"/>
              </a:lnSpc>
              <a:spcBef>
                <a:spcPts val="0"/>
              </a:spcBef>
              <a:spcAft>
                <a:spcPts val="0"/>
              </a:spcAft>
              <a:buNone/>
            </a:pPr>
            <a:r>
              <a:rPr lang="en-US" sz="1600">
                <a:latin typeface="Times New Roman"/>
                <a:ea typeface="Times New Roman"/>
                <a:cs typeface="Times New Roman"/>
                <a:sym typeface="Times New Roman"/>
              </a:rPr>
              <a:t>5- R3, R4 is responsible for the database this network doesn’t allow any network to access it except the IT network by R1</a:t>
            </a:r>
            <a:endParaRPr sz="1600">
              <a:latin typeface="Times New Roman"/>
              <a:ea typeface="Times New Roman"/>
              <a:cs typeface="Times New Roman"/>
              <a:sym typeface="Times New Roman"/>
            </a:endParaRPr>
          </a:p>
          <a:p>
            <a:pPr indent="0" lvl="0" marL="240665" marR="5080" rtl="0" algn="l">
              <a:lnSpc>
                <a:spcPct val="103499"/>
              </a:lnSpc>
              <a:spcBef>
                <a:spcPts val="5"/>
              </a:spcBef>
              <a:spcAft>
                <a:spcPts val="0"/>
              </a:spcAft>
              <a:buNone/>
            </a:pPr>
            <a:r>
              <a:rPr lang="en-US" sz="1600">
                <a:latin typeface="Times New Roman"/>
                <a:ea typeface="Times New Roman"/>
                <a:cs typeface="Times New Roman"/>
                <a:sym typeface="Times New Roman"/>
              </a:rPr>
              <a:t>R3 is responsible for the main database including one switch and three servers and R4 is responsible for the backup database including one switch and three servers</a:t>
            </a:r>
            <a:endParaRPr sz="1600">
              <a:latin typeface="Times New Roman"/>
              <a:ea typeface="Times New Roman"/>
              <a:cs typeface="Times New Roman"/>
              <a:sym typeface="Times New Roman"/>
            </a:endParaRPr>
          </a:p>
        </p:txBody>
      </p:sp>
      <p:sp>
        <p:nvSpPr>
          <p:cNvPr id="121" name="Google Shape;121;p9"/>
          <p:cNvSpPr txBox="1"/>
          <p:nvPr/>
        </p:nvSpPr>
        <p:spPr>
          <a:xfrm>
            <a:off x="508508" y="4282566"/>
            <a:ext cx="6018530" cy="773430"/>
          </a:xfrm>
          <a:prstGeom prst="rect">
            <a:avLst/>
          </a:prstGeom>
          <a:noFill/>
          <a:ln>
            <a:noFill/>
          </a:ln>
        </p:spPr>
        <p:txBody>
          <a:bodyPr anchorCtr="0" anchor="t" bIns="0" lIns="0" spcFirstLastPara="1" rIns="0" wrap="square" tIns="3800">
            <a:spAutoFit/>
          </a:bodyPr>
          <a:lstStyle/>
          <a:p>
            <a:pPr indent="0" lvl="0" marL="12700" marR="5080" rtl="0" algn="l">
              <a:lnSpc>
                <a:spcPct val="103400"/>
              </a:lnSpc>
              <a:spcBef>
                <a:spcPts val="0"/>
              </a:spcBef>
              <a:spcAft>
                <a:spcPts val="0"/>
              </a:spcAft>
              <a:buNone/>
            </a:pPr>
            <a:r>
              <a:rPr lang="en-US" sz="1600">
                <a:latin typeface="Times New Roman"/>
                <a:ea typeface="Times New Roman"/>
                <a:cs typeface="Times New Roman"/>
                <a:sym typeface="Times New Roman"/>
              </a:rPr>
              <a:t>7- We used dynamic host configuration protocol version 4 (DHCPv4) is a protocol that allows network hosts to automatically receive an IP address allocation from a DHCP Server</a:t>
            </a:r>
            <a:endParaRPr sz="1600">
              <a:latin typeface="Times New Roman"/>
              <a:ea typeface="Times New Roman"/>
              <a:cs typeface="Times New Roman"/>
              <a:sym typeface="Times New Roman"/>
            </a:endParaRPr>
          </a:p>
        </p:txBody>
      </p:sp>
      <p:sp>
        <p:nvSpPr>
          <p:cNvPr id="122" name="Google Shape;122;p9"/>
          <p:cNvSpPr txBox="1"/>
          <p:nvPr/>
        </p:nvSpPr>
        <p:spPr>
          <a:xfrm>
            <a:off x="2386710" y="9007602"/>
            <a:ext cx="1953895" cy="1625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i="1" lang="en-US" sz="900">
                <a:solidFill>
                  <a:srgbClr val="44536A"/>
                </a:solidFill>
                <a:latin typeface="Times New Roman"/>
                <a:ea typeface="Times New Roman"/>
                <a:cs typeface="Times New Roman"/>
                <a:sym typeface="Times New Roman"/>
              </a:rPr>
              <a:t>Figure. [9]: DHCP4 protocol for server 1</a:t>
            </a:r>
            <a:endParaRPr sz="900">
              <a:latin typeface="Times New Roman"/>
              <a:ea typeface="Times New Roman"/>
              <a:cs typeface="Times New Roman"/>
              <a:sym typeface="Times New Roman"/>
            </a:endParaRPr>
          </a:p>
        </p:txBody>
      </p:sp>
      <p:pic>
        <p:nvPicPr>
          <p:cNvPr id="123" name="Google Shape;123;p9"/>
          <p:cNvPicPr preferRelativeResize="0"/>
          <p:nvPr/>
        </p:nvPicPr>
        <p:blipFill rotWithShape="1">
          <a:blip r:embed="rId3">
            <a:alphaModFix/>
          </a:blip>
          <a:srcRect b="0" l="0" r="0" t="0"/>
          <a:stretch/>
        </p:blipFill>
        <p:spPr>
          <a:xfrm>
            <a:off x="1502575" y="5055995"/>
            <a:ext cx="4797426" cy="3584222"/>
          </a:xfrm>
          <a:prstGeom prst="rect">
            <a:avLst/>
          </a:prstGeom>
          <a:noFill/>
          <a:ln>
            <a:noFill/>
          </a:ln>
        </p:spPr>
      </p:pic>
      <p:sp>
        <p:nvSpPr>
          <p:cNvPr id="124" name="Google Shape;124;p9"/>
          <p:cNvSpPr/>
          <p:nvPr/>
        </p:nvSpPr>
        <p:spPr>
          <a:xfrm>
            <a:off x="304800" y="304799"/>
            <a:ext cx="6955790" cy="10086340"/>
          </a:xfrm>
          <a:custGeom>
            <a:rect b="b" l="l" r="r" t="t"/>
            <a:pathLst>
              <a:path extrusionOk="0" h="10086340" w="6955790">
                <a:moveTo>
                  <a:pt x="6943344" y="10067557"/>
                </a:moveTo>
                <a:lnTo>
                  <a:pt x="6937248" y="10067557"/>
                </a:lnTo>
                <a:lnTo>
                  <a:pt x="18288" y="10067557"/>
                </a:lnTo>
                <a:lnTo>
                  <a:pt x="12192" y="10067557"/>
                </a:lnTo>
                <a:lnTo>
                  <a:pt x="12192" y="10073640"/>
                </a:lnTo>
                <a:lnTo>
                  <a:pt x="18288" y="10073640"/>
                </a:lnTo>
                <a:lnTo>
                  <a:pt x="6937248" y="10073640"/>
                </a:lnTo>
                <a:lnTo>
                  <a:pt x="6943344" y="10073640"/>
                </a:lnTo>
                <a:lnTo>
                  <a:pt x="6943344" y="10067557"/>
                </a:lnTo>
                <a:close/>
              </a:path>
              <a:path extrusionOk="0" h="10086340" w="6955790">
                <a:moveTo>
                  <a:pt x="6943344" y="12192"/>
                </a:moveTo>
                <a:lnTo>
                  <a:pt x="6937248" y="12192"/>
                </a:lnTo>
                <a:lnTo>
                  <a:pt x="18288" y="12192"/>
                </a:lnTo>
                <a:lnTo>
                  <a:pt x="12192" y="12192"/>
                </a:lnTo>
                <a:lnTo>
                  <a:pt x="12192" y="18288"/>
                </a:lnTo>
                <a:lnTo>
                  <a:pt x="12192" y="10067544"/>
                </a:lnTo>
                <a:lnTo>
                  <a:pt x="18288" y="10067544"/>
                </a:lnTo>
                <a:lnTo>
                  <a:pt x="18288" y="18288"/>
                </a:lnTo>
                <a:lnTo>
                  <a:pt x="6937248" y="18288"/>
                </a:lnTo>
                <a:lnTo>
                  <a:pt x="6937248" y="10067544"/>
                </a:lnTo>
                <a:lnTo>
                  <a:pt x="6943344" y="10067544"/>
                </a:lnTo>
                <a:lnTo>
                  <a:pt x="6943344" y="18288"/>
                </a:lnTo>
                <a:lnTo>
                  <a:pt x="6943344" y="12192"/>
                </a:lnTo>
                <a:close/>
              </a:path>
              <a:path extrusionOk="0" h="10086340" w="6955790">
                <a:moveTo>
                  <a:pt x="6955536" y="0"/>
                </a:moveTo>
                <a:lnTo>
                  <a:pt x="6949440" y="0"/>
                </a:lnTo>
                <a:lnTo>
                  <a:pt x="6949440" y="6096"/>
                </a:lnTo>
                <a:lnTo>
                  <a:pt x="6949440" y="18288"/>
                </a:lnTo>
                <a:lnTo>
                  <a:pt x="6949440" y="10067544"/>
                </a:lnTo>
                <a:lnTo>
                  <a:pt x="6949440" y="10079736"/>
                </a:lnTo>
                <a:lnTo>
                  <a:pt x="6937248" y="10079736"/>
                </a:lnTo>
                <a:lnTo>
                  <a:pt x="18288" y="10079736"/>
                </a:lnTo>
                <a:lnTo>
                  <a:pt x="6096" y="10079736"/>
                </a:lnTo>
                <a:lnTo>
                  <a:pt x="6096" y="10067544"/>
                </a:lnTo>
                <a:lnTo>
                  <a:pt x="6096" y="18288"/>
                </a:lnTo>
                <a:lnTo>
                  <a:pt x="6096" y="6096"/>
                </a:lnTo>
                <a:lnTo>
                  <a:pt x="18288" y="6096"/>
                </a:lnTo>
                <a:lnTo>
                  <a:pt x="6937248" y="6096"/>
                </a:lnTo>
                <a:lnTo>
                  <a:pt x="6949440" y="6096"/>
                </a:lnTo>
                <a:lnTo>
                  <a:pt x="6949440" y="0"/>
                </a:lnTo>
                <a:lnTo>
                  <a:pt x="6937248" y="0"/>
                </a:lnTo>
                <a:lnTo>
                  <a:pt x="18288" y="0"/>
                </a:lnTo>
                <a:lnTo>
                  <a:pt x="6096" y="0"/>
                </a:lnTo>
                <a:lnTo>
                  <a:pt x="0" y="0"/>
                </a:lnTo>
                <a:lnTo>
                  <a:pt x="0" y="6096"/>
                </a:lnTo>
                <a:lnTo>
                  <a:pt x="0" y="18288"/>
                </a:lnTo>
                <a:lnTo>
                  <a:pt x="0" y="10067544"/>
                </a:lnTo>
                <a:lnTo>
                  <a:pt x="0" y="10079736"/>
                </a:lnTo>
                <a:lnTo>
                  <a:pt x="0" y="10085832"/>
                </a:lnTo>
                <a:lnTo>
                  <a:pt x="6096" y="10085832"/>
                </a:lnTo>
                <a:lnTo>
                  <a:pt x="6955536" y="10085832"/>
                </a:lnTo>
                <a:lnTo>
                  <a:pt x="6955536" y="10079736"/>
                </a:lnTo>
                <a:lnTo>
                  <a:pt x="6955523" y="10067544"/>
                </a:lnTo>
                <a:lnTo>
                  <a:pt x="6955523" y="18288"/>
                </a:lnTo>
                <a:lnTo>
                  <a:pt x="6955523" y="6096"/>
                </a:lnTo>
                <a:lnTo>
                  <a:pt x="6955536"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2024-10-11T20:07:55Z</dcterms:created>
  <dc:creator>SHAHER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2024-10-11T00:00:00Z</vt:filetime>
  </property>
  <property fmtid="{D5CDD505-2E9C-101B-9397-08002B2CF9AE}" pid="3" name="Creator">
    <vt:lpwstr>Microsoft® Word 2016</vt:lpwstr>
  </property>
  <property fmtid="{D5CDD505-2E9C-101B-9397-08002B2CF9AE}" pid="4" name="LastSaved">
    <vt:filetime>2024-10-11T00:00:00Z</vt:filetime>
  </property>
  <property fmtid="{D5CDD505-2E9C-101B-9397-08002B2CF9AE}" pid="5" name="Producer">
    <vt:lpwstr>Microsoft® Word 2016</vt:lpwstr>
  </property>
</Properties>
</file>