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02" d="100"/>
          <a:sy n="102" d="100"/>
        </p:scale>
        <p:origin x="19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15DDE2-B730-4B8E-99E0-A04999543DE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5FF15BD-6B15-4334-AA4C-45EA27B9B0B5}">
      <dgm:prSet/>
      <dgm:spPr/>
      <dgm:t>
        <a:bodyPr/>
        <a:lstStyle/>
        <a:p>
          <a:r>
            <a:rPr lang="en-US"/>
            <a:t>How many frozen yogurt/dessert shops in this city</a:t>
          </a:r>
        </a:p>
      </dgm:t>
    </dgm:pt>
    <dgm:pt modelId="{99C61DA8-6287-4666-95AF-1E7821CFE0DE}" type="parTrans" cxnId="{F8B6706A-9895-4396-B1A2-72FE89F0F3CA}">
      <dgm:prSet/>
      <dgm:spPr/>
      <dgm:t>
        <a:bodyPr/>
        <a:lstStyle/>
        <a:p>
          <a:endParaRPr lang="en-US"/>
        </a:p>
      </dgm:t>
    </dgm:pt>
    <dgm:pt modelId="{0373EC97-DA95-4B5D-BF7A-1B8A1E114D05}" type="sibTrans" cxnId="{F8B6706A-9895-4396-B1A2-72FE89F0F3CA}">
      <dgm:prSet/>
      <dgm:spPr/>
      <dgm:t>
        <a:bodyPr/>
        <a:lstStyle/>
        <a:p>
          <a:endParaRPr lang="en-US"/>
        </a:p>
      </dgm:t>
    </dgm:pt>
    <dgm:pt modelId="{D009B296-8EE3-4FEC-91A9-A91E39F7FDA9}">
      <dgm:prSet/>
      <dgm:spPr/>
      <dgm:t>
        <a:bodyPr/>
        <a:lstStyle/>
        <a:p>
          <a:r>
            <a:rPr lang="en-US"/>
            <a:t>How many customers per day going into these shops</a:t>
          </a:r>
        </a:p>
      </dgm:t>
    </dgm:pt>
    <dgm:pt modelId="{84B60EC9-A918-4E2C-8C28-94B4E2F41992}" type="parTrans" cxnId="{5BDBB665-40E2-41F5-AFF1-57C8FCE6A685}">
      <dgm:prSet/>
      <dgm:spPr/>
      <dgm:t>
        <a:bodyPr/>
        <a:lstStyle/>
        <a:p>
          <a:endParaRPr lang="en-US"/>
        </a:p>
      </dgm:t>
    </dgm:pt>
    <dgm:pt modelId="{5912B2CE-EF89-4E6C-8BC8-7C595058DE3F}" type="sibTrans" cxnId="{5BDBB665-40E2-41F5-AFF1-57C8FCE6A685}">
      <dgm:prSet/>
      <dgm:spPr/>
      <dgm:t>
        <a:bodyPr/>
        <a:lstStyle/>
        <a:p>
          <a:endParaRPr lang="en-US"/>
        </a:p>
      </dgm:t>
    </dgm:pt>
    <dgm:pt modelId="{7FA5C352-5165-48A4-8A28-53125AB18D40}">
      <dgm:prSet/>
      <dgm:spPr/>
      <dgm:t>
        <a:bodyPr/>
        <a:lstStyle/>
        <a:p>
          <a:r>
            <a:rPr lang="en-US" dirty="0"/>
            <a:t>How many customers going in weekends</a:t>
          </a:r>
        </a:p>
      </dgm:t>
    </dgm:pt>
    <dgm:pt modelId="{A5BFCDC1-79F9-4E7A-9FB9-6F2874794AF4}" type="parTrans" cxnId="{C8FC27AC-6B4D-4EE1-9061-53350F270AF5}">
      <dgm:prSet/>
      <dgm:spPr/>
      <dgm:t>
        <a:bodyPr/>
        <a:lstStyle/>
        <a:p>
          <a:endParaRPr lang="en-US"/>
        </a:p>
      </dgm:t>
    </dgm:pt>
    <dgm:pt modelId="{12DB325D-60FB-460D-8D18-053303DB530C}" type="sibTrans" cxnId="{C8FC27AC-6B4D-4EE1-9061-53350F270AF5}">
      <dgm:prSet/>
      <dgm:spPr/>
      <dgm:t>
        <a:bodyPr/>
        <a:lstStyle/>
        <a:p>
          <a:endParaRPr lang="en-US"/>
        </a:p>
      </dgm:t>
    </dgm:pt>
    <dgm:pt modelId="{B8EF2A20-D072-49CD-BF60-98560F4D9950}">
      <dgm:prSet/>
      <dgm:spPr/>
      <dgm:t>
        <a:bodyPr/>
        <a:lstStyle/>
        <a:p>
          <a:r>
            <a:rPr lang="en-US"/>
            <a:t>Try fetch data for an entire year</a:t>
          </a:r>
        </a:p>
      </dgm:t>
    </dgm:pt>
    <dgm:pt modelId="{6B06AB6E-73C8-4049-920B-71D4BA10939B}" type="parTrans" cxnId="{5717097D-0B60-4B13-BEBC-4CF3EFBB2663}">
      <dgm:prSet/>
      <dgm:spPr/>
      <dgm:t>
        <a:bodyPr/>
        <a:lstStyle/>
        <a:p>
          <a:endParaRPr lang="en-US"/>
        </a:p>
      </dgm:t>
    </dgm:pt>
    <dgm:pt modelId="{2A38CC52-EAD4-443E-9585-6D37D7D7A813}" type="sibTrans" cxnId="{5717097D-0B60-4B13-BEBC-4CF3EFBB2663}">
      <dgm:prSet/>
      <dgm:spPr/>
      <dgm:t>
        <a:bodyPr/>
        <a:lstStyle/>
        <a:p>
          <a:endParaRPr lang="en-US"/>
        </a:p>
      </dgm:t>
    </dgm:pt>
    <dgm:pt modelId="{ABD0359B-3C89-CA45-AB91-0F360B4DB2C0}" type="pres">
      <dgm:prSet presAssocID="{5115DDE2-B730-4B8E-99E0-A04999543DE2}" presName="linear" presStyleCnt="0">
        <dgm:presLayoutVars>
          <dgm:animLvl val="lvl"/>
          <dgm:resizeHandles val="exact"/>
        </dgm:presLayoutVars>
      </dgm:prSet>
      <dgm:spPr/>
    </dgm:pt>
    <dgm:pt modelId="{0728C386-F2DF-4849-BB55-C201DD7C8160}" type="pres">
      <dgm:prSet presAssocID="{75FF15BD-6B15-4334-AA4C-45EA27B9B0B5}" presName="parentText" presStyleLbl="node1" presStyleIdx="0" presStyleCnt="4">
        <dgm:presLayoutVars>
          <dgm:chMax val="0"/>
          <dgm:bulletEnabled val="1"/>
        </dgm:presLayoutVars>
      </dgm:prSet>
      <dgm:spPr/>
    </dgm:pt>
    <dgm:pt modelId="{8159DEB0-9559-7D43-BB73-A866A11B71B9}" type="pres">
      <dgm:prSet presAssocID="{0373EC97-DA95-4B5D-BF7A-1B8A1E114D05}" presName="spacer" presStyleCnt="0"/>
      <dgm:spPr/>
    </dgm:pt>
    <dgm:pt modelId="{FE3819EC-D924-E042-AACB-5E41E8A9584E}" type="pres">
      <dgm:prSet presAssocID="{D009B296-8EE3-4FEC-91A9-A91E39F7FDA9}" presName="parentText" presStyleLbl="node1" presStyleIdx="1" presStyleCnt="4">
        <dgm:presLayoutVars>
          <dgm:chMax val="0"/>
          <dgm:bulletEnabled val="1"/>
        </dgm:presLayoutVars>
      </dgm:prSet>
      <dgm:spPr/>
    </dgm:pt>
    <dgm:pt modelId="{1C26B6A3-51A9-D94B-BD19-FE9D2E8A9800}" type="pres">
      <dgm:prSet presAssocID="{5912B2CE-EF89-4E6C-8BC8-7C595058DE3F}" presName="spacer" presStyleCnt="0"/>
      <dgm:spPr/>
    </dgm:pt>
    <dgm:pt modelId="{6445FEC1-1DC9-C545-94C8-B8F8E08F7A96}" type="pres">
      <dgm:prSet presAssocID="{7FA5C352-5165-48A4-8A28-53125AB18D40}" presName="parentText" presStyleLbl="node1" presStyleIdx="2" presStyleCnt="4">
        <dgm:presLayoutVars>
          <dgm:chMax val="0"/>
          <dgm:bulletEnabled val="1"/>
        </dgm:presLayoutVars>
      </dgm:prSet>
      <dgm:spPr/>
    </dgm:pt>
    <dgm:pt modelId="{CE68DBF6-509F-1148-8846-309B2D34CB05}" type="pres">
      <dgm:prSet presAssocID="{12DB325D-60FB-460D-8D18-053303DB530C}" presName="spacer" presStyleCnt="0"/>
      <dgm:spPr/>
    </dgm:pt>
    <dgm:pt modelId="{A91E24CB-7288-8144-A441-6D01CBAD0E6B}" type="pres">
      <dgm:prSet presAssocID="{B8EF2A20-D072-49CD-BF60-98560F4D9950}" presName="parentText" presStyleLbl="node1" presStyleIdx="3" presStyleCnt="4">
        <dgm:presLayoutVars>
          <dgm:chMax val="0"/>
          <dgm:bulletEnabled val="1"/>
        </dgm:presLayoutVars>
      </dgm:prSet>
      <dgm:spPr/>
    </dgm:pt>
  </dgm:ptLst>
  <dgm:cxnLst>
    <dgm:cxn modelId="{D29C132C-978E-B043-8C03-0D9142F1CF9D}" type="presOf" srcId="{5115DDE2-B730-4B8E-99E0-A04999543DE2}" destId="{ABD0359B-3C89-CA45-AB91-0F360B4DB2C0}" srcOrd="0" destOrd="0" presId="urn:microsoft.com/office/officeart/2005/8/layout/vList2"/>
    <dgm:cxn modelId="{A2915C57-DFF7-A145-BBE7-3846D9BE5C59}" type="presOf" srcId="{D009B296-8EE3-4FEC-91A9-A91E39F7FDA9}" destId="{FE3819EC-D924-E042-AACB-5E41E8A9584E}" srcOrd="0" destOrd="0" presId="urn:microsoft.com/office/officeart/2005/8/layout/vList2"/>
    <dgm:cxn modelId="{5BDBB665-40E2-41F5-AFF1-57C8FCE6A685}" srcId="{5115DDE2-B730-4B8E-99E0-A04999543DE2}" destId="{D009B296-8EE3-4FEC-91A9-A91E39F7FDA9}" srcOrd="1" destOrd="0" parTransId="{84B60EC9-A918-4E2C-8C28-94B4E2F41992}" sibTransId="{5912B2CE-EF89-4E6C-8BC8-7C595058DE3F}"/>
    <dgm:cxn modelId="{F8B6706A-9895-4396-B1A2-72FE89F0F3CA}" srcId="{5115DDE2-B730-4B8E-99E0-A04999543DE2}" destId="{75FF15BD-6B15-4334-AA4C-45EA27B9B0B5}" srcOrd="0" destOrd="0" parTransId="{99C61DA8-6287-4666-95AF-1E7821CFE0DE}" sibTransId="{0373EC97-DA95-4B5D-BF7A-1B8A1E114D05}"/>
    <dgm:cxn modelId="{5717097D-0B60-4B13-BEBC-4CF3EFBB2663}" srcId="{5115DDE2-B730-4B8E-99E0-A04999543DE2}" destId="{B8EF2A20-D072-49CD-BF60-98560F4D9950}" srcOrd="3" destOrd="0" parTransId="{6B06AB6E-73C8-4049-920B-71D4BA10939B}" sibTransId="{2A38CC52-EAD4-443E-9585-6D37D7D7A813}"/>
    <dgm:cxn modelId="{27D41DA1-E0AF-2940-A683-D2CB8E6DCE50}" type="presOf" srcId="{B8EF2A20-D072-49CD-BF60-98560F4D9950}" destId="{A91E24CB-7288-8144-A441-6D01CBAD0E6B}" srcOrd="0" destOrd="0" presId="urn:microsoft.com/office/officeart/2005/8/layout/vList2"/>
    <dgm:cxn modelId="{C8FC27AC-6B4D-4EE1-9061-53350F270AF5}" srcId="{5115DDE2-B730-4B8E-99E0-A04999543DE2}" destId="{7FA5C352-5165-48A4-8A28-53125AB18D40}" srcOrd="2" destOrd="0" parTransId="{A5BFCDC1-79F9-4E7A-9FB9-6F2874794AF4}" sibTransId="{12DB325D-60FB-460D-8D18-053303DB530C}"/>
    <dgm:cxn modelId="{311D6CE5-1B60-B24B-BEF5-09FECC6CDF99}" type="presOf" srcId="{7FA5C352-5165-48A4-8A28-53125AB18D40}" destId="{6445FEC1-1DC9-C545-94C8-B8F8E08F7A96}" srcOrd="0" destOrd="0" presId="urn:microsoft.com/office/officeart/2005/8/layout/vList2"/>
    <dgm:cxn modelId="{1E790BFB-A0AD-FA42-BF9A-06E3BC767701}" type="presOf" srcId="{75FF15BD-6B15-4334-AA4C-45EA27B9B0B5}" destId="{0728C386-F2DF-4849-BB55-C201DD7C8160}" srcOrd="0" destOrd="0" presId="urn:microsoft.com/office/officeart/2005/8/layout/vList2"/>
    <dgm:cxn modelId="{D27BDFB6-3DEC-F543-AD7E-54F89DEC9678}" type="presParOf" srcId="{ABD0359B-3C89-CA45-AB91-0F360B4DB2C0}" destId="{0728C386-F2DF-4849-BB55-C201DD7C8160}" srcOrd="0" destOrd="0" presId="urn:microsoft.com/office/officeart/2005/8/layout/vList2"/>
    <dgm:cxn modelId="{7CFE30C9-F49D-2E4C-8671-1A865FC0A5E7}" type="presParOf" srcId="{ABD0359B-3C89-CA45-AB91-0F360B4DB2C0}" destId="{8159DEB0-9559-7D43-BB73-A866A11B71B9}" srcOrd="1" destOrd="0" presId="urn:microsoft.com/office/officeart/2005/8/layout/vList2"/>
    <dgm:cxn modelId="{9AE858B3-845A-8542-B53F-8A2B99246F9A}" type="presParOf" srcId="{ABD0359B-3C89-CA45-AB91-0F360B4DB2C0}" destId="{FE3819EC-D924-E042-AACB-5E41E8A9584E}" srcOrd="2" destOrd="0" presId="urn:microsoft.com/office/officeart/2005/8/layout/vList2"/>
    <dgm:cxn modelId="{B249CDBA-F3EA-8748-AE51-1F53CEE4800B}" type="presParOf" srcId="{ABD0359B-3C89-CA45-AB91-0F360B4DB2C0}" destId="{1C26B6A3-51A9-D94B-BD19-FE9D2E8A9800}" srcOrd="3" destOrd="0" presId="urn:microsoft.com/office/officeart/2005/8/layout/vList2"/>
    <dgm:cxn modelId="{01AC60CB-045B-BD43-985F-3B41A8FB24AE}" type="presParOf" srcId="{ABD0359B-3C89-CA45-AB91-0F360B4DB2C0}" destId="{6445FEC1-1DC9-C545-94C8-B8F8E08F7A96}" srcOrd="4" destOrd="0" presId="urn:microsoft.com/office/officeart/2005/8/layout/vList2"/>
    <dgm:cxn modelId="{02641C52-F957-F743-83BF-35D139E8ED2F}" type="presParOf" srcId="{ABD0359B-3C89-CA45-AB91-0F360B4DB2C0}" destId="{CE68DBF6-509F-1148-8846-309B2D34CB05}" srcOrd="5" destOrd="0" presId="urn:microsoft.com/office/officeart/2005/8/layout/vList2"/>
    <dgm:cxn modelId="{7DB61E32-30D4-774B-9BE9-2CAB517E4C39}" type="presParOf" srcId="{ABD0359B-3C89-CA45-AB91-0F360B4DB2C0}" destId="{A91E24CB-7288-8144-A441-6D01CBAD0E6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2CC4A5-EB34-4E55-A032-1A47A13EFBF0}"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2CAD0F0-A2B7-4742-B9C3-DCE31B630FB8}">
      <dgm:prSet/>
      <dgm:spPr/>
      <dgm:t>
        <a:bodyPr/>
        <a:lstStyle/>
        <a:p>
          <a:pPr>
            <a:defRPr b="1"/>
          </a:pPr>
          <a:r>
            <a:rPr lang="en-US" b="1"/>
            <a:t>Observation</a:t>
          </a:r>
          <a:endParaRPr lang="en-US"/>
        </a:p>
      </dgm:t>
    </dgm:pt>
    <dgm:pt modelId="{44956D02-86E3-46AC-9AA4-7940E092D46A}" type="parTrans" cxnId="{E1AF59C5-CC6E-442E-843A-3161D71BA730}">
      <dgm:prSet/>
      <dgm:spPr/>
      <dgm:t>
        <a:bodyPr/>
        <a:lstStyle/>
        <a:p>
          <a:endParaRPr lang="en-US"/>
        </a:p>
      </dgm:t>
    </dgm:pt>
    <dgm:pt modelId="{79CE53B1-56E0-4263-B1BA-AC9D756DCD19}" type="sibTrans" cxnId="{E1AF59C5-CC6E-442E-843A-3161D71BA730}">
      <dgm:prSet/>
      <dgm:spPr/>
      <dgm:t>
        <a:bodyPr/>
        <a:lstStyle/>
        <a:p>
          <a:endParaRPr lang="en-US"/>
        </a:p>
      </dgm:t>
    </dgm:pt>
    <dgm:pt modelId="{FC5185A1-54D4-491B-B072-0BE750BB894B}">
      <dgm:prSet/>
      <dgm:spPr/>
      <dgm:t>
        <a:bodyPr/>
        <a:lstStyle/>
        <a:p>
          <a:r>
            <a:rPr lang="en-US"/>
            <a:t>As it can be noted by compare between the Austin and Paris maps, that is clear the frozen yogurt shops are concentrated in the cities downtown and very little fare away from the cities downtowns.</a:t>
          </a:r>
        </a:p>
      </dgm:t>
    </dgm:pt>
    <dgm:pt modelId="{EA5BFA25-48BE-479B-989E-91845C8283D3}" type="parTrans" cxnId="{DC87CD95-E978-4096-A17A-1BCB9611DAF5}">
      <dgm:prSet/>
      <dgm:spPr/>
      <dgm:t>
        <a:bodyPr/>
        <a:lstStyle/>
        <a:p>
          <a:endParaRPr lang="en-US"/>
        </a:p>
      </dgm:t>
    </dgm:pt>
    <dgm:pt modelId="{75276C7D-6473-4899-8981-60837A21BE1E}" type="sibTrans" cxnId="{DC87CD95-E978-4096-A17A-1BCB9611DAF5}">
      <dgm:prSet/>
      <dgm:spPr/>
      <dgm:t>
        <a:bodyPr/>
        <a:lstStyle/>
        <a:p>
          <a:endParaRPr lang="en-US"/>
        </a:p>
      </dgm:t>
    </dgm:pt>
    <dgm:pt modelId="{C3D9F826-5C5E-493D-A76A-CBD48E46CD25}">
      <dgm:prSet/>
      <dgm:spPr/>
      <dgm:t>
        <a:bodyPr/>
        <a:lstStyle/>
        <a:p>
          <a:pPr>
            <a:defRPr b="1"/>
          </a:pPr>
          <a:r>
            <a:rPr lang="en-US" b="1"/>
            <a:t>Recommendation</a:t>
          </a:r>
          <a:endParaRPr lang="en-US"/>
        </a:p>
      </dgm:t>
    </dgm:pt>
    <dgm:pt modelId="{98646A2D-732E-4AEC-A7A9-3C334425FC22}" type="parTrans" cxnId="{8DE1E644-1E9A-402B-A52B-E92772FBC9EF}">
      <dgm:prSet/>
      <dgm:spPr/>
      <dgm:t>
        <a:bodyPr/>
        <a:lstStyle/>
        <a:p>
          <a:endParaRPr lang="en-US"/>
        </a:p>
      </dgm:t>
    </dgm:pt>
    <dgm:pt modelId="{C8883FF3-E7E7-4C33-8877-01F3D87506EB}" type="sibTrans" cxnId="{8DE1E644-1E9A-402B-A52B-E92772FBC9EF}">
      <dgm:prSet/>
      <dgm:spPr/>
      <dgm:t>
        <a:bodyPr/>
        <a:lstStyle/>
        <a:p>
          <a:endParaRPr lang="en-US"/>
        </a:p>
      </dgm:t>
    </dgm:pt>
    <dgm:pt modelId="{3FB35459-2DF0-4641-AC5B-CA9CC706315F}">
      <dgm:prSet/>
      <dgm:spPr/>
      <dgm:t>
        <a:bodyPr/>
        <a:lstStyle/>
        <a:p>
          <a:r>
            <a:rPr lang="en-US"/>
            <a:t>My recommendation to the customer that the best area to open a forzen yogurt shop should be around the cities downtown not far away from that.</a:t>
          </a:r>
        </a:p>
      </dgm:t>
    </dgm:pt>
    <dgm:pt modelId="{B6718893-258C-426A-8F84-B0298F073E85}" type="parTrans" cxnId="{7F49012D-A8BE-489C-8AFF-21CA0B7BD599}">
      <dgm:prSet/>
      <dgm:spPr/>
      <dgm:t>
        <a:bodyPr/>
        <a:lstStyle/>
        <a:p>
          <a:endParaRPr lang="en-US"/>
        </a:p>
      </dgm:t>
    </dgm:pt>
    <dgm:pt modelId="{642857EF-82CE-40F7-8999-FFECA3479B7B}" type="sibTrans" cxnId="{7F49012D-A8BE-489C-8AFF-21CA0B7BD599}">
      <dgm:prSet/>
      <dgm:spPr/>
      <dgm:t>
        <a:bodyPr/>
        <a:lstStyle/>
        <a:p>
          <a:endParaRPr lang="en-US"/>
        </a:p>
      </dgm:t>
    </dgm:pt>
    <dgm:pt modelId="{D425EE15-1435-4CB6-BC65-BB0EAE6E2EDC}" type="pres">
      <dgm:prSet presAssocID="{7C2CC4A5-EB34-4E55-A032-1A47A13EFBF0}" presName="root" presStyleCnt="0">
        <dgm:presLayoutVars>
          <dgm:dir/>
          <dgm:resizeHandles val="exact"/>
        </dgm:presLayoutVars>
      </dgm:prSet>
      <dgm:spPr/>
    </dgm:pt>
    <dgm:pt modelId="{EAF2A617-78EC-424C-A505-886CCE9CAE82}" type="pres">
      <dgm:prSet presAssocID="{42CAD0F0-A2B7-4742-B9C3-DCE31B630FB8}" presName="compNode" presStyleCnt="0"/>
      <dgm:spPr/>
    </dgm:pt>
    <dgm:pt modelId="{FDCE5041-06C3-4D99-9448-421B0C934543}" type="pres">
      <dgm:prSet presAssocID="{42CAD0F0-A2B7-4742-B9C3-DCE31B630F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1EF57EFE-06D6-4ADE-A700-3C682F03869F}" type="pres">
      <dgm:prSet presAssocID="{42CAD0F0-A2B7-4742-B9C3-DCE31B630FB8}" presName="iconSpace" presStyleCnt="0"/>
      <dgm:spPr/>
    </dgm:pt>
    <dgm:pt modelId="{F713AE38-D8B6-47E6-B380-C83E574BD0CB}" type="pres">
      <dgm:prSet presAssocID="{42CAD0F0-A2B7-4742-B9C3-DCE31B630FB8}" presName="parTx" presStyleLbl="revTx" presStyleIdx="0" presStyleCnt="4">
        <dgm:presLayoutVars>
          <dgm:chMax val="0"/>
          <dgm:chPref val="0"/>
        </dgm:presLayoutVars>
      </dgm:prSet>
      <dgm:spPr/>
    </dgm:pt>
    <dgm:pt modelId="{FF5F2AB9-F10A-4E62-8DB3-548752299A32}" type="pres">
      <dgm:prSet presAssocID="{42CAD0F0-A2B7-4742-B9C3-DCE31B630FB8}" presName="txSpace" presStyleCnt="0"/>
      <dgm:spPr/>
    </dgm:pt>
    <dgm:pt modelId="{62D51C70-AF85-4B51-B31F-6702AEC3520D}" type="pres">
      <dgm:prSet presAssocID="{42CAD0F0-A2B7-4742-B9C3-DCE31B630FB8}" presName="desTx" presStyleLbl="revTx" presStyleIdx="1" presStyleCnt="4">
        <dgm:presLayoutVars/>
      </dgm:prSet>
      <dgm:spPr/>
    </dgm:pt>
    <dgm:pt modelId="{50D6C314-1683-4D11-AAAC-3712B8A1C0B3}" type="pres">
      <dgm:prSet presAssocID="{79CE53B1-56E0-4263-B1BA-AC9D756DCD19}" presName="sibTrans" presStyleCnt="0"/>
      <dgm:spPr/>
    </dgm:pt>
    <dgm:pt modelId="{C0777C90-D522-4C4C-9C1E-E586E595C57A}" type="pres">
      <dgm:prSet presAssocID="{C3D9F826-5C5E-493D-A76A-CBD48E46CD25}" presName="compNode" presStyleCnt="0"/>
      <dgm:spPr/>
    </dgm:pt>
    <dgm:pt modelId="{8214E5FB-C2B2-463D-80DF-773EF46738A9}" type="pres">
      <dgm:prSet presAssocID="{C3D9F826-5C5E-493D-A76A-CBD48E46CD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07E040B-8AE5-482B-A6BA-FA8726F0785A}" type="pres">
      <dgm:prSet presAssocID="{C3D9F826-5C5E-493D-A76A-CBD48E46CD25}" presName="iconSpace" presStyleCnt="0"/>
      <dgm:spPr/>
    </dgm:pt>
    <dgm:pt modelId="{BC7798ED-B6BA-4A37-BE8A-B9C7D6593844}" type="pres">
      <dgm:prSet presAssocID="{C3D9F826-5C5E-493D-A76A-CBD48E46CD25}" presName="parTx" presStyleLbl="revTx" presStyleIdx="2" presStyleCnt="4">
        <dgm:presLayoutVars>
          <dgm:chMax val="0"/>
          <dgm:chPref val="0"/>
        </dgm:presLayoutVars>
      </dgm:prSet>
      <dgm:spPr/>
    </dgm:pt>
    <dgm:pt modelId="{AE263E65-2453-40C2-AE32-9D8D0A5DE436}" type="pres">
      <dgm:prSet presAssocID="{C3D9F826-5C5E-493D-A76A-CBD48E46CD25}" presName="txSpace" presStyleCnt="0"/>
      <dgm:spPr/>
    </dgm:pt>
    <dgm:pt modelId="{0406C45F-E51C-4DEF-95AD-436C95C1511B}" type="pres">
      <dgm:prSet presAssocID="{C3D9F826-5C5E-493D-A76A-CBD48E46CD25}" presName="desTx" presStyleLbl="revTx" presStyleIdx="3" presStyleCnt="4">
        <dgm:presLayoutVars/>
      </dgm:prSet>
      <dgm:spPr/>
    </dgm:pt>
  </dgm:ptLst>
  <dgm:cxnLst>
    <dgm:cxn modelId="{7F49012D-A8BE-489C-8AFF-21CA0B7BD599}" srcId="{C3D9F826-5C5E-493D-A76A-CBD48E46CD25}" destId="{3FB35459-2DF0-4641-AC5B-CA9CC706315F}" srcOrd="0" destOrd="0" parTransId="{B6718893-258C-426A-8F84-B0298F073E85}" sibTransId="{642857EF-82CE-40F7-8999-FFECA3479B7B}"/>
    <dgm:cxn modelId="{EAE9DD3E-EF5D-4794-B51F-6511E62FD303}" type="presOf" srcId="{7C2CC4A5-EB34-4E55-A032-1A47A13EFBF0}" destId="{D425EE15-1435-4CB6-BC65-BB0EAE6E2EDC}" srcOrd="0" destOrd="0" presId="urn:microsoft.com/office/officeart/2018/5/layout/CenteredIconLabelDescriptionList"/>
    <dgm:cxn modelId="{8DE1E644-1E9A-402B-A52B-E92772FBC9EF}" srcId="{7C2CC4A5-EB34-4E55-A032-1A47A13EFBF0}" destId="{C3D9F826-5C5E-493D-A76A-CBD48E46CD25}" srcOrd="1" destOrd="0" parTransId="{98646A2D-732E-4AEC-A7A9-3C334425FC22}" sibTransId="{C8883FF3-E7E7-4C33-8877-01F3D87506EB}"/>
    <dgm:cxn modelId="{A5E15252-DE4E-447A-8B84-6B9A34F84B1B}" type="presOf" srcId="{FC5185A1-54D4-491B-B072-0BE750BB894B}" destId="{62D51C70-AF85-4B51-B31F-6702AEC3520D}" srcOrd="0" destOrd="0" presId="urn:microsoft.com/office/officeart/2018/5/layout/CenteredIconLabelDescriptionList"/>
    <dgm:cxn modelId="{73A2F065-7CDD-443B-A9D5-198346BBB50F}" type="presOf" srcId="{42CAD0F0-A2B7-4742-B9C3-DCE31B630FB8}" destId="{F713AE38-D8B6-47E6-B380-C83E574BD0CB}" srcOrd="0" destOrd="0" presId="urn:microsoft.com/office/officeart/2018/5/layout/CenteredIconLabelDescriptionList"/>
    <dgm:cxn modelId="{DC87CD95-E978-4096-A17A-1BCB9611DAF5}" srcId="{42CAD0F0-A2B7-4742-B9C3-DCE31B630FB8}" destId="{FC5185A1-54D4-491B-B072-0BE750BB894B}" srcOrd="0" destOrd="0" parTransId="{EA5BFA25-48BE-479B-989E-91845C8283D3}" sibTransId="{75276C7D-6473-4899-8981-60837A21BE1E}"/>
    <dgm:cxn modelId="{54DCA4C0-6274-4B07-A683-3EF354850DF6}" type="presOf" srcId="{3FB35459-2DF0-4641-AC5B-CA9CC706315F}" destId="{0406C45F-E51C-4DEF-95AD-436C95C1511B}" srcOrd="0" destOrd="0" presId="urn:microsoft.com/office/officeart/2018/5/layout/CenteredIconLabelDescriptionList"/>
    <dgm:cxn modelId="{E1AF59C5-CC6E-442E-843A-3161D71BA730}" srcId="{7C2CC4A5-EB34-4E55-A032-1A47A13EFBF0}" destId="{42CAD0F0-A2B7-4742-B9C3-DCE31B630FB8}" srcOrd="0" destOrd="0" parTransId="{44956D02-86E3-46AC-9AA4-7940E092D46A}" sibTransId="{79CE53B1-56E0-4263-B1BA-AC9D756DCD19}"/>
    <dgm:cxn modelId="{6ACD91C8-7A3C-4230-8425-5FAD66AFA3B6}" type="presOf" srcId="{C3D9F826-5C5E-493D-A76A-CBD48E46CD25}" destId="{BC7798ED-B6BA-4A37-BE8A-B9C7D6593844}" srcOrd="0" destOrd="0" presId="urn:microsoft.com/office/officeart/2018/5/layout/CenteredIconLabelDescriptionList"/>
    <dgm:cxn modelId="{84FA4D05-F94C-4657-B55E-07B262D3A1AD}" type="presParOf" srcId="{D425EE15-1435-4CB6-BC65-BB0EAE6E2EDC}" destId="{EAF2A617-78EC-424C-A505-886CCE9CAE82}" srcOrd="0" destOrd="0" presId="urn:microsoft.com/office/officeart/2018/5/layout/CenteredIconLabelDescriptionList"/>
    <dgm:cxn modelId="{26C54810-508E-4088-8617-6420229E296C}" type="presParOf" srcId="{EAF2A617-78EC-424C-A505-886CCE9CAE82}" destId="{FDCE5041-06C3-4D99-9448-421B0C934543}" srcOrd="0" destOrd="0" presId="urn:microsoft.com/office/officeart/2018/5/layout/CenteredIconLabelDescriptionList"/>
    <dgm:cxn modelId="{8BC05E35-C4EB-4BAD-B3B2-9E77DEBE92D6}" type="presParOf" srcId="{EAF2A617-78EC-424C-A505-886CCE9CAE82}" destId="{1EF57EFE-06D6-4ADE-A700-3C682F03869F}" srcOrd="1" destOrd="0" presId="urn:microsoft.com/office/officeart/2018/5/layout/CenteredIconLabelDescriptionList"/>
    <dgm:cxn modelId="{69004B77-FDB7-4479-B44D-AD7A4A4E4DAD}" type="presParOf" srcId="{EAF2A617-78EC-424C-A505-886CCE9CAE82}" destId="{F713AE38-D8B6-47E6-B380-C83E574BD0CB}" srcOrd="2" destOrd="0" presId="urn:microsoft.com/office/officeart/2018/5/layout/CenteredIconLabelDescriptionList"/>
    <dgm:cxn modelId="{67213C4A-5C05-407C-82AD-438613933E3B}" type="presParOf" srcId="{EAF2A617-78EC-424C-A505-886CCE9CAE82}" destId="{FF5F2AB9-F10A-4E62-8DB3-548752299A32}" srcOrd="3" destOrd="0" presId="urn:microsoft.com/office/officeart/2018/5/layout/CenteredIconLabelDescriptionList"/>
    <dgm:cxn modelId="{BEF3A368-B0B4-4ECA-B47E-4B9BBFCC6F13}" type="presParOf" srcId="{EAF2A617-78EC-424C-A505-886CCE9CAE82}" destId="{62D51C70-AF85-4B51-B31F-6702AEC3520D}" srcOrd="4" destOrd="0" presId="urn:microsoft.com/office/officeart/2018/5/layout/CenteredIconLabelDescriptionList"/>
    <dgm:cxn modelId="{DD2ED8D8-CAE9-4026-A3F5-55295A8164EC}" type="presParOf" srcId="{D425EE15-1435-4CB6-BC65-BB0EAE6E2EDC}" destId="{50D6C314-1683-4D11-AAAC-3712B8A1C0B3}" srcOrd="1" destOrd="0" presId="urn:microsoft.com/office/officeart/2018/5/layout/CenteredIconLabelDescriptionList"/>
    <dgm:cxn modelId="{367EBA87-D9D5-4B9B-B70A-39C90849165C}" type="presParOf" srcId="{D425EE15-1435-4CB6-BC65-BB0EAE6E2EDC}" destId="{C0777C90-D522-4C4C-9C1E-E586E595C57A}" srcOrd="2" destOrd="0" presId="urn:microsoft.com/office/officeart/2018/5/layout/CenteredIconLabelDescriptionList"/>
    <dgm:cxn modelId="{7F3AE6A2-CD51-493A-9366-F6A5B9F0C182}" type="presParOf" srcId="{C0777C90-D522-4C4C-9C1E-E586E595C57A}" destId="{8214E5FB-C2B2-463D-80DF-773EF46738A9}" srcOrd="0" destOrd="0" presId="urn:microsoft.com/office/officeart/2018/5/layout/CenteredIconLabelDescriptionList"/>
    <dgm:cxn modelId="{16B51EC4-7B37-48B7-94D2-E18ABBD39F39}" type="presParOf" srcId="{C0777C90-D522-4C4C-9C1E-E586E595C57A}" destId="{E07E040B-8AE5-482B-A6BA-FA8726F0785A}" srcOrd="1" destOrd="0" presId="urn:microsoft.com/office/officeart/2018/5/layout/CenteredIconLabelDescriptionList"/>
    <dgm:cxn modelId="{20ED1703-186E-491C-AD84-ADB1BEE5FADC}" type="presParOf" srcId="{C0777C90-D522-4C4C-9C1E-E586E595C57A}" destId="{BC7798ED-B6BA-4A37-BE8A-B9C7D6593844}" srcOrd="2" destOrd="0" presId="urn:microsoft.com/office/officeart/2018/5/layout/CenteredIconLabelDescriptionList"/>
    <dgm:cxn modelId="{49BF0517-D50F-4240-9B27-CC7E13E1D3FA}" type="presParOf" srcId="{C0777C90-D522-4C4C-9C1E-E586E595C57A}" destId="{AE263E65-2453-40C2-AE32-9D8D0A5DE436}" srcOrd="3" destOrd="0" presId="urn:microsoft.com/office/officeart/2018/5/layout/CenteredIconLabelDescriptionList"/>
    <dgm:cxn modelId="{9E92FA3A-F78D-47E4-AC5D-64A845D7B8A3}" type="presParOf" srcId="{C0777C90-D522-4C4C-9C1E-E586E595C57A}" destId="{0406C45F-E51C-4DEF-95AD-436C95C1511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8C386-F2DF-4849-BB55-C201DD7C8160}">
      <dsp:nvSpPr>
        <dsp:cNvPr id="0" name=""/>
        <dsp:cNvSpPr/>
      </dsp:nvSpPr>
      <dsp:spPr>
        <a:xfrm>
          <a:off x="0" y="43590"/>
          <a:ext cx="6628804" cy="11582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How many frozen yogurt/dessert shops in this city</a:t>
          </a:r>
        </a:p>
      </dsp:txBody>
      <dsp:txXfrm>
        <a:off x="56543" y="100133"/>
        <a:ext cx="6515718" cy="1045213"/>
      </dsp:txXfrm>
    </dsp:sp>
    <dsp:sp modelId="{FE3819EC-D924-E042-AACB-5E41E8A9584E}">
      <dsp:nvSpPr>
        <dsp:cNvPr id="0" name=""/>
        <dsp:cNvSpPr/>
      </dsp:nvSpPr>
      <dsp:spPr>
        <a:xfrm>
          <a:off x="0" y="1288290"/>
          <a:ext cx="6628804" cy="1158299"/>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How many customers per day going into these shops</a:t>
          </a:r>
        </a:p>
      </dsp:txBody>
      <dsp:txXfrm>
        <a:off x="56543" y="1344833"/>
        <a:ext cx="6515718" cy="1045213"/>
      </dsp:txXfrm>
    </dsp:sp>
    <dsp:sp modelId="{6445FEC1-1DC9-C545-94C8-B8F8E08F7A96}">
      <dsp:nvSpPr>
        <dsp:cNvPr id="0" name=""/>
        <dsp:cNvSpPr/>
      </dsp:nvSpPr>
      <dsp:spPr>
        <a:xfrm>
          <a:off x="0" y="2532990"/>
          <a:ext cx="6628804" cy="1158299"/>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How many customers going in weekends</a:t>
          </a:r>
        </a:p>
      </dsp:txBody>
      <dsp:txXfrm>
        <a:off x="56543" y="2589533"/>
        <a:ext cx="6515718" cy="1045213"/>
      </dsp:txXfrm>
    </dsp:sp>
    <dsp:sp modelId="{A91E24CB-7288-8144-A441-6D01CBAD0E6B}">
      <dsp:nvSpPr>
        <dsp:cNvPr id="0" name=""/>
        <dsp:cNvSpPr/>
      </dsp:nvSpPr>
      <dsp:spPr>
        <a:xfrm>
          <a:off x="0" y="3777690"/>
          <a:ext cx="6628804" cy="11582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Try fetch data for an entire year</a:t>
          </a:r>
        </a:p>
      </dsp:txBody>
      <dsp:txXfrm>
        <a:off x="56543" y="3834233"/>
        <a:ext cx="6515718" cy="1045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E5041-06C3-4D99-9448-421B0C934543}">
      <dsp:nvSpPr>
        <dsp:cNvPr id="0" name=""/>
        <dsp:cNvSpPr/>
      </dsp:nvSpPr>
      <dsp:spPr>
        <a:xfrm>
          <a:off x="1515066" y="28562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13AE38-D8B6-47E6-B380-C83E574BD0CB}">
      <dsp:nvSpPr>
        <dsp:cNvPr id="0" name=""/>
        <dsp:cNvSpPr/>
      </dsp:nvSpPr>
      <dsp:spPr>
        <a:xfrm>
          <a:off x="111066" y="19490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Observation</a:t>
          </a:r>
          <a:endParaRPr lang="en-US" sz="3600" kern="1200"/>
        </a:p>
      </dsp:txBody>
      <dsp:txXfrm>
        <a:off x="111066" y="1949080"/>
        <a:ext cx="4320000" cy="648000"/>
      </dsp:txXfrm>
    </dsp:sp>
    <dsp:sp modelId="{62D51C70-AF85-4B51-B31F-6702AEC3520D}">
      <dsp:nvSpPr>
        <dsp:cNvPr id="0" name=""/>
        <dsp:cNvSpPr/>
      </dsp:nvSpPr>
      <dsp:spPr>
        <a:xfrm>
          <a:off x="111066" y="2667525"/>
          <a:ext cx="4320000" cy="1140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As it can be noted by compare between the Austin and Paris maps, that is clear the frozen yogurt shops are concentrated in the cities downtown and very little fare away from the cities downtowns.</a:t>
          </a:r>
        </a:p>
      </dsp:txBody>
      <dsp:txXfrm>
        <a:off x="111066" y="2667525"/>
        <a:ext cx="4320000" cy="1140332"/>
      </dsp:txXfrm>
    </dsp:sp>
    <dsp:sp modelId="{8214E5FB-C2B2-463D-80DF-773EF46738A9}">
      <dsp:nvSpPr>
        <dsp:cNvPr id="0" name=""/>
        <dsp:cNvSpPr/>
      </dsp:nvSpPr>
      <dsp:spPr>
        <a:xfrm>
          <a:off x="6591066" y="28562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7798ED-B6BA-4A37-BE8A-B9C7D6593844}">
      <dsp:nvSpPr>
        <dsp:cNvPr id="0" name=""/>
        <dsp:cNvSpPr/>
      </dsp:nvSpPr>
      <dsp:spPr>
        <a:xfrm>
          <a:off x="5187066" y="19490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Recommendation</a:t>
          </a:r>
          <a:endParaRPr lang="en-US" sz="3600" kern="1200"/>
        </a:p>
      </dsp:txBody>
      <dsp:txXfrm>
        <a:off x="5187066" y="1949080"/>
        <a:ext cx="4320000" cy="648000"/>
      </dsp:txXfrm>
    </dsp:sp>
    <dsp:sp modelId="{0406C45F-E51C-4DEF-95AD-436C95C1511B}">
      <dsp:nvSpPr>
        <dsp:cNvPr id="0" name=""/>
        <dsp:cNvSpPr/>
      </dsp:nvSpPr>
      <dsp:spPr>
        <a:xfrm>
          <a:off x="5187066" y="2667525"/>
          <a:ext cx="4320000" cy="1140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My recommendation to the customer that the best area to open a forzen yogurt shop should be around the cities downtown not far away from that.</a:t>
          </a:r>
        </a:p>
      </dsp:txBody>
      <dsp:txXfrm>
        <a:off x="5187066" y="2667525"/>
        <a:ext cx="4320000" cy="11403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2C01-CEDF-9948-9F06-E5AB1EBB30A5}"/>
              </a:ext>
            </a:extLst>
          </p:cNvPr>
          <p:cNvSpPr>
            <a:spLocks noGrp="1"/>
          </p:cNvSpPr>
          <p:nvPr>
            <p:ph type="ctrTitle"/>
          </p:nvPr>
        </p:nvSpPr>
        <p:spPr>
          <a:xfrm>
            <a:off x="4974337" y="1265314"/>
            <a:ext cx="4299666" cy="3249131"/>
          </a:xfrm>
        </p:spPr>
        <p:txBody>
          <a:bodyPr>
            <a:normAutofit/>
          </a:bodyPr>
          <a:lstStyle/>
          <a:p>
            <a:pPr algn="l">
              <a:lnSpc>
                <a:spcPct val="90000"/>
              </a:lnSpc>
            </a:pPr>
            <a:r>
              <a:rPr lang="en-US" sz="4600" b="1" u="sng"/>
              <a:t>Business Advisory</a:t>
            </a:r>
            <a:br>
              <a:rPr lang="en-US" sz="4600"/>
            </a:br>
            <a:r>
              <a:rPr lang="en-US" sz="4600"/>
              <a:t>Start Frozen Yogurt Business</a:t>
            </a:r>
          </a:p>
        </p:txBody>
      </p:sp>
      <p:sp>
        <p:nvSpPr>
          <p:cNvPr id="3" name="Subtitle 2">
            <a:extLst>
              <a:ext uri="{FF2B5EF4-FFF2-40B4-BE49-F238E27FC236}">
                <a16:creationId xmlns:a16="http://schemas.microsoft.com/office/drawing/2014/main" id="{8085AD56-2A74-CC42-B7BB-DBDB2A9E0400}"/>
              </a:ext>
            </a:extLst>
          </p:cNvPr>
          <p:cNvSpPr>
            <a:spLocks noGrp="1"/>
          </p:cNvSpPr>
          <p:nvPr>
            <p:ph type="subTitle" idx="1"/>
          </p:nvPr>
        </p:nvSpPr>
        <p:spPr>
          <a:xfrm>
            <a:off x="4974336" y="4514446"/>
            <a:ext cx="4299666" cy="871042"/>
          </a:xfrm>
        </p:spPr>
        <p:txBody>
          <a:bodyPr>
            <a:normAutofit/>
          </a:bodyPr>
          <a:lstStyle/>
          <a:p>
            <a:pPr algn="l"/>
            <a:r>
              <a:rPr lang="en-US" dirty="0"/>
              <a:t>Prepared by: Ahmed Nassar</a:t>
            </a:r>
            <a:endParaRPr lang="en-US"/>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Handshake">
            <a:extLst>
              <a:ext uri="{FF2B5EF4-FFF2-40B4-BE49-F238E27FC236}">
                <a16:creationId xmlns:a16="http://schemas.microsoft.com/office/drawing/2014/main" id="{B6FCD666-22D7-429D-AB6E-8E79A54479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84897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8F432D65-1D6C-A640-9C2A-4566C986CF44}"/>
              </a:ext>
            </a:extLst>
          </p:cNvPr>
          <p:cNvPicPr>
            <a:picLocks noChangeAspect="1"/>
          </p:cNvPicPr>
          <p:nvPr/>
        </p:nvPicPr>
        <p:blipFill rotWithShape="1">
          <a:blip r:embed="rId2"/>
          <a:srcRect l="21261" r="9719" b="2"/>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1608875-97FD-4A4B-914B-C5A12564D323}"/>
              </a:ext>
            </a:extLst>
          </p:cNvPr>
          <p:cNvSpPr>
            <a:spLocks noGrp="1"/>
          </p:cNvSpPr>
          <p:nvPr>
            <p:ph type="title"/>
          </p:nvPr>
        </p:nvSpPr>
        <p:spPr>
          <a:xfrm>
            <a:off x="677333" y="609600"/>
            <a:ext cx="3851123" cy="1320800"/>
          </a:xfrm>
        </p:spPr>
        <p:txBody>
          <a:bodyPr>
            <a:normAutofit/>
          </a:bodyPr>
          <a:lstStyle/>
          <a:p>
            <a:r>
              <a:rPr lang="en-US" dirty="0"/>
              <a:t>Austin Map</a:t>
            </a:r>
          </a:p>
        </p:txBody>
      </p:sp>
      <p:sp>
        <p:nvSpPr>
          <p:cNvPr id="10" name="Content Placeholder 9">
            <a:extLst>
              <a:ext uri="{FF2B5EF4-FFF2-40B4-BE49-F238E27FC236}">
                <a16:creationId xmlns:a16="http://schemas.microsoft.com/office/drawing/2014/main" id="{0F4E3EF3-5B40-45EE-A17B-78038C958437}"/>
              </a:ext>
            </a:extLst>
          </p:cNvPr>
          <p:cNvSpPr>
            <a:spLocks noGrp="1"/>
          </p:cNvSpPr>
          <p:nvPr>
            <p:ph idx="1"/>
          </p:nvPr>
        </p:nvSpPr>
        <p:spPr>
          <a:xfrm>
            <a:off x="677334" y="2160589"/>
            <a:ext cx="3851122" cy="3880773"/>
          </a:xfrm>
        </p:spPr>
        <p:txBody>
          <a:bodyPr>
            <a:normAutofit/>
          </a:bodyPr>
          <a:lstStyle/>
          <a:p>
            <a:r>
              <a:rPr lang="en-US"/>
              <a:t>The red circles represent the frozen yogurt shops</a:t>
            </a:r>
          </a:p>
          <a:p>
            <a:r>
              <a:rPr lang="en-US"/>
              <a:t>The green circles represent the dessert shops</a:t>
            </a:r>
          </a:p>
          <a:p>
            <a:r>
              <a:rPr lang="en-US"/>
              <a:t>Dessert is parent category of frozen yogurt</a:t>
            </a:r>
            <a:endParaRPr lang="en-US" dirty="0"/>
          </a:p>
        </p:txBody>
      </p:sp>
      <p:cxnSp>
        <p:nvCxnSpPr>
          <p:cNvPr id="39" name="Straight Connector 3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334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A picture containing text, map&#10;&#10;Description automatically generated">
            <a:extLst>
              <a:ext uri="{FF2B5EF4-FFF2-40B4-BE49-F238E27FC236}">
                <a16:creationId xmlns:a16="http://schemas.microsoft.com/office/drawing/2014/main" id="{A8DB937B-EB32-2641-BC6B-0CD91278967B}"/>
              </a:ext>
            </a:extLst>
          </p:cNvPr>
          <p:cNvPicPr>
            <a:picLocks noChangeAspect="1"/>
          </p:cNvPicPr>
          <p:nvPr/>
        </p:nvPicPr>
        <p:blipFill rotWithShape="1">
          <a:blip r:embed="rId2"/>
          <a:srcRect l="12441" r="18249"/>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06B3F80-0C28-A942-A565-9D923B866B00}"/>
              </a:ext>
            </a:extLst>
          </p:cNvPr>
          <p:cNvSpPr>
            <a:spLocks noGrp="1"/>
          </p:cNvSpPr>
          <p:nvPr>
            <p:ph type="title"/>
          </p:nvPr>
        </p:nvSpPr>
        <p:spPr>
          <a:xfrm>
            <a:off x="677333" y="609600"/>
            <a:ext cx="3851123" cy="1320800"/>
          </a:xfrm>
        </p:spPr>
        <p:txBody>
          <a:bodyPr>
            <a:normAutofit/>
          </a:bodyPr>
          <a:lstStyle/>
          <a:p>
            <a:r>
              <a:rPr lang="en-US" dirty="0"/>
              <a:t>Paris Map</a:t>
            </a:r>
          </a:p>
        </p:txBody>
      </p:sp>
      <p:sp>
        <p:nvSpPr>
          <p:cNvPr id="10" name="Content Placeholder 9">
            <a:extLst>
              <a:ext uri="{FF2B5EF4-FFF2-40B4-BE49-F238E27FC236}">
                <a16:creationId xmlns:a16="http://schemas.microsoft.com/office/drawing/2014/main" id="{A3979127-ACE9-4425-B0E9-B32931257871}"/>
              </a:ext>
            </a:extLst>
          </p:cNvPr>
          <p:cNvSpPr>
            <a:spLocks noGrp="1"/>
          </p:cNvSpPr>
          <p:nvPr>
            <p:ph idx="1"/>
          </p:nvPr>
        </p:nvSpPr>
        <p:spPr>
          <a:xfrm>
            <a:off x="677334" y="2160589"/>
            <a:ext cx="3851122" cy="3880773"/>
          </a:xfrm>
        </p:spPr>
        <p:txBody>
          <a:bodyPr>
            <a:normAutofit/>
          </a:bodyPr>
          <a:lstStyle/>
          <a:p>
            <a:r>
              <a:rPr lang="en-US" dirty="0"/>
              <a:t>The red circles represent the frozen yogurt shops</a:t>
            </a:r>
          </a:p>
          <a:p>
            <a:r>
              <a:rPr lang="en-US" dirty="0"/>
              <a:t>The green circles represent the dessert shops</a:t>
            </a:r>
          </a:p>
          <a:p>
            <a:r>
              <a:rPr lang="en-US" dirty="0"/>
              <a:t>Dessert is parent category of frozen yogurt</a:t>
            </a:r>
          </a:p>
        </p:txBody>
      </p:sp>
      <p:cxnSp>
        <p:nvCxnSpPr>
          <p:cNvPr id="37" name="Straight Connector 3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2556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49249-69EC-404D-B85E-0889D2C4D567}"/>
              </a:ext>
            </a:extLst>
          </p:cNvPr>
          <p:cNvSpPr>
            <a:spLocks noGrp="1"/>
          </p:cNvSpPr>
          <p:nvPr>
            <p:ph type="title"/>
          </p:nvPr>
        </p:nvSpPr>
        <p:spPr>
          <a:xfrm>
            <a:off x="1286933" y="609600"/>
            <a:ext cx="10197494" cy="1099457"/>
          </a:xfrm>
        </p:spPr>
        <p:txBody>
          <a:bodyPr>
            <a:normAutofit/>
          </a:bodyPr>
          <a:lstStyle/>
          <a:p>
            <a:r>
              <a:rPr lang="en-US" dirty="0"/>
              <a:t>Conclusion</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94D7BB1-24C8-49D0-A30F-37D4F1DC4E4A}"/>
              </a:ext>
            </a:extLst>
          </p:cNvPr>
          <p:cNvGraphicFramePr>
            <a:graphicFrameLocks noGrp="1"/>
          </p:cNvGraphicFramePr>
          <p:nvPr>
            <p:ph idx="1"/>
            <p:extLst>
              <p:ext uri="{D42A27DB-BD31-4B8C-83A1-F6EECF244321}">
                <p14:modId xmlns:p14="http://schemas.microsoft.com/office/powerpoint/2010/main" val="344815479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777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25065E-6450-2946-BE75-00E10D729D0E}"/>
              </a:ext>
            </a:extLst>
          </p:cNvPr>
          <p:cNvSpPr>
            <a:spLocks noGrp="1"/>
          </p:cNvSpPr>
          <p:nvPr>
            <p:ph idx="1"/>
          </p:nvPr>
        </p:nvSpPr>
        <p:spPr>
          <a:xfrm>
            <a:off x="677334" y="1253067"/>
            <a:ext cx="6155266" cy="4351866"/>
          </a:xfrm>
        </p:spPr>
        <p:txBody>
          <a:bodyPr anchor="ctr">
            <a:normAutofit/>
          </a:bodyPr>
          <a:lstStyle/>
          <a:p>
            <a:r>
              <a:rPr lang="en-US" b="1"/>
              <a:t>Problem Statement</a:t>
            </a:r>
          </a:p>
          <a:p>
            <a:pPr lvl="1"/>
            <a:r>
              <a:rPr lang="en-US"/>
              <a:t>The Business problem is to consider a customer who wants to open a Frozen Yogurt Shop in specific area</a:t>
            </a:r>
          </a:p>
          <a:p>
            <a:pPr lvl="1"/>
            <a:r>
              <a:rPr lang="en-US"/>
              <a:t>For our testcase we are going to use Austin as a city to start the new business</a:t>
            </a:r>
          </a:p>
        </p:txBody>
      </p:sp>
      <p:sp>
        <p:nvSpPr>
          <p:cNvPr id="33" name="Rectangle 32">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5" name="Straight Connector 34">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D7DCDE-ACB7-8F43-8DAE-3F565B48212F}"/>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Business Problem</a:t>
            </a:r>
          </a:p>
        </p:txBody>
      </p:sp>
    </p:spTree>
    <p:extLst>
      <p:ext uri="{BB962C8B-B14F-4D97-AF65-F5344CB8AC3E}">
        <p14:creationId xmlns:p14="http://schemas.microsoft.com/office/powerpoint/2010/main" val="20827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3" name="Rectangle 4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5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5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Freeform: Shape 5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CC134-971A-B745-9CC7-1A159C1BC8A2}"/>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Requirements</a:t>
            </a:r>
          </a:p>
        </p:txBody>
      </p:sp>
      <p:sp>
        <p:nvSpPr>
          <p:cNvPr id="3" name="Content Placeholder 2">
            <a:extLst>
              <a:ext uri="{FF2B5EF4-FFF2-40B4-BE49-F238E27FC236}">
                <a16:creationId xmlns:a16="http://schemas.microsoft.com/office/drawing/2014/main" id="{8F2C8DE0-AC66-4441-A788-F1CEBB0C1EBA}"/>
              </a:ext>
            </a:extLst>
          </p:cNvPr>
          <p:cNvSpPr>
            <a:spLocks noGrp="1"/>
          </p:cNvSpPr>
          <p:nvPr>
            <p:ph idx="1"/>
          </p:nvPr>
        </p:nvSpPr>
        <p:spPr>
          <a:xfrm>
            <a:off x="4548104" y="3962088"/>
            <a:ext cx="6112077" cy="1186108"/>
          </a:xfrm>
        </p:spPr>
        <p:txBody>
          <a:bodyPr vert="horz" lIns="91440" tIns="45720" rIns="91440" bIns="45720" rtlCol="0" anchor="t">
            <a:normAutofit/>
          </a:bodyPr>
          <a:lstStyle/>
          <a:p>
            <a:pPr marL="0" indent="0">
              <a:buNone/>
            </a:pPr>
            <a:r>
              <a:rPr lang="en-US">
                <a:solidFill>
                  <a:srgbClr val="FFFFFF">
                    <a:alpha val="70000"/>
                  </a:srgbClr>
                </a:solidFill>
              </a:rPr>
              <a:t>The customer require to predict the best area to start a frozen yogurt business in Austin</a:t>
            </a:r>
          </a:p>
        </p:txBody>
      </p:sp>
      <p:sp>
        <p:nvSpPr>
          <p:cNvPr id="68" name="Isosceles Triangle 6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1477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8B788-57C8-D443-9ADC-881F65BF039E}"/>
              </a:ext>
            </a:extLst>
          </p:cNvPr>
          <p:cNvSpPr>
            <a:spLocks noGrp="1"/>
          </p:cNvSpPr>
          <p:nvPr>
            <p:ph idx="1"/>
          </p:nvPr>
        </p:nvSpPr>
        <p:spPr>
          <a:xfrm>
            <a:off x="677334" y="1253067"/>
            <a:ext cx="6155266" cy="4351866"/>
          </a:xfrm>
        </p:spPr>
        <p:txBody>
          <a:bodyPr anchor="ctr">
            <a:normAutofit/>
          </a:bodyPr>
          <a:lstStyle/>
          <a:p>
            <a:r>
              <a:rPr lang="en-US"/>
              <a:t>Planning ahead and investment prediction is major problem in today's AI world. Customers require to understand the market and have a clear prediction about their business even before any investment. Using the current available data on how other business in the same business domain and in the same area will clarify how the current business statement and how it will be in future</a:t>
            </a:r>
            <a:endParaRPr lang="en-US" dirty="0"/>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C43B679-CCB5-BE49-8F87-3E8F79904A1A}"/>
              </a:ext>
            </a:extLst>
          </p:cNvPr>
          <p:cNvSpPr>
            <a:spLocks noGrp="1"/>
          </p:cNvSpPr>
          <p:nvPr>
            <p:ph type="title"/>
          </p:nvPr>
        </p:nvSpPr>
        <p:spPr>
          <a:xfrm>
            <a:off x="7829658" y="1253067"/>
            <a:ext cx="3371742" cy="4351866"/>
          </a:xfrm>
        </p:spPr>
        <p:txBody>
          <a:bodyPr anchor="ctr">
            <a:normAutofit/>
          </a:bodyPr>
          <a:lstStyle/>
          <a:p>
            <a:r>
              <a:rPr lang="en-US" b="1">
                <a:solidFill>
                  <a:schemeClr val="bg1"/>
                </a:solidFill>
              </a:rPr>
              <a:t>Background</a:t>
            </a:r>
            <a:endParaRPr lang="en-US">
              <a:solidFill>
                <a:schemeClr val="bg1"/>
              </a:solidFill>
            </a:endParaRPr>
          </a:p>
        </p:txBody>
      </p:sp>
    </p:spTree>
    <p:extLst>
      <p:ext uri="{BB962C8B-B14F-4D97-AF65-F5344CB8AC3E}">
        <p14:creationId xmlns:p14="http://schemas.microsoft.com/office/powerpoint/2010/main" val="383504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ACB79-29B9-F14B-B834-934F1AB44867}"/>
              </a:ext>
            </a:extLst>
          </p:cNvPr>
          <p:cNvSpPr>
            <a:spLocks noGrp="1"/>
          </p:cNvSpPr>
          <p:nvPr>
            <p:ph type="title"/>
          </p:nvPr>
        </p:nvSpPr>
        <p:spPr>
          <a:xfrm>
            <a:off x="652481" y="1382486"/>
            <a:ext cx="3547581" cy="4093028"/>
          </a:xfrm>
        </p:spPr>
        <p:txBody>
          <a:bodyPr anchor="ctr">
            <a:normAutofit/>
          </a:bodyPr>
          <a:lstStyle/>
          <a:p>
            <a:r>
              <a:rPr lang="en-US" sz="4400" b="1"/>
              <a:t>Data Description</a:t>
            </a:r>
            <a:endParaRPr lang="en-US" sz="4400"/>
          </a:p>
        </p:txBody>
      </p:sp>
      <p:grpSp>
        <p:nvGrpSpPr>
          <p:cNvPr id="40" name="Group 3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 name="Rectangle 5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ontent Placeholder 2">
            <a:extLst>
              <a:ext uri="{FF2B5EF4-FFF2-40B4-BE49-F238E27FC236}">
                <a16:creationId xmlns:a16="http://schemas.microsoft.com/office/drawing/2014/main" id="{C0F92E16-5075-428D-92D4-7FD7059A35A7}"/>
              </a:ext>
            </a:extLst>
          </p:cNvPr>
          <p:cNvGraphicFramePr>
            <a:graphicFrameLocks noGrp="1"/>
          </p:cNvGraphicFramePr>
          <p:nvPr>
            <p:ph idx="1"/>
            <p:extLst>
              <p:ext uri="{D42A27DB-BD31-4B8C-83A1-F6EECF244321}">
                <p14:modId xmlns:p14="http://schemas.microsoft.com/office/powerpoint/2010/main" val="72012510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55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F5F0-96FF-BE4C-B460-1EF1FCA77FD1}"/>
              </a:ext>
            </a:extLst>
          </p:cNvPr>
          <p:cNvSpPr>
            <a:spLocks noGrp="1"/>
          </p:cNvSpPr>
          <p:nvPr>
            <p:ph type="title"/>
          </p:nvPr>
        </p:nvSpPr>
        <p:spPr/>
        <p:txBody>
          <a:bodyPr>
            <a:normAutofit/>
          </a:bodyPr>
          <a:lstStyle/>
          <a:p>
            <a:r>
              <a:rPr lang="en-US" b="1" dirty="0"/>
              <a:t>Get Number and Names of Frozen Yogurt Shops in Austin Texas</a:t>
            </a:r>
            <a:endParaRPr lang="en-US" dirty="0"/>
          </a:p>
        </p:txBody>
      </p:sp>
      <p:graphicFrame>
        <p:nvGraphicFramePr>
          <p:cNvPr id="7" name="Content Placeholder 6">
            <a:extLst>
              <a:ext uri="{FF2B5EF4-FFF2-40B4-BE49-F238E27FC236}">
                <a16:creationId xmlns:a16="http://schemas.microsoft.com/office/drawing/2014/main" id="{5A7CFD3D-2B8C-5D40-9709-139A07F74DF2}"/>
              </a:ext>
            </a:extLst>
          </p:cNvPr>
          <p:cNvGraphicFramePr>
            <a:graphicFrameLocks noGrp="1"/>
          </p:cNvGraphicFramePr>
          <p:nvPr>
            <p:ph idx="1"/>
            <p:extLst>
              <p:ext uri="{D42A27DB-BD31-4B8C-83A1-F6EECF244321}">
                <p14:modId xmlns:p14="http://schemas.microsoft.com/office/powerpoint/2010/main" val="1978365450"/>
              </p:ext>
            </p:extLst>
          </p:nvPr>
        </p:nvGraphicFramePr>
        <p:xfrm>
          <a:off x="677863" y="2160588"/>
          <a:ext cx="8596314" cy="3175000"/>
        </p:xfrm>
        <a:graphic>
          <a:graphicData uri="http://schemas.openxmlformats.org/drawingml/2006/table">
            <a:tbl>
              <a:tblPr firstRow="1" bandRow="1">
                <a:tableStyleId>{5C22544A-7EE6-4342-B048-85BDC9FD1C3A}</a:tableStyleId>
              </a:tblPr>
              <a:tblGrid>
                <a:gridCol w="1432719">
                  <a:extLst>
                    <a:ext uri="{9D8B030D-6E8A-4147-A177-3AD203B41FA5}">
                      <a16:colId xmlns:a16="http://schemas.microsoft.com/office/drawing/2014/main" val="3571232017"/>
                    </a:ext>
                  </a:extLst>
                </a:gridCol>
                <a:gridCol w="1432719">
                  <a:extLst>
                    <a:ext uri="{9D8B030D-6E8A-4147-A177-3AD203B41FA5}">
                      <a16:colId xmlns:a16="http://schemas.microsoft.com/office/drawing/2014/main" val="3085502385"/>
                    </a:ext>
                  </a:extLst>
                </a:gridCol>
                <a:gridCol w="1432719">
                  <a:extLst>
                    <a:ext uri="{9D8B030D-6E8A-4147-A177-3AD203B41FA5}">
                      <a16:colId xmlns:a16="http://schemas.microsoft.com/office/drawing/2014/main" val="4032958559"/>
                    </a:ext>
                  </a:extLst>
                </a:gridCol>
                <a:gridCol w="1432719">
                  <a:extLst>
                    <a:ext uri="{9D8B030D-6E8A-4147-A177-3AD203B41FA5}">
                      <a16:colId xmlns:a16="http://schemas.microsoft.com/office/drawing/2014/main" val="4253799258"/>
                    </a:ext>
                  </a:extLst>
                </a:gridCol>
                <a:gridCol w="1432719">
                  <a:extLst>
                    <a:ext uri="{9D8B030D-6E8A-4147-A177-3AD203B41FA5}">
                      <a16:colId xmlns:a16="http://schemas.microsoft.com/office/drawing/2014/main" val="1101405556"/>
                    </a:ext>
                  </a:extLst>
                </a:gridCol>
                <a:gridCol w="1432719">
                  <a:extLst>
                    <a:ext uri="{9D8B030D-6E8A-4147-A177-3AD203B41FA5}">
                      <a16:colId xmlns:a16="http://schemas.microsoft.com/office/drawing/2014/main" val="1062871082"/>
                    </a:ext>
                  </a:extLst>
                </a:gridCol>
              </a:tblGrid>
              <a:tr h="370840">
                <a:tc>
                  <a:txBody>
                    <a:bodyPr/>
                    <a:lstStyle/>
                    <a:p>
                      <a:endParaRPr lang="en-US"/>
                    </a:p>
                  </a:txBody>
                  <a:tcPr anchor="ctr"/>
                </a:tc>
                <a:tc>
                  <a:txBody>
                    <a:bodyPr/>
                    <a:lstStyle/>
                    <a:p>
                      <a:pPr algn="r" fontAlgn="ctr"/>
                      <a:r>
                        <a:rPr lang="en-US" sz="1400" b="1" dirty="0" err="1">
                          <a:effectLst/>
                        </a:rPr>
                        <a:t>ven_city</a:t>
                      </a:r>
                      <a:endParaRPr lang="en-US" sz="1400" b="1" dirty="0">
                        <a:effectLst/>
                      </a:endParaRPr>
                    </a:p>
                  </a:txBody>
                  <a:tcPr anchor="ctr"/>
                </a:tc>
                <a:tc>
                  <a:txBody>
                    <a:bodyPr/>
                    <a:lstStyle/>
                    <a:p>
                      <a:pPr algn="r" fontAlgn="ctr"/>
                      <a:r>
                        <a:rPr lang="en-US" sz="1400" b="1" dirty="0" err="1">
                          <a:effectLst/>
                        </a:rPr>
                        <a:t>ven_id</a:t>
                      </a:r>
                      <a:endParaRPr lang="en-US" sz="1400" b="1" dirty="0">
                        <a:effectLst/>
                      </a:endParaRPr>
                    </a:p>
                  </a:txBody>
                  <a:tcPr anchor="ctr"/>
                </a:tc>
                <a:tc>
                  <a:txBody>
                    <a:bodyPr/>
                    <a:lstStyle/>
                    <a:p>
                      <a:pPr algn="r" fontAlgn="ctr"/>
                      <a:r>
                        <a:rPr lang="en-US" sz="1400" b="1" dirty="0" err="1">
                          <a:effectLst/>
                        </a:rPr>
                        <a:t>ven_lat</a:t>
                      </a:r>
                      <a:endParaRPr lang="en-US" sz="1400" b="1" dirty="0">
                        <a:effectLst/>
                      </a:endParaRPr>
                    </a:p>
                  </a:txBody>
                  <a:tcPr anchor="ctr"/>
                </a:tc>
                <a:tc>
                  <a:txBody>
                    <a:bodyPr/>
                    <a:lstStyle/>
                    <a:p>
                      <a:pPr algn="r" fontAlgn="ctr"/>
                      <a:r>
                        <a:rPr lang="en-US" sz="1400" b="1" dirty="0" err="1">
                          <a:effectLst/>
                        </a:rPr>
                        <a:t>ven_lng</a:t>
                      </a:r>
                      <a:endParaRPr lang="en-US" sz="1400" b="1" dirty="0">
                        <a:effectLst/>
                      </a:endParaRPr>
                    </a:p>
                  </a:txBody>
                  <a:tcPr anchor="ctr"/>
                </a:tc>
                <a:tc>
                  <a:txBody>
                    <a:bodyPr/>
                    <a:lstStyle/>
                    <a:p>
                      <a:pPr algn="r" fontAlgn="ctr"/>
                      <a:r>
                        <a:rPr lang="en-US" sz="1400" b="1" dirty="0" err="1">
                          <a:effectLst/>
                        </a:rPr>
                        <a:t>ven_name</a:t>
                      </a:r>
                      <a:endParaRPr lang="en-US" sz="1400" b="1" dirty="0">
                        <a:effectLst/>
                      </a:endParaRPr>
                    </a:p>
                  </a:txBody>
                  <a:tcPr anchor="ctr"/>
                </a:tc>
                <a:extLst>
                  <a:ext uri="{0D108BD9-81ED-4DB2-BD59-A6C34878D82A}">
                    <a16:rowId xmlns:a16="http://schemas.microsoft.com/office/drawing/2014/main" val="3239940185"/>
                  </a:ext>
                </a:extLst>
              </a:tr>
              <a:tr h="370840">
                <a:tc>
                  <a:txBody>
                    <a:bodyPr/>
                    <a:lstStyle/>
                    <a:p>
                      <a:pPr algn="r" fontAlgn="ctr"/>
                      <a:r>
                        <a:rPr lang="en-US" sz="1400" b="1" dirty="0">
                          <a:effectLst/>
                        </a:rPr>
                        <a:t>0</a:t>
                      </a:r>
                    </a:p>
                  </a:txBody>
                  <a:tcPr anchor="ctr"/>
                </a:tc>
                <a:tc>
                  <a:txBody>
                    <a:bodyPr/>
                    <a:lstStyle/>
                    <a:p>
                      <a:pPr algn="r" fontAlgn="ctr"/>
                      <a:r>
                        <a:rPr lang="en-US" sz="1400" dirty="0">
                          <a:effectLst/>
                        </a:rPr>
                        <a:t>Austin</a:t>
                      </a:r>
                    </a:p>
                  </a:txBody>
                  <a:tcPr anchor="ctr"/>
                </a:tc>
                <a:tc>
                  <a:txBody>
                    <a:bodyPr/>
                    <a:lstStyle/>
                    <a:p>
                      <a:pPr algn="r" fontAlgn="ctr"/>
                      <a:r>
                        <a:rPr lang="en-US" sz="1400">
                          <a:effectLst/>
                        </a:rPr>
                        <a:t>4b7cc2dff964a52078a42fe3</a:t>
                      </a:r>
                    </a:p>
                  </a:txBody>
                  <a:tcPr anchor="ctr"/>
                </a:tc>
                <a:tc>
                  <a:txBody>
                    <a:bodyPr/>
                    <a:lstStyle/>
                    <a:p>
                      <a:pPr algn="r" fontAlgn="ctr"/>
                      <a:r>
                        <a:rPr lang="en-US" sz="1400">
                          <a:effectLst/>
                        </a:rPr>
                        <a:t>30.281256</a:t>
                      </a:r>
                    </a:p>
                  </a:txBody>
                  <a:tcPr anchor="ctr"/>
                </a:tc>
                <a:tc>
                  <a:txBody>
                    <a:bodyPr/>
                    <a:lstStyle/>
                    <a:p>
                      <a:pPr algn="r" fontAlgn="ctr"/>
                      <a:r>
                        <a:rPr lang="en-US" sz="1400">
                          <a:effectLst/>
                        </a:rPr>
                        <a:t>-97.740738</a:t>
                      </a:r>
                    </a:p>
                  </a:txBody>
                  <a:tcPr anchor="ctr"/>
                </a:tc>
                <a:tc>
                  <a:txBody>
                    <a:bodyPr/>
                    <a:lstStyle/>
                    <a:p>
                      <a:pPr algn="r" fontAlgn="ctr"/>
                      <a:r>
                        <a:rPr lang="en-US" sz="1400" dirty="0">
                          <a:effectLst/>
                        </a:rPr>
                        <a:t>TCBY</a:t>
                      </a:r>
                    </a:p>
                  </a:txBody>
                  <a:tcPr anchor="ctr"/>
                </a:tc>
                <a:extLst>
                  <a:ext uri="{0D108BD9-81ED-4DB2-BD59-A6C34878D82A}">
                    <a16:rowId xmlns:a16="http://schemas.microsoft.com/office/drawing/2014/main" val="2334126725"/>
                  </a:ext>
                </a:extLst>
              </a:tr>
              <a:tr h="370840">
                <a:tc>
                  <a:txBody>
                    <a:bodyPr/>
                    <a:lstStyle/>
                    <a:p>
                      <a:pPr algn="r" fontAlgn="ctr"/>
                      <a:r>
                        <a:rPr lang="en-US" sz="1400" b="1">
                          <a:effectLst/>
                        </a:rPr>
                        <a:t>1</a:t>
                      </a:r>
                    </a:p>
                  </a:txBody>
                  <a:tcPr anchor="ctr"/>
                </a:tc>
                <a:tc>
                  <a:txBody>
                    <a:bodyPr/>
                    <a:lstStyle/>
                    <a:p>
                      <a:pPr algn="r" fontAlgn="ctr"/>
                      <a:r>
                        <a:rPr lang="en-US" sz="1400" dirty="0">
                          <a:effectLst/>
                        </a:rPr>
                        <a:t>Buda</a:t>
                      </a:r>
                    </a:p>
                  </a:txBody>
                  <a:tcPr anchor="ctr"/>
                </a:tc>
                <a:tc>
                  <a:txBody>
                    <a:bodyPr/>
                    <a:lstStyle/>
                    <a:p>
                      <a:pPr algn="r" fontAlgn="ctr"/>
                      <a:r>
                        <a:rPr lang="en-US" sz="1400" dirty="0">
                          <a:effectLst/>
                        </a:rPr>
                        <a:t>5c71cefddee770002c369982</a:t>
                      </a:r>
                    </a:p>
                  </a:txBody>
                  <a:tcPr anchor="ctr"/>
                </a:tc>
                <a:tc>
                  <a:txBody>
                    <a:bodyPr/>
                    <a:lstStyle/>
                    <a:p>
                      <a:pPr algn="r" fontAlgn="ctr"/>
                      <a:r>
                        <a:rPr lang="en-US" sz="1400" dirty="0">
                          <a:effectLst/>
                        </a:rPr>
                        <a:t>30.082615</a:t>
                      </a:r>
                    </a:p>
                  </a:txBody>
                  <a:tcPr anchor="ctr"/>
                </a:tc>
                <a:tc>
                  <a:txBody>
                    <a:bodyPr/>
                    <a:lstStyle/>
                    <a:p>
                      <a:pPr algn="r" fontAlgn="ctr"/>
                      <a:r>
                        <a:rPr lang="en-US" sz="1400">
                          <a:effectLst/>
                        </a:rPr>
                        <a:t>-97.823440</a:t>
                      </a:r>
                    </a:p>
                  </a:txBody>
                  <a:tcPr anchor="ctr"/>
                </a:tc>
                <a:tc>
                  <a:txBody>
                    <a:bodyPr/>
                    <a:lstStyle/>
                    <a:p>
                      <a:pPr algn="r" fontAlgn="ctr"/>
                      <a:r>
                        <a:rPr lang="en-US" sz="1400">
                          <a:effectLst/>
                        </a:rPr>
                        <a:t>Freddy’s Frozen Custard &amp; Steakburgers</a:t>
                      </a:r>
                    </a:p>
                  </a:txBody>
                  <a:tcPr anchor="ctr"/>
                </a:tc>
                <a:extLst>
                  <a:ext uri="{0D108BD9-81ED-4DB2-BD59-A6C34878D82A}">
                    <a16:rowId xmlns:a16="http://schemas.microsoft.com/office/drawing/2014/main" val="794153717"/>
                  </a:ext>
                </a:extLst>
              </a:tr>
              <a:tr h="370840">
                <a:tc>
                  <a:txBody>
                    <a:bodyPr/>
                    <a:lstStyle/>
                    <a:p>
                      <a:pPr algn="r" fontAlgn="ctr"/>
                      <a:r>
                        <a:rPr lang="en-US" sz="1400" b="1">
                          <a:effectLst/>
                        </a:rPr>
                        <a:t>2</a:t>
                      </a:r>
                    </a:p>
                  </a:txBody>
                  <a:tcPr anchor="ctr"/>
                </a:tc>
                <a:tc>
                  <a:txBody>
                    <a:bodyPr/>
                    <a:lstStyle/>
                    <a:p>
                      <a:pPr algn="r" fontAlgn="ctr"/>
                      <a:r>
                        <a:rPr lang="en-US" sz="1400">
                          <a:effectLst/>
                        </a:rPr>
                        <a:t>Austin</a:t>
                      </a:r>
                    </a:p>
                  </a:txBody>
                  <a:tcPr anchor="ctr"/>
                </a:tc>
                <a:tc>
                  <a:txBody>
                    <a:bodyPr/>
                    <a:lstStyle/>
                    <a:p>
                      <a:pPr algn="r" fontAlgn="ctr"/>
                      <a:r>
                        <a:rPr lang="en-US" sz="1400">
                          <a:effectLst/>
                        </a:rPr>
                        <a:t>58bc85a151d19e7f8b44ad9b</a:t>
                      </a:r>
                    </a:p>
                  </a:txBody>
                  <a:tcPr anchor="ctr"/>
                </a:tc>
                <a:tc>
                  <a:txBody>
                    <a:bodyPr/>
                    <a:lstStyle/>
                    <a:p>
                      <a:pPr algn="r" fontAlgn="ctr"/>
                      <a:r>
                        <a:rPr lang="en-US" sz="1400" dirty="0">
                          <a:effectLst/>
                        </a:rPr>
                        <a:t>30.394837</a:t>
                      </a:r>
                    </a:p>
                  </a:txBody>
                  <a:tcPr anchor="ctr"/>
                </a:tc>
                <a:tc>
                  <a:txBody>
                    <a:bodyPr/>
                    <a:lstStyle/>
                    <a:p>
                      <a:pPr algn="r" fontAlgn="ctr"/>
                      <a:r>
                        <a:rPr lang="en-US" sz="1400" dirty="0">
                          <a:effectLst/>
                        </a:rPr>
                        <a:t>-97.749304</a:t>
                      </a:r>
                    </a:p>
                  </a:txBody>
                  <a:tcPr anchor="ctr"/>
                </a:tc>
                <a:tc>
                  <a:txBody>
                    <a:bodyPr/>
                    <a:lstStyle/>
                    <a:p>
                      <a:pPr algn="r" fontAlgn="ctr"/>
                      <a:r>
                        <a:rPr lang="en-US" sz="1400">
                          <a:effectLst/>
                        </a:rPr>
                        <a:t>Menchie's at Great Hills</a:t>
                      </a:r>
                    </a:p>
                  </a:txBody>
                  <a:tcPr anchor="ctr"/>
                </a:tc>
                <a:extLst>
                  <a:ext uri="{0D108BD9-81ED-4DB2-BD59-A6C34878D82A}">
                    <a16:rowId xmlns:a16="http://schemas.microsoft.com/office/drawing/2014/main" val="3601451296"/>
                  </a:ext>
                </a:extLst>
              </a:tr>
              <a:tr h="370840">
                <a:tc>
                  <a:txBody>
                    <a:bodyPr/>
                    <a:lstStyle/>
                    <a:p>
                      <a:pPr algn="r" fontAlgn="ctr"/>
                      <a:r>
                        <a:rPr lang="en-US" sz="1400" b="1">
                          <a:effectLst/>
                        </a:rPr>
                        <a:t>3</a:t>
                      </a:r>
                    </a:p>
                  </a:txBody>
                  <a:tcPr anchor="ctr"/>
                </a:tc>
                <a:tc>
                  <a:txBody>
                    <a:bodyPr/>
                    <a:lstStyle/>
                    <a:p>
                      <a:pPr algn="r" fontAlgn="ctr"/>
                      <a:r>
                        <a:rPr lang="en-US" sz="1400">
                          <a:effectLst/>
                        </a:rPr>
                        <a:t>Austin</a:t>
                      </a:r>
                    </a:p>
                  </a:txBody>
                  <a:tcPr anchor="ctr"/>
                </a:tc>
                <a:tc>
                  <a:txBody>
                    <a:bodyPr/>
                    <a:lstStyle/>
                    <a:p>
                      <a:pPr algn="r" fontAlgn="ctr"/>
                      <a:r>
                        <a:rPr lang="en-US" sz="1400">
                          <a:effectLst/>
                        </a:rPr>
                        <a:t>553ce4f7498e9ba5843cb7e9</a:t>
                      </a:r>
                    </a:p>
                  </a:txBody>
                  <a:tcPr anchor="ctr"/>
                </a:tc>
                <a:tc>
                  <a:txBody>
                    <a:bodyPr/>
                    <a:lstStyle/>
                    <a:p>
                      <a:pPr algn="r" fontAlgn="ctr"/>
                      <a:r>
                        <a:rPr lang="en-US" sz="1400">
                          <a:effectLst/>
                        </a:rPr>
                        <a:t>30.299627</a:t>
                      </a:r>
                    </a:p>
                  </a:txBody>
                  <a:tcPr anchor="ctr"/>
                </a:tc>
                <a:tc>
                  <a:txBody>
                    <a:bodyPr/>
                    <a:lstStyle/>
                    <a:p>
                      <a:pPr algn="r" fontAlgn="ctr"/>
                      <a:r>
                        <a:rPr lang="en-US" sz="1400" dirty="0">
                          <a:effectLst/>
                        </a:rPr>
                        <a:t>-97.721174</a:t>
                      </a:r>
                    </a:p>
                  </a:txBody>
                  <a:tcPr anchor="ctr"/>
                </a:tc>
                <a:tc>
                  <a:txBody>
                    <a:bodyPr/>
                    <a:lstStyle/>
                    <a:p>
                      <a:pPr algn="r" fontAlgn="ctr"/>
                      <a:r>
                        <a:rPr lang="en-US" sz="1400" dirty="0" err="1">
                          <a:effectLst/>
                        </a:rPr>
                        <a:t>Menchie's</a:t>
                      </a:r>
                      <a:r>
                        <a:rPr lang="en-US" sz="1400" dirty="0">
                          <a:effectLst/>
                        </a:rPr>
                        <a:t> Frozen Yogurt</a:t>
                      </a:r>
                    </a:p>
                  </a:txBody>
                  <a:tcPr anchor="ctr"/>
                </a:tc>
                <a:extLst>
                  <a:ext uri="{0D108BD9-81ED-4DB2-BD59-A6C34878D82A}">
                    <a16:rowId xmlns:a16="http://schemas.microsoft.com/office/drawing/2014/main" val="3118941277"/>
                  </a:ext>
                </a:extLst>
              </a:tr>
              <a:tr h="0">
                <a:tc>
                  <a:txBody>
                    <a:bodyPr/>
                    <a:lstStyle/>
                    <a:p>
                      <a:pPr algn="r" fontAlgn="ctr"/>
                      <a:r>
                        <a:rPr lang="en-US" sz="1400" b="1">
                          <a:effectLst/>
                        </a:rPr>
                        <a:t>4</a:t>
                      </a:r>
                    </a:p>
                  </a:txBody>
                  <a:tcPr anchor="ctr"/>
                </a:tc>
                <a:tc>
                  <a:txBody>
                    <a:bodyPr/>
                    <a:lstStyle/>
                    <a:p>
                      <a:pPr algn="r" fontAlgn="ctr"/>
                      <a:r>
                        <a:rPr lang="en-US" sz="1400">
                          <a:effectLst/>
                        </a:rPr>
                        <a:t>Pflugerville</a:t>
                      </a:r>
                    </a:p>
                  </a:txBody>
                  <a:tcPr anchor="ctr"/>
                </a:tc>
                <a:tc>
                  <a:txBody>
                    <a:bodyPr/>
                    <a:lstStyle/>
                    <a:p>
                      <a:pPr algn="r" fontAlgn="ctr"/>
                      <a:r>
                        <a:rPr lang="en-US" sz="1400">
                          <a:effectLst/>
                        </a:rPr>
                        <a:t>57afc76d498e1ecd88d497b5</a:t>
                      </a:r>
                    </a:p>
                  </a:txBody>
                  <a:tcPr anchor="ctr"/>
                </a:tc>
                <a:tc>
                  <a:txBody>
                    <a:bodyPr/>
                    <a:lstStyle/>
                    <a:p>
                      <a:pPr algn="r" fontAlgn="ctr"/>
                      <a:r>
                        <a:rPr lang="en-US" sz="1400">
                          <a:effectLst/>
                        </a:rPr>
                        <a:t>30.461910</a:t>
                      </a:r>
                    </a:p>
                  </a:txBody>
                  <a:tcPr anchor="ctr"/>
                </a:tc>
                <a:tc>
                  <a:txBody>
                    <a:bodyPr/>
                    <a:lstStyle/>
                    <a:p>
                      <a:pPr algn="r" fontAlgn="ctr"/>
                      <a:r>
                        <a:rPr lang="en-US" sz="1400" dirty="0">
                          <a:effectLst/>
                        </a:rPr>
                        <a:t>-97.598716</a:t>
                      </a:r>
                    </a:p>
                  </a:txBody>
                  <a:tcPr anchor="ctr"/>
                </a:tc>
                <a:tc>
                  <a:txBody>
                    <a:bodyPr/>
                    <a:lstStyle/>
                    <a:p>
                      <a:pPr algn="r" fontAlgn="ctr"/>
                      <a:r>
                        <a:rPr lang="en-US" sz="1400" dirty="0" err="1">
                          <a:effectLst/>
                        </a:rPr>
                        <a:t>Menchie's</a:t>
                      </a:r>
                      <a:endParaRPr lang="en-US" sz="1400" dirty="0">
                        <a:effectLst/>
                      </a:endParaRPr>
                    </a:p>
                  </a:txBody>
                  <a:tcPr anchor="ctr"/>
                </a:tc>
                <a:extLst>
                  <a:ext uri="{0D108BD9-81ED-4DB2-BD59-A6C34878D82A}">
                    <a16:rowId xmlns:a16="http://schemas.microsoft.com/office/drawing/2014/main" val="20889933"/>
                  </a:ext>
                </a:extLst>
              </a:tr>
            </a:tbl>
          </a:graphicData>
        </a:graphic>
      </p:graphicFrame>
    </p:spTree>
    <p:extLst>
      <p:ext uri="{BB962C8B-B14F-4D97-AF65-F5344CB8AC3E}">
        <p14:creationId xmlns:p14="http://schemas.microsoft.com/office/powerpoint/2010/main" val="418033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F5F0-96FF-BE4C-B460-1EF1FCA77FD1}"/>
              </a:ext>
            </a:extLst>
          </p:cNvPr>
          <p:cNvSpPr>
            <a:spLocks noGrp="1"/>
          </p:cNvSpPr>
          <p:nvPr>
            <p:ph type="title"/>
          </p:nvPr>
        </p:nvSpPr>
        <p:spPr/>
        <p:txBody>
          <a:bodyPr>
            <a:normAutofit/>
          </a:bodyPr>
          <a:lstStyle/>
          <a:p>
            <a:r>
              <a:rPr lang="en-US" b="1" dirty="0"/>
              <a:t>Get Number and Names of Dessert Shops in Austin Texas</a:t>
            </a:r>
            <a:endParaRPr lang="en-US" dirty="0"/>
          </a:p>
        </p:txBody>
      </p:sp>
      <p:graphicFrame>
        <p:nvGraphicFramePr>
          <p:cNvPr id="7" name="Content Placeholder 6">
            <a:extLst>
              <a:ext uri="{FF2B5EF4-FFF2-40B4-BE49-F238E27FC236}">
                <a16:creationId xmlns:a16="http://schemas.microsoft.com/office/drawing/2014/main" id="{5A7CFD3D-2B8C-5D40-9709-139A07F74DF2}"/>
              </a:ext>
            </a:extLst>
          </p:cNvPr>
          <p:cNvGraphicFramePr>
            <a:graphicFrameLocks noGrp="1"/>
          </p:cNvGraphicFramePr>
          <p:nvPr>
            <p:ph idx="1"/>
            <p:extLst>
              <p:ext uri="{D42A27DB-BD31-4B8C-83A1-F6EECF244321}">
                <p14:modId xmlns:p14="http://schemas.microsoft.com/office/powerpoint/2010/main" val="1256560829"/>
              </p:ext>
            </p:extLst>
          </p:nvPr>
        </p:nvGraphicFramePr>
        <p:xfrm>
          <a:off x="677863" y="2160588"/>
          <a:ext cx="8596314" cy="3175000"/>
        </p:xfrm>
        <a:graphic>
          <a:graphicData uri="http://schemas.openxmlformats.org/drawingml/2006/table">
            <a:tbl>
              <a:tblPr firstRow="1" bandRow="1">
                <a:tableStyleId>{5C22544A-7EE6-4342-B048-85BDC9FD1C3A}</a:tableStyleId>
              </a:tblPr>
              <a:tblGrid>
                <a:gridCol w="1432719">
                  <a:extLst>
                    <a:ext uri="{9D8B030D-6E8A-4147-A177-3AD203B41FA5}">
                      <a16:colId xmlns:a16="http://schemas.microsoft.com/office/drawing/2014/main" val="3571232017"/>
                    </a:ext>
                  </a:extLst>
                </a:gridCol>
                <a:gridCol w="1432719">
                  <a:extLst>
                    <a:ext uri="{9D8B030D-6E8A-4147-A177-3AD203B41FA5}">
                      <a16:colId xmlns:a16="http://schemas.microsoft.com/office/drawing/2014/main" val="3085502385"/>
                    </a:ext>
                  </a:extLst>
                </a:gridCol>
                <a:gridCol w="1432719">
                  <a:extLst>
                    <a:ext uri="{9D8B030D-6E8A-4147-A177-3AD203B41FA5}">
                      <a16:colId xmlns:a16="http://schemas.microsoft.com/office/drawing/2014/main" val="4032958559"/>
                    </a:ext>
                  </a:extLst>
                </a:gridCol>
                <a:gridCol w="1432719">
                  <a:extLst>
                    <a:ext uri="{9D8B030D-6E8A-4147-A177-3AD203B41FA5}">
                      <a16:colId xmlns:a16="http://schemas.microsoft.com/office/drawing/2014/main" val="4253799258"/>
                    </a:ext>
                  </a:extLst>
                </a:gridCol>
                <a:gridCol w="1432719">
                  <a:extLst>
                    <a:ext uri="{9D8B030D-6E8A-4147-A177-3AD203B41FA5}">
                      <a16:colId xmlns:a16="http://schemas.microsoft.com/office/drawing/2014/main" val="1101405556"/>
                    </a:ext>
                  </a:extLst>
                </a:gridCol>
                <a:gridCol w="1432719">
                  <a:extLst>
                    <a:ext uri="{9D8B030D-6E8A-4147-A177-3AD203B41FA5}">
                      <a16:colId xmlns:a16="http://schemas.microsoft.com/office/drawing/2014/main" val="1062871082"/>
                    </a:ext>
                  </a:extLst>
                </a:gridCol>
              </a:tblGrid>
              <a:tr h="370840">
                <a:tc>
                  <a:txBody>
                    <a:bodyPr/>
                    <a:lstStyle/>
                    <a:p>
                      <a:endParaRPr lang="en-US" dirty="0"/>
                    </a:p>
                  </a:txBody>
                  <a:tcPr anchor="ctr"/>
                </a:tc>
                <a:tc>
                  <a:txBody>
                    <a:bodyPr/>
                    <a:lstStyle/>
                    <a:p>
                      <a:pPr algn="r" fontAlgn="ctr"/>
                      <a:r>
                        <a:rPr lang="en-US" b="1">
                          <a:effectLst/>
                        </a:rPr>
                        <a:t>ven_city</a:t>
                      </a:r>
                    </a:p>
                  </a:txBody>
                  <a:tcPr anchor="ctr"/>
                </a:tc>
                <a:tc>
                  <a:txBody>
                    <a:bodyPr/>
                    <a:lstStyle/>
                    <a:p>
                      <a:pPr algn="r" fontAlgn="ctr"/>
                      <a:r>
                        <a:rPr lang="en-US" b="1">
                          <a:effectLst/>
                        </a:rPr>
                        <a:t>ven_id</a:t>
                      </a:r>
                    </a:p>
                  </a:txBody>
                  <a:tcPr anchor="ctr"/>
                </a:tc>
                <a:tc>
                  <a:txBody>
                    <a:bodyPr/>
                    <a:lstStyle/>
                    <a:p>
                      <a:pPr algn="r" fontAlgn="ctr"/>
                      <a:r>
                        <a:rPr lang="en-US" b="1">
                          <a:effectLst/>
                        </a:rPr>
                        <a:t>ven_lat</a:t>
                      </a:r>
                    </a:p>
                  </a:txBody>
                  <a:tcPr anchor="ctr"/>
                </a:tc>
                <a:tc>
                  <a:txBody>
                    <a:bodyPr/>
                    <a:lstStyle/>
                    <a:p>
                      <a:pPr algn="r" fontAlgn="ctr"/>
                      <a:r>
                        <a:rPr lang="en-US" b="1">
                          <a:effectLst/>
                        </a:rPr>
                        <a:t>ven_lng</a:t>
                      </a:r>
                    </a:p>
                  </a:txBody>
                  <a:tcPr anchor="ctr"/>
                </a:tc>
                <a:tc>
                  <a:txBody>
                    <a:bodyPr/>
                    <a:lstStyle/>
                    <a:p>
                      <a:pPr algn="r" fontAlgn="ctr"/>
                      <a:r>
                        <a:rPr lang="en-US" b="1" dirty="0" err="1">
                          <a:effectLst/>
                        </a:rPr>
                        <a:t>ven_name</a:t>
                      </a:r>
                      <a:endParaRPr lang="en-US" b="1" dirty="0">
                        <a:effectLst/>
                      </a:endParaRPr>
                    </a:p>
                  </a:txBody>
                  <a:tcPr anchor="ctr"/>
                </a:tc>
                <a:extLst>
                  <a:ext uri="{0D108BD9-81ED-4DB2-BD59-A6C34878D82A}">
                    <a16:rowId xmlns:a16="http://schemas.microsoft.com/office/drawing/2014/main" val="3239940185"/>
                  </a:ext>
                </a:extLst>
              </a:tr>
              <a:tr h="370840">
                <a:tc>
                  <a:txBody>
                    <a:bodyPr/>
                    <a:lstStyle/>
                    <a:p>
                      <a:pPr algn="r" fontAlgn="ctr"/>
                      <a:r>
                        <a:rPr lang="en-US" sz="1400" b="1">
                          <a:effectLst/>
                        </a:rPr>
                        <a:t>0</a:t>
                      </a:r>
                    </a:p>
                  </a:txBody>
                  <a:tcPr anchor="ctr"/>
                </a:tc>
                <a:tc>
                  <a:txBody>
                    <a:bodyPr/>
                    <a:lstStyle/>
                    <a:p>
                      <a:pPr algn="r" fontAlgn="ctr"/>
                      <a:r>
                        <a:rPr lang="en-US" sz="1400">
                          <a:effectLst/>
                        </a:rPr>
                        <a:t>Austin</a:t>
                      </a:r>
                    </a:p>
                  </a:txBody>
                  <a:tcPr anchor="ctr"/>
                </a:tc>
                <a:tc>
                  <a:txBody>
                    <a:bodyPr/>
                    <a:lstStyle/>
                    <a:p>
                      <a:pPr algn="r" fontAlgn="ctr"/>
                      <a:r>
                        <a:rPr lang="en-US" sz="1400">
                          <a:effectLst/>
                        </a:rPr>
                        <a:t>4d780e87ece5a1cddcd58fa4</a:t>
                      </a:r>
                    </a:p>
                  </a:txBody>
                  <a:tcPr anchor="ctr"/>
                </a:tc>
                <a:tc>
                  <a:txBody>
                    <a:bodyPr/>
                    <a:lstStyle/>
                    <a:p>
                      <a:pPr algn="r" fontAlgn="ctr"/>
                      <a:r>
                        <a:rPr lang="en-US" sz="1400">
                          <a:effectLst/>
                        </a:rPr>
                        <a:t>30.264501</a:t>
                      </a:r>
                    </a:p>
                  </a:txBody>
                  <a:tcPr anchor="ctr"/>
                </a:tc>
                <a:tc>
                  <a:txBody>
                    <a:bodyPr/>
                    <a:lstStyle/>
                    <a:p>
                      <a:pPr algn="r" fontAlgn="ctr"/>
                      <a:r>
                        <a:rPr lang="en-US" sz="1400">
                          <a:effectLst/>
                        </a:rPr>
                        <a:t>-97.744821</a:t>
                      </a:r>
                    </a:p>
                  </a:txBody>
                  <a:tcPr anchor="ctr"/>
                </a:tc>
                <a:tc>
                  <a:txBody>
                    <a:bodyPr/>
                    <a:lstStyle/>
                    <a:p>
                      <a:pPr algn="r" fontAlgn="ctr"/>
                      <a:r>
                        <a:rPr lang="en-US" sz="1400">
                          <a:effectLst/>
                        </a:rPr>
                        <a:t>Berry Austin</a:t>
                      </a:r>
                    </a:p>
                  </a:txBody>
                  <a:tcPr anchor="ctr"/>
                </a:tc>
                <a:extLst>
                  <a:ext uri="{0D108BD9-81ED-4DB2-BD59-A6C34878D82A}">
                    <a16:rowId xmlns:a16="http://schemas.microsoft.com/office/drawing/2014/main" val="2334126725"/>
                  </a:ext>
                </a:extLst>
              </a:tr>
              <a:tr h="370840">
                <a:tc>
                  <a:txBody>
                    <a:bodyPr/>
                    <a:lstStyle/>
                    <a:p>
                      <a:pPr algn="r" fontAlgn="ctr"/>
                      <a:r>
                        <a:rPr lang="en-US" sz="1400" b="1">
                          <a:effectLst/>
                        </a:rPr>
                        <a:t>1</a:t>
                      </a:r>
                    </a:p>
                  </a:txBody>
                  <a:tcPr anchor="ctr"/>
                </a:tc>
                <a:tc>
                  <a:txBody>
                    <a:bodyPr/>
                    <a:lstStyle/>
                    <a:p>
                      <a:pPr algn="r" fontAlgn="ctr"/>
                      <a:r>
                        <a:rPr lang="en-US" sz="1400">
                          <a:effectLst/>
                        </a:rPr>
                        <a:t>Austin</a:t>
                      </a:r>
                    </a:p>
                  </a:txBody>
                  <a:tcPr anchor="ctr"/>
                </a:tc>
                <a:tc>
                  <a:txBody>
                    <a:bodyPr/>
                    <a:lstStyle/>
                    <a:p>
                      <a:pPr algn="r" fontAlgn="ctr"/>
                      <a:r>
                        <a:rPr lang="en-US" sz="1400">
                          <a:effectLst/>
                        </a:rPr>
                        <a:t>5af79581f8cbd400394cf2a3</a:t>
                      </a:r>
                    </a:p>
                  </a:txBody>
                  <a:tcPr anchor="ctr"/>
                </a:tc>
                <a:tc>
                  <a:txBody>
                    <a:bodyPr/>
                    <a:lstStyle/>
                    <a:p>
                      <a:pPr algn="r" fontAlgn="ctr"/>
                      <a:r>
                        <a:rPr lang="en-US" sz="1400">
                          <a:effectLst/>
                        </a:rPr>
                        <a:t>30.267235</a:t>
                      </a:r>
                    </a:p>
                  </a:txBody>
                  <a:tcPr anchor="ctr"/>
                </a:tc>
                <a:tc>
                  <a:txBody>
                    <a:bodyPr/>
                    <a:lstStyle/>
                    <a:p>
                      <a:pPr algn="r" fontAlgn="ctr"/>
                      <a:r>
                        <a:rPr lang="en-US" sz="1400">
                          <a:effectLst/>
                        </a:rPr>
                        <a:t>-97.752750</a:t>
                      </a:r>
                    </a:p>
                  </a:txBody>
                  <a:tcPr anchor="ctr"/>
                </a:tc>
                <a:tc>
                  <a:txBody>
                    <a:bodyPr/>
                    <a:lstStyle/>
                    <a:p>
                      <a:pPr algn="r" fontAlgn="ctr"/>
                      <a:r>
                        <a:rPr lang="en-US" sz="1400">
                          <a:effectLst/>
                        </a:rPr>
                        <a:t>The Baked Bear</a:t>
                      </a:r>
                    </a:p>
                  </a:txBody>
                  <a:tcPr anchor="ctr"/>
                </a:tc>
                <a:extLst>
                  <a:ext uri="{0D108BD9-81ED-4DB2-BD59-A6C34878D82A}">
                    <a16:rowId xmlns:a16="http://schemas.microsoft.com/office/drawing/2014/main" val="794153717"/>
                  </a:ext>
                </a:extLst>
              </a:tr>
              <a:tr h="370840">
                <a:tc>
                  <a:txBody>
                    <a:bodyPr/>
                    <a:lstStyle/>
                    <a:p>
                      <a:pPr algn="r" fontAlgn="ctr"/>
                      <a:r>
                        <a:rPr lang="en-US" sz="1400" b="1">
                          <a:effectLst/>
                        </a:rPr>
                        <a:t>2</a:t>
                      </a:r>
                    </a:p>
                  </a:txBody>
                  <a:tcPr anchor="ctr"/>
                </a:tc>
                <a:tc>
                  <a:txBody>
                    <a:bodyPr/>
                    <a:lstStyle/>
                    <a:p>
                      <a:pPr algn="r" fontAlgn="ctr"/>
                      <a:r>
                        <a:rPr lang="en-US" sz="1400">
                          <a:effectLst/>
                        </a:rPr>
                        <a:t>Austin</a:t>
                      </a:r>
                    </a:p>
                  </a:txBody>
                  <a:tcPr anchor="ctr"/>
                </a:tc>
                <a:tc>
                  <a:txBody>
                    <a:bodyPr/>
                    <a:lstStyle/>
                    <a:p>
                      <a:pPr algn="r" fontAlgn="ctr"/>
                      <a:r>
                        <a:rPr lang="en-US" sz="1400">
                          <a:effectLst/>
                        </a:rPr>
                        <a:t>4e9cb24446904f8f933fc63b</a:t>
                      </a:r>
                    </a:p>
                  </a:txBody>
                  <a:tcPr anchor="ctr"/>
                </a:tc>
                <a:tc>
                  <a:txBody>
                    <a:bodyPr/>
                    <a:lstStyle/>
                    <a:p>
                      <a:pPr algn="r" fontAlgn="ctr"/>
                      <a:r>
                        <a:rPr lang="en-US" sz="1400">
                          <a:effectLst/>
                        </a:rPr>
                        <a:t>30.255654</a:t>
                      </a:r>
                    </a:p>
                  </a:txBody>
                  <a:tcPr anchor="ctr"/>
                </a:tc>
                <a:tc>
                  <a:txBody>
                    <a:bodyPr/>
                    <a:lstStyle/>
                    <a:p>
                      <a:pPr algn="r" fontAlgn="ctr"/>
                      <a:r>
                        <a:rPr lang="en-US" sz="1400">
                          <a:effectLst/>
                        </a:rPr>
                        <a:t>-97.762526</a:t>
                      </a:r>
                    </a:p>
                  </a:txBody>
                  <a:tcPr anchor="ctr"/>
                </a:tc>
                <a:tc>
                  <a:txBody>
                    <a:bodyPr/>
                    <a:lstStyle/>
                    <a:p>
                      <a:pPr algn="r" fontAlgn="ctr"/>
                      <a:r>
                        <a:rPr lang="en-US" sz="1400">
                          <a:effectLst/>
                        </a:rPr>
                        <a:t>Lick Ice Creams</a:t>
                      </a:r>
                    </a:p>
                  </a:txBody>
                  <a:tcPr anchor="ctr"/>
                </a:tc>
                <a:extLst>
                  <a:ext uri="{0D108BD9-81ED-4DB2-BD59-A6C34878D82A}">
                    <a16:rowId xmlns:a16="http://schemas.microsoft.com/office/drawing/2014/main" val="3601451296"/>
                  </a:ext>
                </a:extLst>
              </a:tr>
              <a:tr h="370840">
                <a:tc>
                  <a:txBody>
                    <a:bodyPr/>
                    <a:lstStyle/>
                    <a:p>
                      <a:pPr algn="r" fontAlgn="ctr"/>
                      <a:r>
                        <a:rPr lang="en-US" sz="1400" b="1">
                          <a:effectLst/>
                        </a:rPr>
                        <a:t>3</a:t>
                      </a:r>
                    </a:p>
                  </a:txBody>
                  <a:tcPr anchor="ctr"/>
                </a:tc>
                <a:tc>
                  <a:txBody>
                    <a:bodyPr/>
                    <a:lstStyle/>
                    <a:p>
                      <a:pPr algn="r" fontAlgn="ctr"/>
                      <a:r>
                        <a:rPr lang="en-US" sz="1400">
                          <a:effectLst/>
                        </a:rPr>
                        <a:t>Buda</a:t>
                      </a:r>
                    </a:p>
                  </a:txBody>
                  <a:tcPr anchor="ctr"/>
                </a:tc>
                <a:tc>
                  <a:txBody>
                    <a:bodyPr/>
                    <a:lstStyle/>
                    <a:p>
                      <a:pPr algn="r" fontAlgn="ctr"/>
                      <a:r>
                        <a:rPr lang="en-US" sz="1400">
                          <a:effectLst/>
                        </a:rPr>
                        <a:t>5c71cefddee770002c369982</a:t>
                      </a:r>
                    </a:p>
                  </a:txBody>
                  <a:tcPr anchor="ctr"/>
                </a:tc>
                <a:tc>
                  <a:txBody>
                    <a:bodyPr/>
                    <a:lstStyle/>
                    <a:p>
                      <a:pPr algn="r" fontAlgn="ctr"/>
                      <a:r>
                        <a:rPr lang="en-US" sz="1400">
                          <a:effectLst/>
                        </a:rPr>
                        <a:t>30.082615</a:t>
                      </a:r>
                    </a:p>
                  </a:txBody>
                  <a:tcPr anchor="ctr"/>
                </a:tc>
                <a:tc>
                  <a:txBody>
                    <a:bodyPr/>
                    <a:lstStyle/>
                    <a:p>
                      <a:pPr algn="r" fontAlgn="ctr"/>
                      <a:r>
                        <a:rPr lang="en-US" sz="1400">
                          <a:effectLst/>
                        </a:rPr>
                        <a:t>-97.823440</a:t>
                      </a:r>
                    </a:p>
                  </a:txBody>
                  <a:tcPr anchor="ctr"/>
                </a:tc>
                <a:tc>
                  <a:txBody>
                    <a:bodyPr/>
                    <a:lstStyle/>
                    <a:p>
                      <a:pPr algn="r" fontAlgn="ctr"/>
                      <a:r>
                        <a:rPr lang="en-US" sz="1400">
                          <a:effectLst/>
                        </a:rPr>
                        <a:t>Freddy’s Frozen Custard &amp; Steakburgers</a:t>
                      </a:r>
                    </a:p>
                  </a:txBody>
                  <a:tcPr anchor="ctr"/>
                </a:tc>
                <a:extLst>
                  <a:ext uri="{0D108BD9-81ED-4DB2-BD59-A6C34878D82A}">
                    <a16:rowId xmlns:a16="http://schemas.microsoft.com/office/drawing/2014/main" val="3118941277"/>
                  </a:ext>
                </a:extLst>
              </a:tr>
              <a:tr h="0">
                <a:tc>
                  <a:txBody>
                    <a:bodyPr/>
                    <a:lstStyle/>
                    <a:p>
                      <a:pPr algn="r" fontAlgn="ctr"/>
                      <a:r>
                        <a:rPr lang="en-US" sz="1400" b="1">
                          <a:effectLst/>
                        </a:rPr>
                        <a:t>4</a:t>
                      </a:r>
                    </a:p>
                  </a:txBody>
                  <a:tcPr anchor="ctr"/>
                </a:tc>
                <a:tc>
                  <a:txBody>
                    <a:bodyPr/>
                    <a:lstStyle/>
                    <a:p>
                      <a:pPr algn="r" fontAlgn="ctr"/>
                      <a:r>
                        <a:rPr lang="en-US" sz="1400">
                          <a:effectLst/>
                        </a:rPr>
                        <a:t>Austin</a:t>
                      </a:r>
                    </a:p>
                  </a:txBody>
                  <a:tcPr anchor="ctr"/>
                </a:tc>
                <a:tc>
                  <a:txBody>
                    <a:bodyPr/>
                    <a:lstStyle/>
                    <a:p>
                      <a:pPr algn="r" fontAlgn="ctr"/>
                      <a:r>
                        <a:rPr lang="en-US" sz="1400">
                          <a:effectLst/>
                        </a:rPr>
                        <a:t>4b25904af964a520db7324e3</a:t>
                      </a:r>
                    </a:p>
                  </a:txBody>
                  <a:tcPr anchor="ctr"/>
                </a:tc>
                <a:tc>
                  <a:txBody>
                    <a:bodyPr/>
                    <a:lstStyle/>
                    <a:p>
                      <a:pPr algn="r" fontAlgn="ctr"/>
                      <a:r>
                        <a:rPr lang="en-US" sz="1400">
                          <a:effectLst/>
                        </a:rPr>
                        <a:t>30.391411</a:t>
                      </a:r>
                    </a:p>
                  </a:txBody>
                  <a:tcPr anchor="ctr"/>
                </a:tc>
                <a:tc>
                  <a:txBody>
                    <a:bodyPr/>
                    <a:lstStyle/>
                    <a:p>
                      <a:pPr algn="r" fontAlgn="ctr"/>
                      <a:r>
                        <a:rPr lang="en-US" sz="1400">
                          <a:effectLst/>
                        </a:rPr>
                        <a:t>-97.713988</a:t>
                      </a:r>
                    </a:p>
                  </a:txBody>
                  <a:tcPr anchor="ctr"/>
                </a:tc>
                <a:tc>
                  <a:txBody>
                    <a:bodyPr/>
                    <a:lstStyle/>
                    <a:p>
                      <a:pPr algn="r" fontAlgn="ctr"/>
                      <a:r>
                        <a:rPr lang="en-US" sz="1400" dirty="0">
                          <a:effectLst/>
                        </a:rPr>
                        <a:t>Culver's</a:t>
                      </a:r>
                    </a:p>
                  </a:txBody>
                  <a:tcPr anchor="ctr"/>
                </a:tc>
                <a:extLst>
                  <a:ext uri="{0D108BD9-81ED-4DB2-BD59-A6C34878D82A}">
                    <a16:rowId xmlns:a16="http://schemas.microsoft.com/office/drawing/2014/main" val="20889933"/>
                  </a:ext>
                </a:extLst>
              </a:tr>
            </a:tbl>
          </a:graphicData>
        </a:graphic>
      </p:graphicFrame>
    </p:spTree>
    <p:extLst>
      <p:ext uri="{BB962C8B-B14F-4D97-AF65-F5344CB8AC3E}">
        <p14:creationId xmlns:p14="http://schemas.microsoft.com/office/powerpoint/2010/main" val="149254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F5F0-96FF-BE4C-B460-1EF1FCA77FD1}"/>
              </a:ext>
            </a:extLst>
          </p:cNvPr>
          <p:cNvSpPr>
            <a:spLocks noGrp="1"/>
          </p:cNvSpPr>
          <p:nvPr>
            <p:ph type="title"/>
          </p:nvPr>
        </p:nvSpPr>
        <p:spPr/>
        <p:txBody>
          <a:bodyPr>
            <a:normAutofit/>
          </a:bodyPr>
          <a:lstStyle/>
          <a:p>
            <a:r>
              <a:rPr lang="en-US" b="1" dirty="0"/>
              <a:t>Get Number and Names of Frozen Yogurt Shops in Paris, France</a:t>
            </a:r>
            <a:endParaRPr lang="en-US" dirty="0"/>
          </a:p>
        </p:txBody>
      </p:sp>
      <p:graphicFrame>
        <p:nvGraphicFramePr>
          <p:cNvPr id="7" name="Content Placeholder 6">
            <a:extLst>
              <a:ext uri="{FF2B5EF4-FFF2-40B4-BE49-F238E27FC236}">
                <a16:creationId xmlns:a16="http://schemas.microsoft.com/office/drawing/2014/main" id="{5A7CFD3D-2B8C-5D40-9709-139A07F74DF2}"/>
              </a:ext>
            </a:extLst>
          </p:cNvPr>
          <p:cNvGraphicFramePr>
            <a:graphicFrameLocks noGrp="1"/>
          </p:cNvGraphicFramePr>
          <p:nvPr>
            <p:ph idx="1"/>
            <p:extLst>
              <p:ext uri="{D42A27DB-BD31-4B8C-83A1-F6EECF244321}">
                <p14:modId xmlns:p14="http://schemas.microsoft.com/office/powerpoint/2010/main" val="566795707"/>
              </p:ext>
            </p:extLst>
          </p:nvPr>
        </p:nvGraphicFramePr>
        <p:xfrm>
          <a:off x="677863" y="2160588"/>
          <a:ext cx="8596314" cy="2961640"/>
        </p:xfrm>
        <a:graphic>
          <a:graphicData uri="http://schemas.openxmlformats.org/drawingml/2006/table">
            <a:tbl>
              <a:tblPr firstRow="1" bandRow="1">
                <a:tableStyleId>{5C22544A-7EE6-4342-B048-85BDC9FD1C3A}</a:tableStyleId>
              </a:tblPr>
              <a:tblGrid>
                <a:gridCol w="1432719">
                  <a:extLst>
                    <a:ext uri="{9D8B030D-6E8A-4147-A177-3AD203B41FA5}">
                      <a16:colId xmlns:a16="http://schemas.microsoft.com/office/drawing/2014/main" val="3571232017"/>
                    </a:ext>
                  </a:extLst>
                </a:gridCol>
                <a:gridCol w="1432719">
                  <a:extLst>
                    <a:ext uri="{9D8B030D-6E8A-4147-A177-3AD203B41FA5}">
                      <a16:colId xmlns:a16="http://schemas.microsoft.com/office/drawing/2014/main" val="3085502385"/>
                    </a:ext>
                  </a:extLst>
                </a:gridCol>
                <a:gridCol w="1432719">
                  <a:extLst>
                    <a:ext uri="{9D8B030D-6E8A-4147-A177-3AD203B41FA5}">
                      <a16:colId xmlns:a16="http://schemas.microsoft.com/office/drawing/2014/main" val="4032958559"/>
                    </a:ext>
                  </a:extLst>
                </a:gridCol>
                <a:gridCol w="1432719">
                  <a:extLst>
                    <a:ext uri="{9D8B030D-6E8A-4147-A177-3AD203B41FA5}">
                      <a16:colId xmlns:a16="http://schemas.microsoft.com/office/drawing/2014/main" val="4253799258"/>
                    </a:ext>
                  </a:extLst>
                </a:gridCol>
                <a:gridCol w="1432719">
                  <a:extLst>
                    <a:ext uri="{9D8B030D-6E8A-4147-A177-3AD203B41FA5}">
                      <a16:colId xmlns:a16="http://schemas.microsoft.com/office/drawing/2014/main" val="1101405556"/>
                    </a:ext>
                  </a:extLst>
                </a:gridCol>
                <a:gridCol w="1432719">
                  <a:extLst>
                    <a:ext uri="{9D8B030D-6E8A-4147-A177-3AD203B41FA5}">
                      <a16:colId xmlns:a16="http://schemas.microsoft.com/office/drawing/2014/main" val="1062871082"/>
                    </a:ext>
                  </a:extLst>
                </a:gridCol>
              </a:tblGrid>
              <a:tr h="370840">
                <a:tc>
                  <a:txBody>
                    <a:bodyPr/>
                    <a:lstStyle/>
                    <a:p>
                      <a:endParaRPr lang="en-US"/>
                    </a:p>
                  </a:txBody>
                  <a:tcPr anchor="ctr"/>
                </a:tc>
                <a:tc>
                  <a:txBody>
                    <a:bodyPr/>
                    <a:lstStyle/>
                    <a:p>
                      <a:pPr algn="r" fontAlgn="ctr"/>
                      <a:r>
                        <a:rPr lang="en-US" sz="1400" b="1" dirty="0" err="1">
                          <a:effectLst/>
                        </a:rPr>
                        <a:t>ven_city</a:t>
                      </a:r>
                      <a:endParaRPr lang="en-US" sz="1400" b="1" dirty="0">
                        <a:effectLst/>
                      </a:endParaRPr>
                    </a:p>
                  </a:txBody>
                  <a:tcPr anchor="ctr"/>
                </a:tc>
                <a:tc>
                  <a:txBody>
                    <a:bodyPr/>
                    <a:lstStyle/>
                    <a:p>
                      <a:pPr algn="r" fontAlgn="ctr"/>
                      <a:r>
                        <a:rPr lang="en-US" sz="1400" b="1" dirty="0" err="1">
                          <a:effectLst/>
                        </a:rPr>
                        <a:t>ven_id</a:t>
                      </a:r>
                      <a:endParaRPr lang="en-US" sz="1400" b="1" dirty="0">
                        <a:effectLst/>
                      </a:endParaRPr>
                    </a:p>
                  </a:txBody>
                  <a:tcPr anchor="ctr"/>
                </a:tc>
                <a:tc>
                  <a:txBody>
                    <a:bodyPr/>
                    <a:lstStyle/>
                    <a:p>
                      <a:pPr algn="r" fontAlgn="ctr"/>
                      <a:r>
                        <a:rPr lang="en-US" sz="1400" b="1" dirty="0" err="1">
                          <a:effectLst/>
                        </a:rPr>
                        <a:t>ven_lat</a:t>
                      </a:r>
                      <a:endParaRPr lang="en-US" sz="1400" b="1" dirty="0">
                        <a:effectLst/>
                      </a:endParaRPr>
                    </a:p>
                  </a:txBody>
                  <a:tcPr anchor="ctr"/>
                </a:tc>
                <a:tc>
                  <a:txBody>
                    <a:bodyPr/>
                    <a:lstStyle/>
                    <a:p>
                      <a:pPr algn="r" fontAlgn="ctr"/>
                      <a:r>
                        <a:rPr lang="en-US" sz="1400" b="1" dirty="0" err="1">
                          <a:effectLst/>
                        </a:rPr>
                        <a:t>ven_lng</a:t>
                      </a:r>
                      <a:endParaRPr lang="en-US" sz="1400" b="1" dirty="0">
                        <a:effectLst/>
                      </a:endParaRPr>
                    </a:p>
                  </a:txBody>
                  <a:tcPr anchor="ctr"/>
                </a:tc>
                <a:tc>
                  <a:txBody>
                    <a:bodyPr/>
                    <a:lstStyle/>
                    <a:p>
                      <a:pPr algn="r" fontAlgn="ctr"/>
                      <a:r>
                        <a:rPr lang="en-US" sz="1400" b="1" dirty="0" err="1">
                          <a:effectLst/>
                        </a:rPr>
                        <a:t>ven_name</a:t>
                      </a:r>
                      <a:endParaRPr lang="en-US" sz="1400" b="1" dirty="0">
                        <a:effectLst/>
                      </a:endParaRPr>
                    </a:p>
                  </a:txBody>
                  <a:tcPr anchor="ctr"/>
                </a:tc>
                <a:extLst>
                  <a:ext uri="{0D108BD9-81ED-4DB2-BD59-A6C34878D82A}">
                    <a16:rowId xmlns:a16="http://schemas.microsoft.com/office/drawing/2014/main" val="3239940185"/>
                  </a:ext>
                </a:extLst>
              </a:tr>
              <a:tr h="370840">
                <a:tc>
                  <a:txBody>
                    <a:bodyPr/>
                    <a:lstStyle/>
                    <a:p>
                      <a:pPr algn="r" fontAlgn="ctr"/>
                      <a:r>
                        <a:rPr lang="en-US" sz="1400" b="1">
                          <a:effectLst/>
                        </a:rPr>
                        <a:t>0</a:t>
                      </a:r>
                    </a:p>
                  </a:txBody>
                  <a:tcPr anchor="ctr"/>
                </a:tc>
                <a:tc>
                  <a:txBody>
                    <a:bodyPr/>
                    <a:lstStyle/>
                    <a:p>
                      <a:pPr algn="r" fontAlgn="ctr"/>
                      <a:r>
                        <a:rPr lang="en-US" sz="1400">
                          <a:effectLst/>
                        </a:rPr>
                        <a:t>Paris</a:t>
                      </a:r>
                    </a:p>
                  </a:txBody>
                  <a:tcPr anchor="ctr"/>
                </a:tc>
                <a:tc>
                  <a:txBody>
                    <a:bodyPr/>
                    <a:lstStyle/>
                    <a:p>
                      <a:pPr algn="r" fontAlgn="ctr"/>
                      <a:r>
                        <a:rPr lang="en-US" sz="1400">
                          <a:effectLst/>
                        </a:rPr>
                        <a:t>4ff07da4e4b0b61f2a827eb3</a:t>
                      </a:r>
                    </a:p>
                  </a:txBody>
                  <a:tcPr anchor="ctr"/>
                </a:tc>
                <a:tc>
                  <a:txBody>
                    <a:bodyPr/>
                    <a:lstStyle/>
                    <a:p>
                      <a:pPr algn="r" fontAlgn="ctr"/>
                      <a:r>
                        <a:rPr lang="en-US" sz="1400">
                          <a:effectLst/>
                        </a:rPr>
                        <a:t>48.859083</a:t>
                      </a:r>
                    </a:p>
                  </a:txBody>
                  <a:tcPr anchor="ctr"/>
                </a:tc>
                <a:tc>
                  <a:txBody>
                    <a:bodyPr/>
                    <a:lstStyle/>
                    <a:p>
                      <a:pPr algn="r" fontAlgn="ctr"/>
                      <a:r>
                        <a:rPr lang="en-US" sz="1400">
                          <a:effectLst/>
                        </a:rPr>
                        <a:t>2.353587</a:t>
                      </a:r>
                    </a:p>
                  </a:txBody>
                  <a:tcPr anchor="ctr"/>
                </a:tc>
                <a:tc>
                  <a:txBody>
                    <a:bodyPr/>
                    <a:lstStyle/>
                    <a:p>
                      <a:pPr algn="r" fontAlgn="ctr"/>
                      <a:r>
                        <a:rPr lang="en-US" sz="1400">
                          <a:effectLst/>
                        </a:rPr>
                        <a:t>Yogurt Factory</a:t>
                      </a:r>
                    </a:p>
                  </a:txBody>
                  <a:tcPr anchor="ctr"/>
                </a:tc>
                <a:extLst>
                  <a:ext uri="{0D108BD9-81ED-4DB2-BD59-A6C34878D82A}">
                    <a16:rowId xmlns:a16="http://schemas.microsoft.com/office/drawing/2014/main" val="2334126725"/>
                  </a:ext>
                </a:extLst>
              </a:tr>
              <a:tr h="370840">
                <a:tc>
                  <a:txBody>
                    <a:bodyPr/>
                    <a:lstStyle/>
                    <a:p>
                      <a:pPr algn="r" fontAlgn="ctr"/>
                      <a:r>
                        <a:rPr lang="en-US" sz="1400" b="1">
                          <a:effectLst/>
                        </a:rPr>
                        <a:t>1</a:t>
                      </a:r>
                    </a:p>
                  </a:txBody>
                  <a:tcPr anchor="ctr"/>
                </a:tc>
                <a:tc>
                  <a:txBody>
                    <a:bodyPr/>
                    <a:lstStyle/>
                    <a:p>
                      <a:pPr algn="r" fontAlgn="ctr"/>
                      <a:r>
                        <a:rPr lang="en-US" sz="1400">
                          <a:effectLst/>
                        </a:rPr>
                        <a:t>Paris</a:t>
                      </a:r>
                    </a:p>
                  </a:txBody>
                  <a:tcPr anchor="ctr"/>
                </a:tc>
                <a:tc>
                  <a:txBody>
                    <a:bodyPr/>
                    <a:lstStyle/>
                    <a:p>
                      <a:pPr algn="r" fontAlgn="ctr"/>
                      <a:r>
                        <a:rPr lang="en-US" sz="1400">
                          <a:effectLst/>
                        </a:rPr>
                        <a:t>5acf7c0fe1f2284dc91e44f7</a:t>
                      </a:r>
                    </a:p>
                  </a:txBody>
                  <a:tcPr anchor="ctr"/>
                </a:tc>
                <a:tc>
                  <a:txBody>
                    <a:bodyPr/>
                    <a:lstStyle/>
                    <a:p>
                      <a:pPr algn="r" fontAlgn="ctr"/>
                      <a:r>
                        <a:rPr lang="en-US" sz="1400">
                          <a:effectLst/>
                        </a:rPr>
                        <a:t>48.853889</a:t>
                      </a:r>
                    </a:p>
                  </a:txBody>
                  <a:tcPr anchor="ctr"/>
                </a:tc>
                <a:tc>
                  <a:txBody>
                    <a:bodyPr/>
                    <a:lstStyle/>
                    <a:p>
                      <a:pPr algn="r" fontAlgn="ctr"/>
                      <a:r>
                        <a:rPr lang="en-US" sz="1400">
                          <a:effectLst/>
                        </a:rPr>
                        <a:t>2.337537</a:t>
                      </a:r>
                    </a:p>
                  </a:txBody>
                  <a:tcPr anchor="ctr"/>
                </a:tc>
                <a:tc>
                  <a:txBody>
                    <a:bodyPr/>
                    <a:lstStyle/>
                    <a:p>
                      <a:pPr algn="r" fontAlgn="ctr"/>
                      <a:r>
                        <a:rPr lang="en-US" sz="1400">
                          <a:effectLst/>
                        </a:rPr>
                        <a:t>California Bliss</a:t>
                      </a:r>
                    </a:p>
                  </a:txBody>
                  <a:tcPr anchor="ctr"/>
                </a:tc>
                <a:extLst>
                  <a:ext uri="{0D108BD9-81ED-4DB2-BD59-A6C34878D82A}">
                    <a16:rowId xmlns:a16="http://schemas.microsoft.com/office/drawing/2014/main" val="794153717"/>
                  </a:ext>
                </a:extLst>
              </a:tr>
              <a:tr h="370840">
                <a:tc>
                  <a:txBody>
                    <a:bodyPr/>
                    <a:lstStyle/>
                    <a:p>
                      <a:pPr algn="r" fontAlgn="ctr"/>
                      <a:r>
                        <a:rPr lang="en-US" sz="1400" b="1">
                          <a:effectLst/>
                        </a:rPr>
                        <a:t>2</a:t>
                      </a:r>
                    </a:p>
                  </a:txBody>
                  <a:tcPr anchor="ctr"/>
                </a:tc>
                <a:tc>
                  <a:txBody>
                    <a:bodyPr/>
                    <a:lstStyle/>
                    <a:p>
                      <a:pPr algn="r" fontAlgn="ctr"/>
                      <a:r>
                        <a:rPr lang="en-US" sz="1400">
                          <a:effectLst/>
                        </a:rPr>
                        <a:t>Paris</a:t>
                      </a:r>
                    </a:p>
                  </a:txBody>
                  <a:tcPr anchor="ctr"/>
                </a:tc>
                <a:tc>
                  <a:txBody>
                    <a:bodyPr/>
                    <a:lstStyle/>
                    <a:p>
                      <a:pPr algn="r" fontAlgn="ctr"/>
                      <a:r>
                        <a:rPr lang="en-US" sz="1400">
                          <a:effectLst/>
                        </a:rPr>
                        <a:t>535bc50f11d260e3a8777a7a</a:t>
                      </a:r>
                    </a:p>
                  </a:txBody>
                  <a:tcPr anchor="ctr"/>
                </a:tc>
                <a:tc>
                  <a:txBody>
                    <a:bodyPr/>
                    <a:lstStyle/>
                    <a:p>
                      <a:pPr algn="r" fontAlgn="ctr"/>
                      <a:r>
                        <a:rPr lang="en-US" sz="1400">
                          <a:effectLst/>
                        </a:rPr>
                        <a:t>48.861782</a:t>
                      </a:r>
                    </a:p>
                  </a:txBody>
                  <a:tcPr anchor="ctr"/>
                </a:tc>
                <a:tc>
                  <a:txBody>
                    <a:bodyPr/>
                    <a:lstStyle/>
                    <a:p>
                      <a:pPr algn="r" fontAlgn="ctr"/>
                      <a:r>
                        <a:rPr lang="en-US" sz="1400">
                          <a:effectLst/>
                        </a:rPr>
                        <a:t>2.351140</a:t>
                      </a:r>
                    </a:p>
                  </a:txBody>
                  <a:tcPr anchor="ctr"/>
                </a:tc>
                <a:tc>
                  <a:txBody>
                    <a:bodyPr/>
                    <a:lstStyle/>
                    <a:p>
                      <a:pPr algn="r" fontAlgn="ctr"/>
                      <a:r>
                        <a:rPr lang="en-US" sz="1400">
                          <a:effectLst/>
                        </a:rPr>
                        <a:t>l'atelier des glaces</a:t>
                      </a:r>
                    </a:p>
                  </a:txBody>
                  <a:tcPr anchor="ctr"/>
                </a:tc>
                <a:extLst>
                  <a:ext uri="{0D108BD9-81ED-4DB2-BD59-A6C34878D82A}">
                    <a16:rowId xmlns:a16="http://schemas.microsoft.com/office/drawing/2014/main" val="3601451296"/>
                  </a:ext>
                </a:extLst>
              </a:tr>
              <a:tr h="370840">
                <a:tc>
                  <a:txBody>
                    <a:bodyPr/>
                    <a:lstStyle/>
                    <a:p>
                      <a:pPr algn="r" fontAlgn="ctr"/>
                      <a:r>
                        <a:rPr lang="en-US" sz="1400" b="1">
                          <a:effectLst/>
                        </a:rPr>
                        <a:t>3</a:t>
                      </a:r>
                    </a:p>
                  </a:txBody>
                  <a:tcPr anchor="ctr"/>
                </a:tc>
                <a:tc>
                  <a:txBody>
                    <a:bodyPr/>
                    <a:lstStyle/>
                    <a:p>
                      <a:pPr algn="r" fontAlgn="ctr"/>
                      <a:r>
                        <a:rPr lang="en-US" sz="1400">
                          <a:effectLst/>
                        </a:rPr>
                        <a:t>Paris</a:t>
                      </a:r>
                    </a:p>
                  </a:txBody>
                  <a:tcPr anchor="ctr"/>
                </a:tc>
                <a:tc>
                  <a:txBody>
                    <a:bodyPr/>
                    <a:lstStyle/>
                    <a:p>
                      <a:pPr algn="r" fontAlgn="ctr"/>
                      <a:r>
                        <a:rPr lang="en-US" sz="1400">
                          <a:effectLst/>
                        </a:rPr>
                        <a:t>539563e9498ecef183248e49</a:t>
                      </a:r>
                    </a:p>
                  </a:txBody>
                  <a:tcPr anchor="ctr"/>
                </a:tc>
                <a:tc>
                  <a:txBody>
                    <a:bodyPr/>
                    <a:lstStyle/>
                    <a:p>
                      <a:pPr algn="r" fontAlgn="ctr"/>
                      <a:r>
                        <a:rPr lang="en-US" sz="1400">
                          <a:effectLst/>
                        </a:rPr>
                        <a:t>48.852635</a:t>
                      </a:r>
                    </a:p>
                  </a:txBody>
                  <a:tcPr anchor="ctr"/>
                </a:tc>
                <a:tc>
                  <a:txBody>
                    <a:bodyPr/>
                    <a:lstStyle/>
                    <a:p>
                      <a:pPr algn="r" fontAlgn="ctr"/>
                      <a:r>
                        <a:rPr lang="en-US" sz="1400">
                          <a:effectLst/>
                        </a:rPr>
                        <a:t>2.335917</a:t>
                      </a:r>
                    </a:p>
                  </a:txBody>
                  <a:tcPr anchor="ctr"/>
                </a:tc>
                <a:tc>
                  <a:txBody>
                    <a:bodyPr/>
                    <a:lstStyle/>
                    <a:p>
                      <a:pPr algn="r" fontAlgn="ctr"/>
                      <a:r>
                        <a:rPr lang="en-US" sz="1400">
                          <a:effectLst/>
                        </a:rPr>
                        <a:t>Dip &amp; Go</a:t>
                      </a:r>
                    </a:p>
                  </a:txBody>
                  <a:tcPr anchor="ctr"/>
                </a:tc>
                <a:extLst>
                  <a:ext uri="{0D108BD9-81ED-4DB2-BD59-A6C34878D82A}">
                    <a16:rowId xmlns:a16="http://schemas.microsoft.com/office/drawing/2014/main" val="3118941277"/>
                  </a:ext>
                </a:extLst>
              </a:tr>
              <a:tr h="0">
                <a:tc>
                  <a:txBody>
                    <a:bodyPr/>
                    <a:lstStyle/>
                    <a:p>
                      <a:pPr algn="r" fontAlgn="ctr"/>
                      <a:r>
                        <a:rPr lang="en-US" sz="1400" b="1">
                          <a:effectLst/>
                        </a:rPr>
                        <a:t>4</a:t>
                      </a:r>
                    </a:p>
                  </a:txBody>
                  <a:tcPr anchor="ctr"/>
                </a:tc>
                <a:tc>
                  <a:txBody>
                    <a:bodyPr/>
                    <a:lstStyle/>
                    <a:p>
                      <a:pPr algn="r" fontAlgn="ctr"/>
                      <a:r>
                        <a:rPr lang="en-US" sz="1400">
                          <a:effectLst/>
                        </a:rPr>
                        <a:t>Paris</a:t>
                      </a:r>
                    </a:p>
                  </a:txBody>
                  <a:tcPr anchor="ctr"/>
                </a:tc>
                <a:tc>
                  <a:txBody>
                    <a:bodyPr/>
                    <a:lstStyle/>
                    <a:p>
                      <a:pPr algn="r" fontAlgn="ctr"/>
                      <a:r>
                        <a:rPr lang="en-US" sz="1400">
                          <a:effectLst/>
                        </a:rPr>
                        <a:t>57cac9cd498e41a4a5d021cb</a:t>
                      </a:r>
                    </a:p>
                  </a:txBody>
                  <a:tcPr anchor="ctr"/>
                </a:tc>
                <a:tc>
                  <a:txBody>
                    <a:bodyPr/>
                    <a:lstStyle/>
                    <a:p>
                      <a:pPr algn="r" fontAlgn="ctr"/>
                      <a:r>
                        <a:rPr lang="en-US" sz="1400">
                          <a:effectLst/>
                        </a:rPr>
                        <a:t>48.861485</a:t>
                      </a:r>
                    </a:p>
                  </a:txBody>
                  <a:tcPr anchor="ctr"/>
                </a:tc>
                <a:tc>
                  <a:txBody>
                    <a:bodyPr/>
                    <a:lstStyle/>
                    <a:p>
                      <a:pPr algn="r" fontAlgn="ctr"/>
                      <a:r>
                        <a:rPr lang="en-US" sz="1400">
                          <a:effectLst/>
                        </a:rPr>
                        <a:t>2.352987</a:t>
                      </a:r>
                    </a:p>
                  </a:txBody>
                  <a:tcPr anchor="ctr"/>
                </a:tc>
                <a:tc>
                  <a:txBody>
                    <a:bodyPr/>
                    <a:lstStyle/>
                    <a:p>
                      <a:pPr algn="r" fontAlgn="ctr"/>
                      <a:r>
                        <a:rPr lang="en-US" sz="1400" dirty="0">
                          <a:effectLst/>
                        </a:rPr>
                        <a:t>Yogurt Factory</a:t>
                      </a:r>
                    </a:p>
                  </a:txBody>
                  <a:tcPr anchor="ctr"/>
                </a:tc>
                <a:extLst>
                  <a:ext uri="{0D108BD9-81ED-4DB2-BD59-A6C34878D82A}">
                    <a16:rowId xmlns:a16="http://schemas.microsoft.com/office/drawing/2014/main" val="20889933"/>
                  </a:ext>
                </a:extLst>
              </a:tr>
            </a:tbl>
          </a:graphicData>
        </a:graphic>
      </p:graphicFrame>
    </p:spTree>
    <p:extLst>
      <p:ext uri="{BB962C8B-B14F-4D97-AF65-F5344CB8AC3E}">
        <p14:creationId xmlns:p14="http://schemas.microsoft.com/office/powerpoint/2010/main" val="236873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F5F0-96FF-BE4C-B460-1EF1FCA77FD1}"/>
              </a:ext>
            </a:extLst>
          </p:cNvPr>
          <p:cNvSpPr>
            <a:spLocks noGrp="1"/>
          </p:cNvSpPr>
          <p:nvPr>
            <p:ph type="title"/>
          </p:nvPr>
        </p:nvSpPr>
        <p:spPr/>
        <p:txBody>
          <a:bodyPr>
            <a:normAutofit/>
          </a:bodyPr>
          <a:lstStyle/>
          <a:p>
            <a:r>
              <a:rPr lang="en-US" b="1" dirty="0"/>
              <a:t>Get Number and Names of Dessert Shops in Paris, France</a:t>
            </a:r>
            <a:endParaRPr lang="en-US" dirty="0"/>
          </a:p>
        </p:txBody>
      </p:sp>
      <p:graphicFrame>
        <p:nvGraphicFramePr>
          <p:cNvPr id="7" name="Content Placeholder 6">
            <a:extLst>
              <a:ext uri="{FF2B5EF4-FFF2-40B4-BE49-F238E27FC236}">
                <a16:creationId xmlns:a16="http://schemas.microsoft.com/office/drawing/2014/main" id="{5A7CFD3D-2B8C-5D40-9709-139A07F74DF2}"/>
              </a:ext>
            </a:extLst>
          </p:cNvPr>
          <p:cNvGraphicFramePr>
            <a:graphicFrameLocks noGrp="1"/>
          </p:cNvGraphicFramePr>
          <p:nvPr>
            <p:ph idx="1"/>
            <p:extLst>
              <p:ext uri="{D42A27DB-BD31-4B8C-83A1-F6EECF244321}">
                <p14:modId xmlns:p14="http://schemas.microsoft.com/office/powerpoint/2010/main" val="2149640319"/>
              </p:ext>
            </p:extLst>
          </p:nvPr>
        </p:nvGraphicFramePr>
        <p:xfrm>
          <a:off x="677863" y="2160588"/>
          <a:ext cx="8596314" cy="3175000"/>
        </p:xfrm>
        <a:graphic>
          <a:graphicData uri="http://schemas.openxmlformats.org/drawingml/2006/table">
            <a:tbl>
              <a:tblPr firstRow="1" bandRow="1">
                <a:tableStyleId>{5C22544A-7EE6-4342-B048-85BDC9FD1C3A}</a:tableStyleId>
              </a:tblPr>
              <a:tblGrid>
                <a:gridCol w="1432719">
                  <a:extLst>
                    <a:ext uri="{9D8B030D-6E8A-4147-A177-3AD203B41FA5}">
                      <a16:colId xmlns:a16="http://schemas.microsoft.com/office/drawing/2014/main" val="3571232017"/>
                    </a:ext>
                  </a:extLst>
                </a:gridCol>
                <a:gridCol w="1432719">
                  <a:extLst>
                    <a:ext uri="{9D8B030D-6E8A-4147-A177-3AD203B41FA5}">
                      <a16:colId xmlns:a16="http://schemas.microsoft.com/office/drawing/2014/main" val="3085502385"/>
                    </a:ext>
                  </a:extLst>
                </a:gridCol>
                <a:gridCol w="1432719">
                  <a:extLst>
                    <a:ext uri="{9D8B030D-6E8A-4147-A177-3AD203B41FA5}">
                      <a16:colId xmlns:a16="http://schemas.microsoft.com/office/drawing/2014/main" val="4032958559"/>
                    </a:ext>
                  </a:extLst>
                </a:gridCol>
                <a:gridCol w="1432719">
                  <a:extLst>
                    <a:ext uri="{9D8B030D-6E8A-4147-A177-3AD203B41FA5}">
                      <a16:colId xmlns:a16="http://schemas.microsoft.com/office/drawing/2014/main" val="4253799258"/>
                    </a:ext>
                  </a:extLst>
                </a:gridCol>
                <a:gridCol w="1432719">
                  <a:extLst>
                    <a:ext uri="{9D8B030D-6E8A-4147-A177-3AD203B41FA5}">
                      <a16:colId xmlns:a16="http://schemas.microsoft.com/office/drawing/2014/main" val="1101405556"/>
                    </a:ext>
                  </a:extLst>
                </a:gridCol>
                <a:gridCol w="1432719">
                  <a:extLst>
                    <a:ext uri="{9D8B030D-6E8A-4147-A177-3AD203B41FA5}">
                      <a16:colId xmlns:a16="http://schemas.microsoft.com/office/drawing/2014/main" val="1062871082"/>
                    </a:ext>
                  </a:extLst>
                </a:gridCol>
              </a:tblGrid>
              <a:tr h="370840">
                <a:tc>
                  <a:txBody>
                    <a:bodyPr/>
                    <a:lstStyle/>
                    <a:p>
                      <a:endParaRPr lang="en-US" dirty="0"/>
                    </a:p>
                  </a:txBody>
                  <a:tcPr anchor="ctr"/>
                </a:tc>
                <a:tc>
                  <a:txBody>
                    <a:bodyPr/>
                    <a:lstStyle/>
                    <a:p>
                      <a:pPr algn="r" fontAlgn="ctr"/>
                      <a:r>
                        <a:rPr lang="en-US" b="1">
                          <a:effectLst/>
                        </a:rPr>
                        <a:t>ven_city</a:t>
                      </a:r>
                    </a:p>
                  </a:txBody>
                  <a:tcPr anchor="ctr"/>
                </a:tc>
                <a:tc>
                  <a:txBody>
                    <a:bodyPr/>
                    <a:lstStyle/>
                    <a:p>
                      <a:pPr algn="r" fontAlgn="ctr"/>
                      <a:r>
                        <a:rPr lang="en-US" b="1">
                          <a:effectLst/>
                        </a:rPr>
                        <a:t>ven_id</a:t>
                      </a:r>
                    </a:p>
                  </a:txBody>
                  <a:tcPr anchor="ctr"/>
                </a:tc>
                <a:tc>
                  <a:txBody>
                    <a:bodyPr/>
                    <a:lstStyle/>
                    <a:p>
                      <a:pPr algn="r" fontAlgn="ctr"/>
                      <a:r>
                        <a:rPr lang="en-US" b="1">
                          <a:effectLst/>
                        </a:rPr>
                        <a:t>ven_lat</a:t>
                      </a:r>
                    </a:p>
                  </a:txBody>
                  <a:tcPr anchor="ctr"/>
                </a:tc>
                <a:tc>
                  <a:txBody>
                    <a:bodyPr/>
                    <a:lstStyle/>
                    <a:p>
                      <a:pPr algn="r" fontAlgn="ctr"/>
                      <a:r>
                        <a:rPr lang="en-US" b="1">
                          <a:effectLst/>
                        </a:rPr>
                        <a:t>ven_lng</a:t>
                      </a:r>
                    </a:p>
                  </a:txBody>
                  <a:tcPr anchor="ctr"/>
                </a:tc>
                <a:tc>
                  <a:txBody>
                    <a:bodyPr/>
                    <a:lstStyle/>
                    <a:p>
                      <a:pPr algn="r" fontAlgn="ctr"/>
                      <a:r>
                        <a:rPr lang="en-US" b="1" dirty="0" err="1">
                          <a:effectLst/>
                        </a:rPr>
                        <a:t>ven_name</a:t>
                      </a:r>
                      <a:endParaRPr lang="en-US" b="1" dirty="0">
                        <a:effectLst/>
                      </a:endParaRPr>
                    </a:p>
                  </a:txBody>
                  <a:tcPr anchor="ctr"/>
                </a:tc>
                <a:extLst>
                  <a:ext uri="{0D108BD9-81ED-4DB2-BD59-A6C34878D82A}">
                    <a16:rowId xmlns:a16="http://schemas.microsoft.com/office/drawing/2014/main" val="3239940185"/>
                  </a:ext>
                </a:extLst>
              </a:tr>
              <a:tr h="370840">
                <a:tc>
                  <a:txBody>
                    <a:bodyPr/>
                    <a:lstStyle/>
                    <a:p>
                      <a:pPr algn="r" fontAlgn="ctr"/>
                      <a:r>
                        <a:rPr lang="en-US" sz="1400" b="1">
                          <a:effectLst/>
                        </a:rPr>
                        <a:t>0</a:t>
                      </a:r>
                    </a:p>
                  </a:txBody>
                  <a:tcPr anchor="ctr"/>
                </a:tc>
                <a:tc>
                  <a:txBody>
                    <a:bodyPr/>
                    <a:lstStyle/>
                    <a:p>
                      <a:pPr algn="r" fontAlgn="ctr"/>
                      <a:r>
                        <a:rPr lang="en-US" sz="1400">
                          <a:effectLst/>
                        </a:rPr>
                        <a:t>Paris</a:t>
                      </a:r>
                    </a:p>
                  </a:txBody>
                  <a:tcPr anchor="ctr"/>
                </a:tc>
                <a:tc>
                  <a:txBody>
                    <a:bodyPr/>
                    <a:lstStyle/>
                    <a:p>
                      <a:pPr algn="r" fontAlgn="ctr"/>
                      <a:r>
                        <a:rPr lang="en-US" sz="1400">
                          <a:effectLst/>
                        </a:rPr>
                        <a:t>5b81a899249623002cbde2b3</a:t>
                      </a:r>
                    </a:p>
                  </a:txBody>
                  <a:tcPr anchor="ctr"/>
                </a:tc>
                <a:tc>
                  <a:txBody>
                    <a:bodyPr/>
                    <a:lstStyle/>
                    <a:p>
                      <a:pPr algn="r" fontAlgn="ctr"/>
                      <a:r>
                        <a:rPr lang="en-US" sz="1400">
                          <a:effectLst/>
                        </a:rPr>
                        <a:t>48.854110</a:t>
                      </a:r>
                    </a:p>
                  </a:txBody>
                  <a:tcPr anchor="ctr"/>
                </a:tc>
                <a:tc>
                  <a:txBody>
                    <a:bodyPr/>
                    <a:lstStyle/>
                    <a:p>
                      <a:pPr algn="r" fontAlgn="ctr"/>
                      <a:r>
                        <a:rPr lang="en-US" sz="1400">
                          <a:effectLst/>
                        </a:rPr>
                        <a:t>2.349764</a:t>
                      </a:r>
                    </a:p>
                  </a:txBody>
                  <a:tcPr anchor="ctr"/>
                </a:tc>
                <a:tc>
                  <a:txBody>
                    <a:bodyPr/>
                    <a:lstStyle/>
                    <a:p>
                      <a:pPr algn="r" fontAlgn="ctr"/>
                      <a:r>
                        <a:rPr lang="en-US" sz="1400">
                          <a:effectLst/>
                        </a:rPr>
                        <a:t>Amorino</a:t>
                      </a:r>
                    </a:p>
                  </a:txBody>
                  <a:tcPr anchor="ctr"/>
                </a:tc>
                <a:extLst>
                  <a:ext uri="{0D108BD9-81ED-4DB2-BD59-A6C34878D82A}">
                    <a16:rowId xmlns:a16="http://schemas.microsoft.com/office/drawing/2014/main" val="2334126725"/>
                  </a:ext>
                </a:extLst>
              </a:tr>
              <a:tr h="370840">
                <a:tc>
                  <a:txBody>
                    <a:bodyPr/>
                    <a:lstStyle/>
                    <a:p>
                      <a:pPr algn="r" fontAlgn="ctr"/>
                      <a:r>
                        <a:rPr lang="en-US" sz="1400" b="1">
                          <a:effectLst/>
                        </a:rPr>
                        <a:t>1</a:t>
                      </a:r>
                    </a:p>
                  </a:txBody>
                  <a:tcPr anchor="ctr"/>
                </a:tc>
                <a:tc>
                  <a:txBody>
                    <a:bodyPr/>
                    <a:lstStyle/>
                    <a:p>
                      <a:pPr algn="r" fontAlgn="ctr"/>
                      <a:r>
                        <a:rPr lang="en-US" sz="1400">
                          <a:effectLst/>
                        </a:rPr>
                        <a:t>Paris</a:t>
                      </a:r>
                    </a:p>
                  </a:txBody>
                  <a:tcPr anchor="ctr"/>
                </a:tc>
                <a:tc>
                  <a:txBody>
                    <a:bodyPr/>
                    <a:lstStyle/>
                    <a:p>
                      <a:pPr algn="r" fontAlgn="ctr"/>
                      <a:r>
                        <a:rPr lang="en-US" sz="1400">
                          <a:effectLst/>
                        </a:rPr>
                        <a:t>4bc5e23151b376b0ce8e1a6f</a:t>
                      </a:r>
                    </a:p>
                  </a:txBody>
                  <a:tcPr anchor="ctr"/>
                </a:tc>
                <a:tc>
                  <a:txBody>
                    <a:bodyPr/>
                    <a:lstStyle/>
                    <a:p>
                      <a:pPr algn="r" fontAlgn="ctr"/>
                      <a:r>
                        <a:rPr lang="en-US" sz="1400">
                          <a:effectLst/>
                        </a:rPr>
                        <a:t>48.871036</a:t>
                      </a:r>
                    </a:p>
                  </a:txBody>
                  <a:tcPr anchor="ctr"/>
                </a:tc>
                <a:tc>
                  <a:txBody>
                    <a:bodyPr/>
                    <a:lstStyle/>
                    <a:p>
                      <a:pPr algn="r" fontAlgn="ctr"/>
                      <a:r>
                        <a:rPr lang="en-US" sz="1400">
                          <a:effectLst/>
                        </a:rPr>
                        <a:t>2.303276</a:t>
                      </a:r>
                    </a:p>
                  </a:txBody>
                  <a:tcPr anchor="ctr"/>
                </a:tc>
                <a:tc>
                  <a:txBody>
                    <a:bodyPr/>
                    <a:lstStyle/>
                    <a:p>
                      <a:pPr algn="r" fontAlgn="ctr"/>
                      <a:r>
                        <a:rPr lang="en-US" sz="1400">
                          <a:effectLst/>
                        </a:rPr>
                        <a:t>Ladurée</a:t>
                      </a:r>
                    </a:p>
                  </a:txBody>
                  <a:tcPr anchor="ctr"/>
                </a:tc>
                <a:extLst>
                  <a:ext uri="{0D108BD9-81ED-4DB2-BD59-A6C34878D82A}">
                    <a16:rowId xmlns:a16="http://schemas.microsoft.com/office/drawing/2014/main" val="794153717"/>
                  </a:ext>
                </a:extLst>
              </a:tr>
              <a:tr h="370840">
                <a:tc>
                  <a:txBody>
                    <a:bodyPr/>
                    <a:lstStyle/>
                    <a:p>
                      <a:pPr algn="r" fontAlgn="ctr"/>
                      <a:r>
                        <a:rPr lang="en-US" sz="1400" b="1">
                          <a:effectLst/>
                        </a:rPr>
                        <a:t>2</a:t>
                      </a:r>
                    </a:p>
                  </a:txBody>
                  <a:tcPr anchor="ctr"/>
                </a:tc>
                <a:tc>
                  <a:txBody>
                    <a:bodyPr/>
                    <a:lstStyle/>
                    <a:p>
                      <a:pPr algn="r" fontAlgn="ctr"/>
                      <a:r>
                        <a:rPr lang="en-US" sz="1400">
                          <a:effectLst/>
                        </a:rPr>
                        <a:t>Paris</a:t>
                      </a:r>
                    </a:p>
                  </a:txBody>
                  <a:tcPr anchor="ctr"/>
                </a:tc>
                <a:tc>
                  <a:txBody>
                    <a:bodyPr/>
                    <a:lstStyle/>
                    <a:p>
                      <a:pPr algn="r" fontAlgn="ctr"/>
                      <a:r>
                        <a:rPr lang="en-US" sz="1400">
                          <a:effectLst/>
                        </a:rPr>
                        <a:t>4b1d1a75f964a520e00b24e3</a:t>
                      </a:r>
                    </a:p>
                  </a:txBody>
                  <a:tcPr anchor="ctr"/>
                </a:tc>
                <a:tc>
                  <a:txBody>
                    <a:bodyPr/>
                    <a:lstStyle/>
                    <a:p>
                      <a:pPr algn="r" fontAlgn="ctr"/>
                      <a:r>
                        <a:rPr lang="en-US" sz="1400">
                          <a:effectLst/>
                        </a:rPr>
                        <a:t>48.866578</a:t>
                      </a:r>
                    </a:p>
                  </a:txBody>
                  <a:tcPr anchor="ctr"/>
                </a:tc>
                <a:tc>
                  <a:txBody>
                    <a:bodyPr/>
                    <a:lstStyle/>
                    <a:p>
                      <a:pPr algn="r" fontAlgn="ctr"/>
                      <a:r>
                        <a:rPr lang="en-US" sz="1400">
                          <a:effectLst/>
                        </a:rPr>
                        <a:t>2.325459</a:t>
                      </a:r>
                    </a:p>
                  </a:txBody>
                  <a:tcPr anchor="ctr"/>
                </a:tc>
                <a:tc>
                  <a:txBody>
                    <a:bodyPr/>
                    <a:lstStyle/>
                    <a:p>
                      <a:pPr algn="r" fontAlgn="ctr"/>
                      <a:r>
                        <a:rPr lang="en-US" sz="1400">
                          <a:effectLst/>
                        </a:rPr>
                        <a:t>Pierre Hermé</a:t>
                      </a:r>
                    </a:p>
                  </a:txBody>
                  <a:tcPr anchor="ctr"/>
                </a:tc>
                <a:extLst>
                  <a:ext uri="{0D108BD9-81ED-4DB2-BD59-A6C34878D82A}">
                    <a16:rowId xmlns:a16="http://schemas.microsoft.com/office/drawing/2014/main" val="3601451296"/>
                  </a:ext>
                </a:extLst>
              </a:tr>
              <a:tr h="370840">
                <a:tc>
                  <a:txBody>
                    <a:bodyPr/>
                    <a:lstStyle/>
                    <a:p>
                      <a:pPr algn="r" fontAlgn="ctr"/>
                      <a:r>
                        <a:rPr lang="en-US" sz="1400" b="1">
                          <a:effectLst/>
                        </a:rPr>
                        <a:t>3</a:t>
                      </a:r>
                    </a:p>
                  </a:txBody>
                  <a:tcPr anchor="ctr"/>
                </a:tc>
                <a:tc>
                  <a:txBody>
                    <a:bodyPr/>
                    <a:lstStyle/>
                    <a:p>
                      <a:pPr algn="r" fontAlgn="ctr"/>
                      <a:r>
                        <a:rPr lang="en-US" sz="1400">
                          <a:effectLst/>
                        </a:rPr>
                        <a:t>Paris</a:t>
                      </a:r>
                    </a:p>
                  </a:txBody>
                  <a:tcPr anchor="ctr"/>
                </a:tc>
                <a:tc>
                  <a:txBody>
                    <a:bodyPr/>
                    <a:lstStyle/>
                    <a:p>
                      <a:pPr algn="r" fontAlgn="ctr"/>
                      <a:r>
                        <a:rPr lang="en-US" sz="1400">
                          <a:effectLst/>
                        </a:rPr>
                        <a:t>5a3e6731b04056376864ad46</a:t>
                      </a:r>
                    </a:p>
                  </a:txBody>
                  <a:tcPr anchor="ctr"/>
                </a:tc>
                <a:tc>
                  <a:txBody>
                    <a:bodyPr/>
                    <a:lstStyle/>
                    <a:p>
                      <a:pPr algn="r" fontAlgn="ctr"/>
                      <a:r>
                        <a:rPr lang="en-US" sz="1400">
                          <a:effectLst/>
                        </a:rPr>
                        <a:t>48.871514</a:t>
                      </a:r>
                    </a:p>
                  </a:txBody>
                  <a:tcPr anchor="ctr"/>
                </a:tc>
                <a:tc>
                  <a:txBody>
                    <a:bodyPr/>
                    <a:lstStyle/>
                    <a:p>
                      <a:pPr algn="r" fontAlgn="ctr"/>
                      <a:r>
                        <a:rPr lang="en-US" sz="1400">
                          <a:effectLst/>
                        </a:rPr>
                        <a:t>2.303698</a:t>
                      </a:r>
                    </a:p>
                  </a:txBody>
                  <a:tcPr anchor="ctr"/>
                </a:tc>
                <a:tc>
                  <a:txBody>
                    <a:bodyPr/>
                    <a:lstStyle/>
                    <a:p>
                      <a:pPr algn="r" fontAlgn="ctr"/>
                      <a:r>
                        <a:rPr lang="fr" sz="1400">
                          <a:effectLst/>
                        </a:rPr>
                        <a:t>86 Champs (L'Occitane x Pierre Hermé)</a:t>
                      </a:r>
                    </a:p>
                  </a:txBody>
                  <a:tcPr anchor="ctr"/>
                </a:tc>
                <a:extLst>
                  <a:ext uri="{0D108BD9-81ED-4DB2-BD59-A6C34878D82A}">
                    <a16:rowId xmlns:a16="http://schemas.microsoft.com/office/drawing/2014/main" val="3118941277"/>
                  </a:ext>
                </a:extLst>
              </a:tr>
              <a:tr h="0">
                <a:tc>
                  <a:txBody>
                    <a:bodyPr/>
                    <a:lstStyle/>
                    <a:p>
                      <a:pPr algn="r" fontAlgn="ctr"/>
                      <a:r>
                        <a:rPr lang="en-US" sz="1400" b="1">
                          <a:effectLst/>
                        </a:rPr>
                        <a:t>4</a:t>
                      </a:r>
                    </a:p>
                  </a:txBody>
                  <a:tcPr anchor="ctr"/>
                </a:tc>
                <a:tc>
                  <a:txBody>
                    <a:bodyPr/>
                    <a:lstStyle/>
                    <a:p>
                      <a:pPr algn="r" fontAlgn="ctr"/>
                      <a:r>
                        <a:rPr lang="en-US" sz="1400">
                          <a:effectLst/>
                        </a:rPr>
                        <a:t>Paris</a:t>
                      </a:r>
                    </a:p>
                  </a:txBody>
                  <a:tcPr anchor="ctr"/>
                </a:tc>
                <a:tc>
                  <a:txBody>
                    <a:bodyPr/>
                    <a:lstStyle/>
                    <a:p>
                      <a:pPr algn="r" fontAlgn="ctr"/>
                      <a:r>
                        <a:rPr lang="en-US" sz="1400">
                          <a:effectLst/>
                        </a:rPr>
                        <a:t>4adcda14f964a5203a3721e3</a:t>
                      </a:r>
                    </a:p>
                  </a:txBody>
                  <a:tcPr anchor="ctr"/>
                </a:tc>
                <a:tc>
                  <a:txBody>
                    <a:bodyPr/>
                    <a:lstStyle/>
                    <a:p>
                      <a:pPr algn="r" fontAlgn="ctr"/>
                      <a:r>
                        <a:rPr lang="en-US" sz="1400">
                          <a:effectLst/>
                        </a:rPr>
                        <a:t>48.863438</a:t>
                      </a:r>
                    </a:p>
                  </a:txBody>
                  <a:tcPr anchor="ctr"/>
                </a:tc>
                <a:tc>
                  <a:txBody>
                    <a:bodyPr/>
                    <a:lstStyle/>
                    <a:p>
                      <a:pPr algn="r" fontAlgn="ctr"/>
                      <a:r>
                        <a:rPr lang="en-US" sz="1400">
                          <a:effectLst/>
                        </a:rPr>
                        <a:t>2.287255</a:t>
                      </a:r>
                    </a:p>
                  </a:txBody>
                  <a:tcPr anchor="ctr"/>
                </a:tc>
                <a:tc>
                  <a:txBody>
                    <a:bodyPr/>
                    <a:lstStyle/>
                    <a:p>
                      <a:pPr algn="r" fontAlgn="ctr"/>
                      <a:r>
                        <a:rPr lang="en-US" sz="1400" dirty="0" err="1">
                          <a:effectLst/>
                        </a:rPr>
                        <a:t>Carette</a:t>
                      </a:r>
                      <a:endParaRPr lang="en-US" sz="1400" dirty="0">
                        <a:effectLst/>
                      </a:endParaRPr>
                    </a:p>
                  </a:txBody>
                  <a:tcPr anchor="ctr"/>
                </a:tc>
                <a:extLst>
                  <a:ext uri="{0D108BD9-81ED-4DB2-BD59-A6C34878D82A}">
                    <a16:rowId xmlns:a16="http://schemas.microsoft.com/office/drawing/2014/main" val="20889933"/>
                  </a:ext>
                </a:extLst>
              </a:tr>
            </a:tbl>
          </a:graphicData>
        </a:graphic>
      </p:graphicFrame>
    </p:spTree>
    <p:extLst>
      <p:ext uri="{BB962C8B-B14F-4D97-AF65-F5344CB8AC3E}">
        <p14:creationId xmlns:p14="http://schemas.microsoft.com/office/powerpoint/2010/main" val="37395262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546</Words>
  <Application>Microsoft Macintosh PowerPoint</Application>
  <PresentationFormat>Widescreen</PresentationFormat>
  <Paragraphs>172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Business Advisory Start Frozen Yogurt Business</vt:lpstr>
      <vt:lpstr>Business Problem</vt:lpstr>
      <vt:lpstr>Requirements</vt:lpstr>
      <vt:lpstr>Background</vt:lpstr>
      <vt:lpstr>Data Description</vt:lpstr>
      <vt:lpstr>Get Number and Names of Frozen Yogurt Shops in Austin Texas</vt:lpstr>
      <vt:lpstr>Get Number and Names of Dessert Shops in Austin Texas</vt:lpstr>
      <vt:lpstr>Get Number and Names of Frozen Yogurt Shops in Paris, France</vt:lpstr>
      <vt:lpstr>Get Number and Names of Dessert Shops in Paris, France</vt:lpstr>
      <vt:lpstr>Austin Map</vt:lpstr>
      <vt:lpstr>Paris Map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Advisory Start Frozen Yogurt Business</dc:title>
  <dc:creator>Ahmed Nassar</dc:creator>
  <cp:lastModifiedBy>Ahmed Nassar</cp:lastModifiedBy>
  <cp:revision>1</cp:revision>
  <dcterms:created xsi:type="dcterms:W3CDTF">2019-04-01T23:12:20Z</dcterms:created>
  <dcterms:modified xsi:type="dcterms:W3CDTF">2019-04-01T23:12:24Z</dcterms:modified>
</cp:coreProperties>
</file>