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charset="0"/>
      <p:regular r:id="rId7"/>
      <p:bold r:id="rId8"/>
      <p:italic r:id="rId9"/>
      <p:boldItalic r:id="rId10"/>
    </p:embeddedFont>
    <p:embeddedFont>
      <p:font typeface="Calibri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8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Nassar\SQL\output\1.2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Nassar\SQL\output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[1.2.csv]Sheet1!PivotTable1</c:name>
    <c:fmtId val="3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Total rental Duration</a:t>
            </a:r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Sheet1!$A$4:$A$11</c:f>
              <c:strCache>
                <c:ptCount val="7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  <c:pt idx="6">
                  <c:v>(blank)</c:v>
                </c:pt>
              </c:strCache>
            </c:strRef>
          </c:cat>
          <c:val>
            <c:numRef>
              <c:f>Sheet1!$B$4:$B$11</c:f>
              <c:numCache>
                <c:formatCode>General</c:formatCode>
                <c:ptCount val="7"/>
                <c:pt idx="0">
                  <c:v>66</c:v>
                </c:pt>
                <c:pt idx="1">
                  <c:v>60</c:v>
                </c:pt>
                <c:pt idx="2">
                  <c:v>57</c:v>
                </c:pt>
                <c:pt idx="3">
                  <c:v>58</c:v>
                </c:pt>
                <c:pt idx="4">
                  <c:v>69</c:v>
                </c:pt>
                <c:pt idx="5">
                  <c:v>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0564736"/>
        <c:axId val="167959552"/>
      </c:barChart>
      <c:catAx>
        <c:axId val="140564736"/>
        <c:scaling>
          <c:orientation val="minMax"/>
        </c:scaling>
        <c:delete val="0"/>
        <c:axPos val="b"/>
        <c:majorTickMark val="out"/>
        <c:minorTickMark val="none"/>
        <c:tickLblPos val="nextTo"/>
        <c:crossAx val="167959552"/>
        <c:crosses val="autoZero"/>
        <c:auto val="1"/>
        <c:lblAlgn val="ctr"/>
        <c:lblOffset val="100"/>
        <c:noMultiLvlLbl val="0"/>
      </c:catAx>
      <c:valAx>
        <c:axId val="167959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0564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'2.2'!$J$1</c:f>
              <c:strCache>
                <c:ptCount val="1"/>
                <c:pt idx="0">
                  <c:v>Pay Amount</c:v>
                </c:pt>
              </c:strCache>
            </c:strRef>
          </c:tx>
          <c:invertIfNegative val="0"/>
          <c:cat>
            <c:strRef>
              <c:f>'2.2'!$H$2:$H$11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'2.2'!$J$2:$J$11</c:f>
              <c:numCache>
                <c:formatCode>General</c:formatCode>
                <c:ptCount val="10"/>
                <c:pt idx="0">
                  <c:v>167.67000000000002</c:v>
                </c:pt>
                <c:pt idx="1">
                  <c:v>189.6</c:v>
                </c:pt>
                <c:pt idx="2">
                  <c:v>167.62</c:v>
                </c:pt>
                <c:pt idx="3">
                  <c:v>211.55</c:v>
                </c:pt>
                <c:pt idx="4">
                  <c:v>208.57999999999998</c:v>
                </c:pt>
                <c:pt idx="5">
                  <c:v>166.61</c:v>
                </c:pt>
                <c:pt idx="6">
                  <c:v>194.61</c:v>
                </c:pt>
                <c:pt idx="7">
                  <c:v>162.66999999999999</c:v>
                </c:pt>
                <c:pt idx="8">
                  <c:v>191.62</c:v>
                </c:pt>
                <c:pt idx="9">
                  <c:v>183.63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158976"/>
        <c:axId val="50201728"/>
      </c:barChart>
      <c:catAx>
        <c:axId val="50158976"/>
        <c:scaling>
          <c:orientation val="minMax"/>
        </c:scaling>
        <c:delete val="0"/>
        <c:axPos val="b"/>
        <c:majorTickMark val="out"/>
        <c:minorTickMark val="none"/>
        <c:tickLblPos val="nextTo"/>
        <c:crossAx val="50201728"/>
        <c:crosses val="autoZero"/>
        <c:auto val="1"/>
        <c:lblAlgn val="ctr"/>
        <c:lblOffset val="100"/>
        <c:noMultiLvlLbl val="0"/>
      </c:catAx>
      <c:valAx>
        <c:axId val="50201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158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44800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We can see that the Family Movies Are the most rented with 67 Movie,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Followed by Animation ones with 64.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And so on as shown below.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Total rental for each category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0" y="1422260"/>
            <a:ext cx="4598700" cy="306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14005"/>
              </p:ext>
            </p:extLst>
          </p:nvPr>
        </p:nvGraphicFramePr>
        <p:xfrm>
          <a:off x="5334000" y="2907030"/>
          <a:ext cx="2247900" cy="1417320"/>
        </p:xfrm>
        <a:graphic>
          <a:graphicData uri="http://schemas.openxmlformats.org/drawingml/2006/table">
            <a:tbl>
              <a:tblPr/>
              <a:tblGrid>
                <a:gridCol w="876300"/>
                <a:gridCol w="1371600"/>
              </a:tblGrid>
              <a:tr h="1712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 of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rental_count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71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Animation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1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Children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Music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We can see here the number of rentals per month for each store. And we can find there’s </a:t>
            </a:r>
            <a:r>
              <a:rPr lang="en-US" dirty="0" smtClean="0"/>
              <a:t>variance between the two stores but it’s not significant.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number of rentals per month for each store 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8450"/>
            <a:ext cx="4800600" cy="321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smtClean="0">
                <a:latin typeface="Open Sans"/>
                <a:ea typeface="Open Sans"/>
                <a:cs typeface="Open Sans"/>
                <a:sym typeface="Open Sans"/>
              </a:rPr>
              <a:t>As shown that the most Duration here for the Family Movies with 69 time.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smtClean="0">
                <a:latin typeface="Open Sans"/>
                <a:ea typeface="Open Sans"/>
                <a:cs typeface="Open Sans"/>
                <a:sym typeface="Open Sans"/>
              </a:rPr>
              <a:t>Followed by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smtClean="0">
                <a:latin typeface="Open Sans"/>
                <a:ea typeface="Open Sans"/>
                <a:cs typeface="Open Sans"/>
                <a:sym typeface="Open Sans"/>
              </a:rPr>
              <a:t>Animation with 66. and we can check All categories below.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Total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rental Duration for each category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45496"/>
              </p:ext>
            </p:extLst>
          </p:nvPr>
        </p:nvGraphicFramePr>
        <p:xfrm>
          <a:off x="354300" y="1429880"/>
          <a:ext cx="4550700" cy="3061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226501"/>
              </p:ext>
            </p:extLst>
          </p:nvPr>
        </p:nvGraphicFramePr>
        <p:xfrm>
          <a:off x="5181600" y="3125260"/>
          <a:ext cx="2425700" cy="1333500"/>
        </p:xfrm>
        <a:graphic>
          <a:graphicData uri="http://schemas.openxmlformats.org/drawingml/2006/table">
            <a:tbl>
              <a:tblPr/>
              <a:tblGrid>
                <a:gridCol w="875155"/>
                <a:gridCol w="155054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 of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rental_duration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Animation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Children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Music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As per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dirty="0" smtClean="0"/>
              <a:t>diagram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we can Find that Eleanor Hunt is the Most customer paid money with 211.55.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And we can get more info from the below table.</a:t>
            </a: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payment amount for each customer? </a:t>
            </a:r>
            <a:b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Workplace 2 Question 2</a:t>
            </a:r>
            <a:endParaRPr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320293"/>
              </p:ext>
            </p:extLst>
          </p:nvPr>
        </p:nvGraphicFramePr>
        <p:xfrm>
          <a:off x="304800" y="1418450"/>
          <a:ext cx="46215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97791"/>
              </p:ext>
            </p:extLst>
          </p:nvPr>
        </p:nvGraphicFramePr>
        <p:xfrm>
          <a:off x="5257800" y="2495550"/>
          <a:ext cx="3352800" cy="1933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6028"/>
                <a:gridCol w="1029369"/>
                <a:gridCol w="1127403"/>
              </a:tblGrid>
              <a:tr h="116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Pay Count per Month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Pay Amount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38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Ana Bradley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167.67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38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Clara Shaw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189.6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38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Curtis Irby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167.62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38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Eleanor Hunt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211.55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38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Karl Seal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208.58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38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Marcia Dean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166.61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38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Marion Snyder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194.61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38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Mike 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162.67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38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Rhonda Kennedy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191.62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38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Tommy Collazo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183.63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244</Words>
  <Application>Microsoft Office PowerPoint</Application>
  <PresentationFormat>On-screen Show (16:9)</PresentationFormat>
  <Paragraphs>76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Open Sans</vt:lpstr>
      <vt:lpstr>Calibri</vt:lpstr>
      <vt:lpstr>Simple Light</vt:lpstr>
      <vt:lpstr>What is the Total rental for each category ?</vt:lpstr>
      <vt:lpstr>What is the number of rentals per month for each store ?</vt:lpstr>
      <vt:lpstr>What is the Total rental Duration for each category ?</vt:lpstr>
      <vt:lpstr>What is the payment amount for each customer?  Workplace 2 Question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Ali Nassar</dc:creator>
  <cp:lastModifiedBy>Windows User</cp:lastModifiedBy>
  <cp:revision>7</cp:revision>
  <dcterms:modified xsi:type="dcterms:W3CDTF">2021-07-04T15:08:58Z</dcterms:modified>
</cp:coreProperties>
</file>