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Manages null pointers easierly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4000"/>
              <a:buNone/>
              <a:defRPr sz="4000"/>
            </a:lvl1pPr>
            <a:lvl2pPr lvl="1">
              <a:spcBef>
                <a:spcPts val="0"/>
              </a:spcBef>
              <a:buSzPts val="4000"/>
              <a:buNone/>
              <a:defRPr sz="4000"/>
            </a:lvl2pPr>
            <a:lvl3pPr lvl="2">
              <a:spcBef>
                <a:spcPts val="0"/>
              </a:spcBef>
              <a:buSzPts val="4000"/>
              <a:buNone/>
              <a:defRPr sz="4000"/>
            </a:lvl3pPr>
            <a:lvl4pPr lvl="3">
              <a:spcBef>
                <a:spcPts val="0"/>
              </a:spcBef>
              <a:buSzPts val="4000"/>
              <a:buNone/>
              <a:defRPr sz="4000"/>
            </a:lvl4pPr>
            <a:lvl5pPr lvl="4">
              <a:spcBef>
                <a:spcPts val="0"/>
              </a:spcBef>
              <a:buSzPts val="4000"/>
              <a:buNone/>
              <a:defRPr sz="4000"/>
            </a:lvl5pPr>
            <a:lvl6pPr lvl="5">
              <a:spcBef>
                <a:spcPts val="0"/>
              </a:spcBef>
              <a:buSzPts val="4000"/>
              <a:buNone/>
              <a:defRPr sz="4000"/>
            </a:lvl6pPr>
            <a:lvl7pPr lvl="6">
              <a:spcBef>
                <a:spcPts val="0"/>
              </a:spcBef>
              <a:buSzPts val="4000"/>
              <a:buNone/>
              <a:defRPr sz="4000"/>
            </a:lvl7pPr>
            <a:lvl8pPr lvl="7">
              <a:spcBef>
                <a:spcPts val="0"/>
              </a:spcBef>
              <a:buSzPts val="4000"/>
              <a:buNone/>
              <a:defRPr sz="4000"/>
            </a:lvl8pPr>
            <a:lvl9pPr lvl="8">
              <a:spcBef>
                <a:spcPts val="0"/>
              </a:spcBef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8000"/>
              <a:buNone/>
              <a:defRPr sz="8000"/>
            </a:lvl1pPr>
            <a:lvl2pPr lvl="1">
              <a:spcBef>
                <a:spcPts val="0"/>
              </a:spcBef>
              <a:buSzPts val="8000"/>
              <a:buNone/>
              <a:defRPr sz="8000"/>
            </a:lvl2pPr>
            <a:lvl3pPr lvl="2">
              <a:spcBef>
                <a:spcPts val="0"/>
              </a:spcBef>
              <a:buSzPts val="8000"/>
              <a:buNone/>
              <a:defRPr sz="8000"/>
            </a:lvl3pPr>
            <a:lvl4pPr lvl="3">
              <a:spcBef>
                <a:spcPts val="0"/>
              </a:spcBef>
              <a:buSzPts val="8000"/>
              <a:buNone/>
              <a:defRPr sz="8000"/>
            </a:lvl4pPr>
            <a:lvl5pPr lvl="4">
              <a:spcBef>
                <a:spcPts val="0"/>
              </a:spcBef>
              <a:buSzPts val="8000"/>
              <a:buNone/>
              <a:defRPr sz="8000"/>
            </a:lvl5pPr>
            <a:lvl6pPr lvl="5">
              <a:spcBef>
                <a:spcPts val="0"/>
              </a:spcBef>
              <a:buSzPts val="8000"/>
              <a:buNone/>
              <a:defRPr sz="8000"/>
            </a:lvl6pPr>
            <a:lvl7pPr lvl="6">
              <a:spcBef>
                <a:spcPts val="0"/>
              </a:spcBef>
              <a:buSzPts val="8000"/>
              <a:buNone/>
              <a:defRPr sz="8000"/>
            </a:lvl7pPr>
            <a:lvl8pPr lvl="7">
              <a:spcBef>
                <a:spcPts val="0"/>
              </a:spcBef>
              <a:buSzPts val="8000"/>
              <a:buNone/>
              <a:defRPr sz="8000"/>
            </a:lvl8pPr>
            <a:lvl9pPr lvl="8">
              <a:spcBef>
                <a:spcPts val="0"/>
              </a:spcBef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0.jpg"/><Relationship Id="rId5" Type="http://schemas.openxmlformats.org/officeDocument/2006/relationships/image" Target="../media/image17.jpg"/><Relationship Id="rId6" Type="http://schemas.openxmlformats.org/officeDocument/2006/relationships/image" Target="../media/image21.gif"/><Relationship Id="rId7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insights.stackoverflow.com/survey/2017#most-loved-dreaded-and-wanted" TargetMode="External"/><Relationship Id="rId4" Type="http://schemas.openxmlformats.org/officeDocument/2006/relationships/hyperlink" Target="https://stackoverflow.com/questions/26686132/what-languages-does-xcode-6-support" TargetMode="External"/><Relationship Id="rId9" Type="http://schemas.openxmlformats.org/officeDocument/2006/relationships/hyperlink" Target="https://cocoacasts.com/what-is-the-difference-between-strong-weak-and-unowned-references/" TargetMode="External"/><Relationship Id="rId5" Type="http://schemas.openxmlformats.org/officeDocument/2006/relationships/hyperlink" Target="https://en.wikipedia.org/wiki/Swift_(programming_language)" TargetMode="External"/><Relationship Id="rId6" Type="http://schemas.openxmlformats.org/officeDocument/2006/relationships/hyperlink" Target="https://www.quora.com/What-are-some-cool-things-about-Swift" TargetMode="External"/><Relationship Id="rId7" Type="http://schemas.openxmlformats.org/officeDocument/2006/relationships/hyperlink" Target="https://skookum.com/blog/swift-blurs-the-lines-of-programming-paradigms" TargetMode="External"/><Relationship Id="rId8" Type="http://schemas.openxmlformats.org/officeDocument/2006/relationships/hyperlink" Target="https://www.altexsoft.com/blog/engineering/the-good-and-the-bad-of-swift-programming-languag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9.jpg"/><Relationship Id="rId5" Type="http://schemas.openxmlformats.org/officeDocument/2006/relationships/image" Target="../media/image8.jp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Swift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39700" y="3703700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By: Hamza Shahid &amp; Ahmed Khan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900" y="949025"/>
            <a:ext cx="2783100" cy="220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88525" y="4776275"/>
            <a:ext cx="14157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CS 341</a:t>
            </a:r>
            <a:r>
              <a:rPr lang="en"/>
              <a:t>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Interesting Stats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417407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207" y="1460250"/>
            <a:ext cx="4011490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1297500" y="953850"/>
            <a:ext cx="743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StackOverflow: Most Loved, Dreaded, and Wanted Languages, 2017 survey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Taylor </a:t>
            </a:r>
            <a:r>
              <a:rPr b="1" i="1" lang="en" u="sng"/>
              <a:t>“Swift”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0"/>
            <a:ext cx="43434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5975" y="2820075"/>
            <a:ext cx="2025900" cy="23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963175"/>
            <a:ext cx="3605976" cy="185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820075"/>
            <a:ext cx="3605975" cy="23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05975" y="963175"/>
            <a:ext cx="2025900" cy="18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Done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575" y="1100700"/>
            <a:ext cx="353085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386000" y="11161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https://insights.stackoverflow.com/survey/2017#most-loved-dreaded-and-wanted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https://stackoverflow.com/questions/26686132/what-languages-does-xcode-6-support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https://en.wikipedia.org/wiki/Swift_(programming_language)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https://www.quora.com/What-are-some-cool-things-about-Swift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https://skookum.com/blog/swift-blurs-the-lines-of-programming-paradigms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https://www.altexsoft.com/blog/engineering/the-good-and-the-bad-of-swift-programming-language/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https://cocoacasts.com/what-is-the-difference-between-strong-weak-and-unowned-references/</a:t>
            </a:r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EXACTLY is Swift?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0" y="1550875"/>
            <a:ext cx="7038900" cy="3459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Apple programming language - </a:t>
            </a:r>
            <a:r>
              <a:rPr lang="en" sz="1800"/>
              <a:t> Chris Lattner - U of I grad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to create most Apple product applications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Publicly </a:t>
            </a:r>
            <a:r>
              <a:rPr lang="en" sz="1800"/>
              <a:t>released</a:t>
            </a:r>
            <a:r>
              <a:rPr lang="en" sz="1800"/>
              <a:t> on June 2, 2014 at  AWDC</a:t>
            </a:r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buSzPts val="1800"/>
              <a:buChar char="●"/>
            </a:pPr>
            <a:r>
              <a:rPr lang="en" sz="1800"/>
              <a:t>Objective-C preceded Swift</a:t>
            </a: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025" y="2630375"/>
            <a:ext cx="3642176" cy="23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738" y="3809500"/>
            <a:ext cx="1210525" cy="1089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9625" y="115625"/>
            <a:ext cx="2216775" cy="208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297500" y="1540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Swift </a:t>
            </a:r>
            <a:r>
              <a:rPr lang="en"/>
              <a:t>Paradigms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1297500" y="699475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Object-Oriented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Inherited from Objective-C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Imperative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(Somewhat) - mutable states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Functional</a:t>
            </a:r>
          </a:p>
          <a:p>
            <a:pPr indent="-298450" lvl="1" marL="914400" rtl="0">
              <a:spcBef>
                <a:spcPts val="0"/>
              </a:spcBef>
              <a:buSzPts val="1100"/>
              <a:buChar char="○"/>
            </a:pPr>
            <a:r>
              <a:rPr lang="en"/>
              <a:t>(Somewhat) - reduce, map functions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6450" y="207950"/>
            <a:ext cx="1894925" cy="16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50" y="2283010"/>
            <a:ext cx="4137225" cy="2703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7250" y="2275125"/>
            <a:ext cx="4137224" cy="27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Key Features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157450" y="9657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Relatively easy to learn</a:t>
            </a:r>
            <a:r>
              <a:rPr lang="en" sz="1400"/>
              <a:t> 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Apple Exclusive Products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Playground</a:t>
            </a:r>
          </a:p>
          <a:p>
            <a:pPr indent="-304800" lvl="1" marL="914400" rtl="0">
              <a:lnSpc>
                <a:spcPct val="200000"/>
              </a:lnSpc>
              <a:spcBef>
                <a:spcPts val="0"/>
              </a:spcBef>
              <a:buSzPts val="1200"/>
              <a:buChar char="○"/>
            </a:pPr>
            <a:r>
              <a:rPr lang="en" sz="1200"/>
              <a:t>Write code and see the results simultaneously: Watch program run as you write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600" y="2724575"/>
            <a:ext cx="4749549" cy="214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Key Features: Strong and Weak References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279650" y="1466900"/>
            <a:ext cx="84693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Weak Reference: deallocated by ARC (Automatic Reference Counting)</a:t>
            </a:r>
          </a:p>
          <a:p>
            <a:pPr indent="-355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Strong Reference: Stops ARC from deallocating</a:t>
            </a: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Object being assigned to variable</a:t>
            </a:r>
          </a:p>
          <a:p>
            <a:pPr indent="-330200" lvl="1" marL="914400">
              <a:lnSpc>
                <a:spcPct val="200000"/>
              </a:lnSpc>
              <a:spcBef>
                <a:spcPts val="0"/>
              </a:spcBef>
              <a:buSzPts val="1600"/>
              <a:buChar char="○"/>
            </a:pPr>
            <a:r>
              <a:rPr lang="en" sz="1600"/>
              <a:t>Somewhat similar to Java’s garbage collector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575" y="1100700"/>
            <a:ext cx="353085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Strong/Weak Reference Visual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825" y="2865550"/>
            <a:ext cx="1724875" cy="91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5925400" y="2985875"/>
            <a:ext cx="2165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 u="sng"/>
              <a:t>Grade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5824" y="1182875"/>
            <a:ext cx="1724875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00" y="1570525"/>
            <a:ext cx="4362450" cy="3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5925400" y="1307850"/>
            <a:ext cx="2165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b="1" lang="en" sz="2400" u="sng"/>
              <a:t>Student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7562663" y="1858712"/>
            <a:ext cx="1881700" cy="11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3">
            <a:off x="4529837" y="1958762"/>
            <a:ext cx="1881700" cy="11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Swift vs Objective-C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1117725" y="886425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Intended to improve Objective-C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Less code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Easier to read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Safer</a:t>
            </a:r>
          </a:p>
          <a:p>
            <a:pPr indent="-317500" lvl="0" marL="457200" rtl="0">
              <a:lnSpc>
                <a:spcPct val="200000"/>
              </a:lnSpc>
              <a:spcBef>
                <a:spcPts val="0"/>
              </a:spcBef>
              <a:buSzPts val="1400"/>
              <a:buChar char="●"/>
            </a:pPr>
            <a:r>
              <a:rPr lang="en" sz="1400"/>
              <a:t>Less error-prone</a:t>
            </a:r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725" y="1714175"/>
            <a:ext cx="5757325" cy="31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Pros/Cons 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297500" y="136780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Pros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Safer than Objective-C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Versatile: readability of Python, speed of C++</a:t>
            </a: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Can only be used on a machine running OS X</a:t>
            </a:r>
          </a:p>
          <a:p>
            <a:pPr indent="-304800" lvl="1" marL="914400">
              <a:lnSpc>
                <a:spcPct val="150000"/>
              </a:lnSpc>
              <a:spcBef>
                <a:spcPts val="0"/>
              </a:spcBef>
              <a:buSzPts val="1200"/>
              <a:buChar char="○"/>
            </a:pPr>
            <a:r>
              <a:rPr lang="en" sz="1200"/>
              <a:t>Lack of backwards </a:t>
            </a:r>
            <a:r>
              <a:rPr lang="en" sz="1200"/>
              <a:t>compatibility</a:t>
            </a:r>
            <a:r>
              <a:rPr lang="en" sz="1200"/>
              <a:t> with older versions of the language - lots of time updating 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00" y="3313800"/>
            <a:ext cx="3754375" cy="17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4976" y="64850"/>
            <a:ext cx="2898697" cy="2199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