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70" r:id="rId6"/>
    <p:sldId id="258" r:id="rId7"/>
    <p:sldId id="260" r:id="rId8"/>
    <p:sldId id="269"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Gao" initials="AG" lastIdx="1" clrIdx="0">
    <p:extLst>
      <p:ext uri="{19B8F6BF-5375-455C-9EA6-DF929625EA0E}">
        <p15:presenceInfo xmlns:p15="http://schemas.microsoft.com/office/powerpoint/2012/main" userId="6eba5b35f83835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2C321-2224-7FBF-0AAE-A83CFB884076}" v="15" dt="2019-07-30T02:23:29.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72"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3T14:13:07.758"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F575-639D-43AC-9B3B-97C482A12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C8A6448-23F8-49E8-8D99-81713A581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C64CBEA-5EEB-470A-BFF9-4DA6A8633B64}"/>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5" name="Footer Placeholder 4">
            <a:extLst>
              <a:ext uri="{FF2B5EF4-FFF2-40B4-BE49-F238E27FC236}">
                <a16:creationId xmlns:a16="http://schemas.microsoft.com/office/drawing/2014/main" id="{A1D0E4A8-27FE-4F91-AD80-FD2388DCEE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D0A0AD-08C9-4A49-BCA8-5CDDCA728EBC}"/>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53688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AC1D-2609-403D-8D10-A47C0AB6502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19A6F9A-F0AF-4FB5-8239-77E291443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F2B45D-C2F4-40E4-832F-ACFFD54871F1}"/>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5" name="Footer Placeholder 4">
            <a:extLst>
              <a:ext uri="{FF2B5EF4-FFF2-40B4-BE49-F238E27FC236}">
                <a16:creationId xmlns:a16="http://schemas.microsoft.com/office/drawing/2014/main" id="{76A72372-8629-4C8E-BC3F-E1166617F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539F47-E4FC-47BD-9C87-1DDB0A47BF89}"/>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394046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BDC2A-9C77-44CD-B05F-D3956454DB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AC5C2D0-0FD3-43D8-AE84-537A8C4288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99C98F-6FE8-422A-8102-AFB1169805FB}"/>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5" name="Footer Placeholder 4">
            <a:extLst>
              <a:ext uri="{FF2B5EF4-FFF2-40B4-BE49-F238E27FC236}">
                <a16:creationId xmlns:a16="http://schemas.microsoft.com/office/drawing/2014/main" id="{42D9EC1D-4EE7-4E34-9888-8830EB0335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E06103-0086-4F82-9200-8EE8A15FB7C1}"/>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3430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1906-32B0-4D35-9BA9-056A62D4B0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E8FE3F9-92B4-472B-9065-875D6E873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896A4D-7DF1-400E-B9B4-6AE62751728D}"/>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5" name="Footer Placeholder 4">
            <a:extLst>
              <a:ext uri="{FF2B5EF4-FFF2-40B4-BE49-F238E27FC236}">
                <a16:creationId xmlns:a16="http://schemas.microsoft.com/office/drawing/2014/main" id="{B1D6B7B5-6E41-4017-8D4B-0BFF380096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78AC1E-334C-4D44-B0FF-68C84144B446}"/>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398146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440-F3BE-4A68-8BBE-7BB47B7B22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492B12D-6C62-4165-817A-E133F1468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3940B-32EC-413F-BDBE-2A38B095F6DF}"/>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5" name="Footer Placeholder 4">
            <a:extLst>
              <a:ext uri="{FF2B5EF4-FFF2-40B4-BE49-F238E27FC236}">
                <a16:creationId xmlns:a16="http://schemas.microsoft.com/office/drawing/2014/main" id="{5E3D4AD3-FBA9-42EA-A9C7-7A4C78CC9F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9F981A-37F6-4792-AEF2-54FF90BD8D07}"/>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332316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0001-DE9B-4676-A7AF-B5C6888F0C4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631F0E7-FB68-4D42-AB5A-713914C6A8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03BD3F7-6482-4D6F-967C-BF7892E32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67CE109-CD91-4DE8-A937-6E6FD87EEC37}"/>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6" name="Footer Placeholder 5">
            <a:extLst>
              <a:ext uri="{FF2B5EF4-FFF2-40B4-BE49-F238E27FC236}">
                <a16:creationId xmlns:a16="http://schemas.microsoft.com/office/drawing/2014/main" id="{593D4A48-9B1C-4FC3-9253-468132FD11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A7B0EF-2B7B-425B-965B-16ED380EEC88}"/>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114387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3A7A-9F59-4389-B91A-069D38AC6AB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874ECCB-8CAA-4BBA-A88F-F2857C8EB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8BCF7-6D11-45D4-8489-3D4F07FD6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6749A6D-98E1-423D-A44A-9CD3B8DC0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91063-BA10-4DCC-9314-AEA493051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5E066FD-FF76-45F9-BED6-C5E5A7011AEE}"/>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8" name="Footer Placeholder 7">
            <a:extLst>
              <a:ext uri="{FF2B5EF4-FFF2-40B4-BE49-F238E27FC236}">
                <a16:creationId xmlns:a16="http://schemas.microsoft.com/office/drawing/2014/main" id="{EF018319-6A34-47D7-BBC6-F8C19BEFAF0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5E8B4AD-F616-4ADA-96E5-9C28F0F547C2}"/>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7658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DD47-F344-4F6C-82A3-11C2BB7E35A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69C5BFE-2E24-4712-927D-BE1CB0CF2B20}"/>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4" name="Footer Placeholder 3">
            <a:extLst>
              <a:ext uri="{FF2B5EF4-FFF2-40B4-BE49-F238E27FC236}">
                <a16:creationId xmlns:a16="http://schemas.microsoft.com/office/drawing/2014/main" id="{5F020BBD-D9EB-4A12-A01F-27DC206B220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1605A9E-2955-42E7-BC9E-9F7A53DAE878}"/>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161961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86D82-5E12-483A-A526-78E2C80AB7A8}"/>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3" name="Footer Placeholder 2">
            <a:extLst>
              <a:ext uri="{FF2B5EF4-FFF2-40B4-BE49-F238E27FC236}">
                <a16:creationId xmlns:a16="http://schemas.microsoft.com/office/drawing/2014/main" id="{D77C65A0-62F5-432E-8634-8BF052D5C28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7496B96-8349-4233-A345-D03C03B182DC}"/>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101346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CC40-6791-4173-B7C7-F288BE27F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42FE24B-B8EA-4DA7-829B-528959926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6EC187B-B3B8-4DC6-8B52-47A24464D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1E280-9C5B-4128-8032-F95F6FFB8C63}"/>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6" name="Footer Placeholder 5">
            <a:extLst>
              <a:ext uri="{FF2B5EF4-FFF2-40B4-BE49-F238E27FC236}">
                <a16:creationId xmlns:a16="http://schemas.microsoft.com/office/drawing/2014/main" id="{18A79331-9605-4371-9D72-48FE94E3A2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08426B-2CB8-46C1-BCA8-79AB5799B0C2}"/>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74201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0094-EB46-496B-A1BB-EE6672D25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87096FF-20EA-482F-954D-7BC2A30AC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2DEF89B-31AF-420C-95E5-931A7FA3E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47F06-8618-430F-AE46-AB0EDF013B29}"/>
              </a:ext>
            </a:extLst>
          </p:cNvPr>
          <p:cNvSpPr>
            <a:spLocks noGrp="1"/>
          </p:cNvSpPr>
          <p:nvPr>
            <p:ph type="dt" sz="half" idx="10"/>
          </p:nvPr>
        </p:nvSpPr>
        <p:spPr/>
        <p:txBody>
          <a:bodyPr/>
          <a:lstStyle/>
          <a:p>
            <a:fld id="{AA4F93FD-1C6C-47E4-A4F8-592D37DC08BA}" type="datetimeFigureOut">
              <a:rPr lang="en-CA" smtClean="0"/>
              <a:t>2019-07-30</a:t>
            </a:fld>
            <a:endParaRPr lang="en-CA"/>
          </a:p>
        </p:txBody>
      </p:sp>
      <p:sp>
        <p:nvSpPr>
          <p:cNvPr id="6" name="Footer Placeholder 5">
            <a:extLst>
              <a:ext uri="{FF2B5EF4-FFF2-40B4-BE49-F238E27FC236}">
                <a16:creationId xmlns:a16="http://schemas.microsoft.com/office/drawing/2014/main" id="{93914925-ED2E-430D-8353-7A87FCEEED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65A9DA4-C7BA-4991-8EB5-8394D73575AA}"/>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86522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91A1C-3BB4-4CCC-BD33-9D4040269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578BFFF-5103-4A92-9376-CB973017D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7C7F45-18B7-4CFC-99DE-B90CDB4E3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F93FD-1C6C-47E4-A4F8-592D37DC08BA}" type="datetimeFigureOut">
              <a:rPr lang="en-CA" smtClean="0"/>
              <a:t>2019-07-30</a:t>
            </a:fld>
            <a:endParaRPr lang="en-CA"/>
          </a:p>
        </p:txBody>
      </p:sp>
      <p:sp>
        <p:nvSpPr>
          <p:cNvPr id="5" name="Footer Placeholder 4">
            <a:extLst>
              <a:ext uri="{FF2B5EF4-FFF2-40B4-BE49-F238E27FC236}">
                <a16:creationId xmlns:a16="http://schemas.microsoft.com/office/drawing/2014/main" id="{BBF2F112-D230-446E-A261-0317EF82C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2822872-DEC9-4E69-8955-D04850847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5F0FA-D450-4251-A0E6-1CA3CF66BDC9}" type="slidenum">
              <a:rPr lang="en-CA" smtClean="0"/>
              <a:t>‹#›</a:t>
            </a:fld>
            <a:endParaRPr lang="en-CA"/>
          </a:p>
        </p:txBody>
      </p:sp>
    </p:spTree>
    <p:extLst>
      <p:ext uri="{BB962C8B-B14F-4D97-AF65-F5344CB8AC3E}">
        <p14:creationId xmlns:p14="http://schemas.microsoft.com/office/powerpoint/2010/main" val="313089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262135-3280-414F-87FA-4847D7AA4176}"/>
              </a:ext>
            </a:extLst>
          </p:cNvPr>
          <p:cNvPicPr>
            <a:picLocks noChangeAspect="1"/>
          </p:cNvPicPr>
          <p:nvPr/>
        </p:nvPicPr>
        <p:blipFill rotWithShape="1">
          <a:blip r:embed="rId2"/>
          <a:srcRect l="492" r="21293"/>
          <a:stretch/>
        </p:blipFill>
        <p:spPr>
          <a:xfrm>
            <a:off x="4818888" y="1"/>
            <a:ext cx="7373112" cy="6857999"/>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19"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7BD80-4C59-43AE-AD52-F980351D6916}"/>
              </a:ext>
            </a:extLst>
          </p:cNvPr>
          <p:cNvSpPr>
            <a:spLocks noGrp="1"/>
          </p:cNvSpPr>
          <p:nvPr>
            <p:ph type="ctrTitle"/>
          </p:nvPr>
        </p:nvSpPr>
        <p:spPr>
          <a:xfrm>
            <a:off x="804672" y="2600324"/>
            <a:ext cx="5058370" cy="3320973"/>
          </a:xfrm>
        </p:spPr>
        <p:txBody>
          <a:bodyPr anchor="t">
            <a:normAutofit/>
          </a:bodyPr>
          <a:lstStyle/>
          <a:p>
            <a:pPr algn="l"/>
            <a:r>
              <a:rPr lang="en-CA" sz="4600"/>
              <a:t>Pokémon Card Match Memory Game</a:t>
            </a:r>
            <a:br>
              <a:rPr lang="en-CA" sz="4600"/>
            </a:br>
            <a:br>
              <a:rPr lang="en-CA" sz="4600"/>
            </a:br>
            <a:r>
              <a:rPr lang="en-CA" sz="4600"/>
              <a:t>Team 15 </a:t>
            </a:r>
          </a:p>
        </p:txBody>
      </p:sp>
      <p:sp>
        <p:nvSpPr>
          <p:cNvPr id="3" name="Subtitle 2">
            <a:extLst>
              <a:ext uri="{FF2B5EF4-FFF2-40B4-BE49-F238E27FC236}">
                <a16:creationId xmlns:a16="http://schemas.microsoft.com/office/drawing/2014/main" id="{52132534-8EDE-4DC5-AAC1-F8338D3031B5}"/>
              </a:ext>
            </a:extLst>
          </p:cNvPr>
          <p:cNvSpPr>
            <a:spLocks noGrp="1"/>
          </p:cNvSpPr>
          <p:nvPr>
            <p:ph type="subTitle" idx="1"/>
          </p:nvPr>
        </p:nvSpPr>
        <p:spPr>
          <a:xfrm>
            <a:off x="804672" y="1300450"/>
            <a:ext cx="4167376" cy="1155525"/>
          </a:xfrm>
        </p:spPr>
        <p:txBody>
          <a:bodyPr anchor="b">
            <a:normAutofit/>
          </a:bodyPr>
          <a:lstStyle/>
          <a:p>
            <a:pPr algn="l"/>
            <a:r>
              <a:rPr lang="en-CA" sz="2000"/>
              <a:t>Ahmed, Aaron, Adarsha, Josh</a:t>
            </a:r>
          </a:p>
          <a:p>
            <a:pPr algn="l"/>
            <a:r>
              <a:rPr lang="en-CA" sz="2000"/>
              <a:t>CPSC 233 – T04 – Dr. Nathaly Verwaal.</a:t>
            </a:r>
          </a:p>
        </p:txBody>
      </p:sp>
    </p:spTree>
    <p:extLst>
      <p:ext uri="{BB962C8B-B14F-4D97-AF65-F5344CB8AC3E}">
        <p14:creationId xmlns:p14="http://schemas.microsoft.com/office/powerpoint/2010/main" val="10479896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F21-B95F-433E-A6E7-05B725D3C2C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More features of computer</a:t>
            </a:r>
            <a:endParaRPr lang="en-US" sz="2800">
              <a:solidFill>
                <a:schemeClr val="bg1"/>
              </a:solidFill>
            </a:endParaRPr>
          </a:p>
        </p:txBody>
      </p:sp>
      <p:sp>
        <p:nvSpPr>
          <p:cNvPr id="3" name="Content Placeholder 2">
            <a:extLst>
              <a:ext uri="{FF2B5EF4-FFF2-40B4-BE49-F238E27FC236}">
                <a16:creationId xmlns:a16="http://schemas.microsoft.com/office/drawing/2014/main" id="{2121BB00-CB24-47AD-B882-18C4B562D0BB}"/>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a:solidFill>
                  <a:schemeClr val="bg1"/>
                </a:solidFill>
                <a:cs typeface="Calibri"/>
              </a:rPr>
              <a:t>Each difficulty not only brings up a different grid size, but also higher probability for the computer to match the cards</a:t>
            </a:r>
          </a:p>
        </p:txBody>
      </p:sp>
      <p:pic>
        <p:nvPicPr>
          <p:cNvPr id="4" name="Picture 4" descr="A screenshot of a cell phone&#10;&#10;Description generated with high confidence">
            <a:extLst>
              <a:ext uri="{FF2B5EF4-FFF2-40B4-BE49-F238E27FC236}">
                <a16:creationId xmlns:a16="http://schemas.microsoft.com/office/drawing/2014/main" id="{F1E8FA3A-F307-463D-AE76-94986EABDD7F}"/>
              </a:ext>
            </a:extLst>
          </p:cNvPr>
          <p:cNvPicPr>
            <a:picLocks noChangeAspect="1"/>
          </p:cNvPicPr>
          <p:nvPr/>
        </p:nvPicPr>
        <p:blipFill>
          <a:blip r:embed="rId2"/>
          <a:stretch>
            <a:fillRect/>
          </a:stretch>
        </p:blipFill>
        <p:spPr>
          <a:xfrm>
            <a:off x="5297763" y="1543657"/>
            <a:ext cx="6250769" cy="3609818"/>
          </a:xfrm>
          <a:prstGeom prst="rect">
            <a:avLst/>
          </a:prstGeom>
        </p:spPr>
      </p:pic>
    </p:spTree>
    <p:extLst>
      <p:ext uri="{BB962C8B-B14F-4D97-AF65-F5344CB8AC3E}">
        <p14:creationId xmlns:p14="http://schemas.microsoft.com/office/powerpoint/2010/main" val="326961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7">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06CC53-2E38-44CD-B3BE-9043CF6789F7}"/>
              </a:ext>
            </a:extLst>
          </p:cNvPr>
          <p:cNvSpPr>
            <a:spLocks noGrp="1"/>
          </p:cNvSpPr>
          <p:nvPr>
            <p:ph type="title"/>
          </p:nvPr>
        </p:nvSpPr>
        <p:spPr>
          <a:xfrm>
            <a:off x="5297762" y="1053711"/>
            <a:ext cx="5638994" cy="1424446"/>
          </a:xfrm>
        </p:spPr>
        <p:txBody>
          <a:bodyPr>
            <a:normAutofit/>
          </a:bodyPr>
          <a:lstStyle/>
          <a:p>
            <a:r>
              <a:rPr lang="en-US">
                <a:solidFill>
                  <a:srgbClr val="FFFFFF"/>
                </a:solidFill>
                <a:cs typeface="Calibri Light"/>
              </a:rPr>
              <a:t>Smarter computer</a:t>
            </a:r>
            <a:endParaRPr lang="en-US">
              <a:solidFill>
                <a:srgbClr val="FFFFFF"/>
              </a:solidFill>
            </a:endParaRPr>
          </a:p>
        </p:txBody>
      </p:sp>
      <p:pic>
        <p:nvPicPr>
          <p:cNvPr id="6" name="Picture 6" descr="A screenshot of a cell phone&#10;&#10;Description generated with very high confidence">
            <a:extLst>
              <a:ext uri="{FF2B5EF4-FFF2-40B4-BE49-F238E27FC236}">
                <a16:creationId xmlns:a16="http://schemas.microsoft.com/office/drawing/2014/main" id="{55A728B8-5D68-481E-997B-DD111007555C}"/>
              </a:ext>
            </a:extLst>
          </p:cNvPr>
          <p:cNvPicPr>
            <a:picLocks noChangeAspect="1"/>
          </p:cNvPicPr>
          <p:nvPr/>
        </p:nvPicPr>
        <p:blipFill>
          <a:blip r:embed="rId2"/>
          <a:stretch>
            <a:fillRect/>
          </a:stretch>
        </p:blipFill>
        <p:spPr>
          <a:xfrm>
            <a:off x="674691" y="478232"/>
            <a:ext cx="3277120" cy="2789902"/>
          </a:xfrm>
          <a:prstGeom prst="rect">
            <a:avLst/>
          </a:prstGeom>
        </p:spPr>
      </p:pic>
      <p:cxnSp>
        <p:nvCxnSpPr>
          <p:cNvPr id="20" name="Straight Connector 19">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omputer&#10;&#10;Description generated with high confidence">
            <a:extLst>
              <a:ext uri="{FF2B5EF4-FFF2-40B4-BE49-F238E27FC236}">
                <a16:creationId xmlns:a16="http://schemas.microsoft.com/office/drawing/2014/main" id="{2F0491E2-CA80-4466-BD76-1004D7BD225A}"/>
              </a:ext>
            </a:extLst>
          </p:cNvPr>
          <p:cNvPicPr>
            <a:picLocks noChangeAspect="1"/>
          </p:cNvPicPr>
          <p:nvPr/>
        </p:nvPicPr>
        <p:blipFill>
          <a:blip r:embed="rId3"/>
          <a:stretch>
            <a:fillRect/>
          </a:stretch>
        </p:blipFill>
        <p:spPr>
          <a:xfrm>
            <a:off x="591424" y="3589867"/>
            <a:ext cx="3443654" cy="2788920"/>
          </a:xfrm>
          <a:prstGeom prst="rect">
            <a:avLst/>
          </a:prstGeom>
        </p:spPr>
      </p:pic>
      <p:sp>
        <p:nvSpPr>
          <p:cNvPr id="3" name="Content Placeholder 2">
            <a:extLst>
              <a:ext uri="{FF2B5EF4-FFF2-40B4-BE49-F238E27FC236}">
                <a16:creationId xmlns:a16="http://schemas.microsoft.com/office/drawing/2014/main" id="{C1CDBD71-4198-47CE-942A-9AC5B281A136}"/>
              </a:ext>
            </a:extLst>
          </p:cNvPr>
          <p:cNvSpPr>
            <a:spLocks noGrp="1"/>
          </p:cNvSpPr>
          <p:nvPr>
            <p:ph idx="1"/>
          </p:nvPr>
        </p:nvSpPr>
        <p:spPr>
          <a:xfrm>
            <a:off x="5297762" y="2799889"/>
            <a:ext cx="5747187" cy="2987543"/>
          </a:xfrm>
        </p:spPr>
        <p:txBody>
          <a:bodyPr vert="horz" lIns="91440" tIns="45720" rIns="91440" bIns="45720" rtlCol="0" anchor="t">
            <a:normAutofit/>
          </a:bodyPr>
          <a:lstStyle/>
          <a:p>
            <a:r>
              <a:rPr lang="en-US" sz="2400">
                <a:solidFill>
                  <a:srgbClr val="FFFFFF"/>
                </a:solidFill>
                <a:cs typeface="Calibri"/>
              </a:rPr>
              <a:t>Easy mode for computer presents a 4x4 grid with 50% probability of the computer getting the guess right</a:t>
            </a:r>
          </a:p>
          <a:p>
            <a:r>
              <a:rPr lang="en-US" sz="2400">
                <a:solidFill>
                  <a:srgbClr val="FFFFFF"/>
                </a:solidFill>
                <a:cs typeface="Calibri"/>
              </a:rPr>
              <a:t>Hard mode contains a 6x6 array with a 75% probability of the computer's guess being correct</a:t>
            </a:r>
          </a:p>
        </p:txBody>
      </p:sp>
    </p:spTree>
    <p:extLst>
      <p:ext uri="{BB962C8B-B14F-4D97-AF65-F5344CB8AC3E}">
        <p14:creationId xmlns:p14="http://schemas.microsoft.com/office/powerpoint/2010/main" val="3415402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9AEFE6-6136-4260-979F-918BACD914DF}"/>
              </a:ext>
            </a:extLst>
          </p:cNvPr>
          <p:cNvSpPr>
            <a:spLocks noGrp="1"/>
          </p:cNvSpPr>
          <p:nvPr>
            <p:ph type="title"/>
          </p:nvPr>
        </p:nvSpPr>
        <p:spPr>
          <a:xfrm>
            <a:off x="2974611" y="1232678"/>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Addition of GUI</a:t>
            </a:r>
          </a:p>
        </p:txBody>
      </p:sp>
      <p:sp>
        <p:nvSpPr>
          <p:cNvPr id="3" name="Content Placeholder 2">
            <a:extLst>
              <a:ext uri="{FF2B5EF4-FFF2-40B4-BE49-F238E27FC236}">
                <a16:creationId xmlns:a16="http://schemas.microsoft.com/office/drawing/2014/main" id="{B37A7ADE-9DC6-4A74-8AED-2D8CBD99C2F1}"/>
              </a:ext>
            </a:extLst>
          </p:cNvPr>
          <p:cNvSpPr>
            <a:spLocks noGrp="1"/>
          </p:cNvSpPr>
          <p:nvPr>
            <p:ph idx="1"/>
          </p:nvPr>
        </p:nvSpPr>
        <p:spPr>
          <a:xfrm>
            <a:off x="2778019" y="3307275"/>
            <a:ext cx="6635962" cy="682079"/>
          </a:xfrm>
        </p:spPr>
        <p:txBody>
          <a:bodyPr vert="horz" lIns="91440" tIns="45720" rIns="91440" bIns="45720" rtlCol="0">
            <a:normAutofit/>
          </a:bodyPr>
          <a:lstStyle/>
          <a:p>
            <a:pPr marL="0" indent="0" algn="ctr">
              <a:buNone/>
            </a:pPr>
            <a:r>
              <a:rPr lang="en-US" sz="2000" kern="1200" dirty="0">
                <a:solidFill>
                  <a:srgbClr val="FFFFFF"/>
                </a:solidFill>
                <a:latin typeface="+mn-lt"/>
                <a:ea typeface="+mn-ea"/>
                <a:cs typeface="+mn-cs"/>
              </a:rPr>
              <a:t>We have also added a single player interactive version of GUI</a:t>
            </a:r>
          </a:p>
        </p:txBody>
      </p:sp>
    </p:spTree>
    <p:extLst>
      <p:ext uri="{BB962C8B-B14F-4D97-AF65-F5344CB8AC3E}">
        <p14:creationId xmlns:p14="http://schemas.microsoft.com/office/powerpoint/2010/main" val="96742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6" name="Group 1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200399"/>
            <a:chOff x="697883" y="1816768"/>
            <a:chExt cx="3674476" cy="3200399"/>
          </a:xfrm>
          <a:solidFill>
            <a:schemeClr val="accent1"/>
          </a:solidFill>
        </p:grpSpPr>
        <p:sp>
          <p:nvSpPr>
            <p:cNvPr id="18" name="Rectangle 1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4">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5AAAB36D-D37C-469E-8867-5C49945A179A}"/>
              </a:ext>
            </a:extLst>
          </p:cNvPr>
          <p:cNvSpPr>
            <a:spLocks noGrp="1"/>
          </p:cNvSpPr>
          <p:nvPr>
            <p:ph type="title"/>
          </p:nvPr>
        </p:nvSpPr>
        <p:spPr>
          <a:xfrm>
            <a:off x="904877" y="2415322"/>
            <a:ext cx="3451730" cy="2399869"/>
          </a:xfrm>
        </p:spPr>
        <p:txBody>
          <a:bodyPr>
            <a:normAutofit/>
          </a:bodyPr>
          <a:lstStyle/>
          <a:p>
            <a:pPr algn="ctr"/>
            <a:r>
              <a:rPr lang="en-CA" sz="4000">
                <a:solidFill>
                  <a:srgbClr val="FFFFFF"/>
                </a:solidFill>
              </a:rPr>
              <a:t>Project Description</a:t>
            </a:r>
          </a:p>
        </p:txBody>
      </p:sp>
      <p:sp>
        <p:nvSpPr>
          <p:cNvPr id="3" name="Content Placeholder 2">
            <a:extLst>
              <a:ext uri="{FF2B5EF4-FFF2-40B4-BE49-F238E27FC236}">
                <a16:creationId xmlns:a16="http://schemas.microsoft.com/office/drawing/2014/main" id="{A4B46B2C-D4DB-465F-887F-20C0BB047D46}"/>
              </a:ext>
            </a:extLst>
          </p:cNvPr>
          <p:cNvSpPr>
            <a:spLocks noGrp="1"/>
          </p:cNvSpPr>
          <p:nvPr>
            <p:ph idx="1"/>
          </p:nvPr>
        </p:nvSpPr>
        <p:spPr>
          <a:xfrm>
            <a:off x="5120640" y="804672"/>
            <a:ext cx="6281928" cy="5248656"/>
          </a:xfrm>
        </p:spPr>
        <p:txBody>
          <a:bodyPr anchor="ctr">
            <a:normAutofit/>
          </a:bodyPr>
          <a:lstStyle/>
          <a:p>
            <a:r>
              <a:rPr lang="en-CA" sz="2000"/>
              <a:t>Card match memory game. </a:t>
            </a:r>
          </a:p>
          <a:p>
            <a:r>
              <a:rPr lang="en-US" sz="2000"/>
              <a:t>The game generates random pairs of cards. The objective is to allow the interaction of two players taking turns flipping two cards. The cards selected must match to be eliminated from the field of play and a score would be earned. Throughout the alternation of each player, if a player consecutively matches two cards without fail, the player would gain bonus points for each consecutive match until they fail to match the card then the point system would reset back to granting 1 score per match. After all cards have been matched and eliminated from the field of play, the player with the highest number of points will win the game and the message “PLAYER (#), WINS!” is displayed. If both players achieve the same number of points, then the game would display “DRAW!” In the case that the player plays a match against a computer, if computer wins it would display “COMPUTER WINS!” </a:t>
            </a:r>
            <a:endParaRPr lang="en-CA" sz="2000"/>
          </a:p>
          <a:p>
            <a:endParaRPr lang="en-CA" sz="2000"/>
          </a:p>
        </p:txBody>
      </p:sp>
    </p:spTree>
    <p:extLst>
      <p:ext uri="{BB962C8B-B14F-4D97-AF65-F5344CB8AC3E}">
        <p14:creationId xmlns:p14="http://schemas.microsoft.com/office/powerpoint/2010/main" val="10696709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1B6A-5A15-4E0B-8BB9-E3D1011AED18}"/>
              </a:ext>
            </a:extLst>
          </p:cNvPr>
          <p:cNvSpPr>
            <a:spLocks noGrp="1"/>
          </p:cNvSpPr>
          <p:nvPr>
            <p:ph type="title"/>
          </p:nvPr>
        </p:nvSpPr>
        <p:spPr/>
        <p:txBody>
          <a:bodyPr/>
          <a:lstStyle/>
          <a:p>
            <a:r>
              <a:rPr lang="en-CA" dirty="0"/>
              <a:t>DEMO 1 Class Diagram 😒😢 </a:t>
            </a:r>
          </a:p>
        </p:txBody>
      </p:sp>
      <p:pic>
        <p:nvPicPr>
          <p:cNvPr id="7" name="Picture 6" descr="A screenshot of a cell phone&#10;&#10;Description automatically generated">
            <a:extLst>
              <a:ext uri="{FF2B5EF4-FFF2-40B4-BE49-F238E27FC236}">
                <a16:creationId xmlns:a16="http://schemas.microsoft.com/office/drawing/2014/main" id="{45C3F793-1319-4476-A40E-9EB11E79E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614" y="1556714"/>
            <a:ext cx="5156626" cy="4860269"/>
          </a:xfrm>
          <a:prstGeom prst="rect">
            <a:avLst/>
          </a:prstGeom>
        </p:spPr>
      </p:pic>
      <p:cxnSp>
        <p:nvCxnSpPr>
          <p:cNvPr id="11" name="Straight Arrow Connector 10">
            <a:extLst>
              <a:ext uri="{FF2B5EF4-FFF2-40B4-BE49-F238E27FC236}">
                <a16:creationId xmlns:a16="http://schemas.microsoft.com/office/drawing/2014/main" id="{20743CB1-2388-4179-9178-BE9C6CC0546E}"/>
              </a:ext>
            </a:extLst>
          </p:cNvPr>
          <p:cNvCxnSpPr/>
          <p:nvPr/>
        </p:nvCxnSpPr>
        <p:spPr>
          <a:xfrm flipH="1">
            <a:off x="3932808" y="3160450"/>
            <a:ext cx="4527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C2A762AC-6E67-4BE8-A03D-ADD22916CD7F}"/>
              </a:ext>
            </a:extLst>
          </p:cNvPr>
          <p:cNvSpPr>
            <a:spLocks noGrp="1"/>
          </p:cNvSpPr>
          <p:nvPr>
            <p:ph idx="1"/>
          </p:nvPr>
        </p:nvSpPr>
        <p:spPr/>
        <p:txBody>
          <a:bodyPr/>
          <a:lstStyle/>
          <a:p>
            <a:endParaRPr lang="en-CA"/>
          </a:p>
        </p:txBody>
      </p:sp>
      <p:sp>
        <p:nvSpPr>
          <p:cNvPr id="14" name="TextBox 13">
            <a:extLst>
              <a:ext uri="{FF2B5EF4-FFF2-40B4-BE49-F238E27FC236}">
                <a16:creationId xmlns:a16="http://schemas.microsoft.com/office/drawing/2014/main" id="{148FB99C-A3A8-4404-AFB0-E40B3E1BDF6F}"/>
              </a:ext>
            </a:extLst>
          </p:cNvPr>
          <p:cNvSpPr txBox="1"/>
          <p:nvPr/>
        </p:nvSpPr>
        <p:spPr>
          <a:xfrm>
            <a:off x="7113507" y="2242514"/>
            <a:ext cx="4010025" cy="1015663"/>
          </a:xfrm>
          <a:prstGeom prst="rect">
            <a:avLst/>
          </a:prstGeom>
          <a:noFill/>
        </p:spPr>
        <p:txBody>
          <a:bodyPr wrap="square" rtlCol="0">
            <a:spAutoFit/>
          </a:bodyPr>
          <a:lstStyle/>
          <a:p>
            <a:r>
              <a:rPr lang="en-CA" sz="2000" dirty="0"/>
              <a:t>Previously the game had two class diagram and contains a Game class and Grid class.</a:t>
            </a:r>
          </a:p>
        </p:txBody>
      </p:sp>
      <p:sp>
        <p:nvSpPr>
          <p:cNvPr id="15" name="TextBox 14">
            <a:extLst>
              <a:ext uri="{FF2B5EF4-FFF2-40B4-BE49-F238E27FC236}">
                <a16:creationId xmlns:a16="http://schemas.microsoft.com/office/drawing/2014/main" id="{2A2F592B-6D83-47DF-91F4-D700171990B4}"/>
              </a:ext>
            </a:extLst>
          </p:cNvPr>
          <p:cNvSpPr txBox="1"/>
          <p:nvPr/>
        </p:nvSpPr>
        <p:spPr>
          <a:xfrm>
            <a:off x="7113507" y="3393114"/>
            <a:ext cx="2819400" cy="1323439"/>
          </a:xfrm>
          <a:prstGeom prst="rect">
            <a:avLst/>
          </a:prstGeom>
          <a:noFill/>
        </p:spPr>
        <p:txBody>
          <a:bodyPr wrap="square" rtlCol="0">
            <a:spAutoFit/>
          </a:bodyPr>
          <a:lstStyle/>
          <a:p>
            <a:r>
              <a:rPr lang="en-CA" sz="2000" dirty="0"/>
              <a:t>The class contains methods in the grid. The Game.java file contains the main string</a:t>
            </a:r>
            <a:r>
              <a:rPr lang="en-CA" dirty="0"/>
              <a:t>.</a:t>
            </a:r>
          </a:p>
        </p:txBody>
      </p:sp>
      <p:sp>
        <p:nvSpPr>
          <p:cNvPr id="16" name="TextBox 15">
            <a:extLst>
              <a:ext uri="{FF2B5EF4-FFF2-40B4-BE49-F238E27FC236}">
                <a16:creationId xmlns:a16="http://schemas.microsoft.com/office/drawing/2014/main" id="{379C61B5-5701-4D5C-8510-7B858C6B66AF}"/>
              </a:ext>
            </a:extLst>
          </p:cNvPr>
          <p:cNvSpPr txBox="1"/>
          <p:nvPr/>
        </p:nvSpPr>
        <p:spPr>
          <a:xfrm>
            <a:off x="7113507" y="4851490"/>
            <a:ext cx="2447925" cy="1015663"/>
          </a:xfrm>
          <a:prstGeom prst="rect">
            <a:avLst/>
          </a:prstGeom>
          <a:noFill/>
        </p:spPr>
        <p:txBody>
          <a:bodyPr wrap="square" rtlCol="0">
            <a:spAutoFit/>
          </a:bodyPr>
          <a:lstStyle/>
          <a:p>
            <a:r>
              <a:rPr lang="en-CA" sz="2000" dirty="0"/>
              <a:t>The grid class would extend the main Game class.</a:t>
            </a:r>
          </a:p>
        </p:txBody>
      </p:sp>
      <p:pic>
        <p:nvPicPr>
          <p:cNvPr id="4" name="Picture 3">
            <a:extLst>
              <a:ext uri="{FF2B5EF4-FFF2-40B4-BE49-F238E27FC236}">
                <a16:creationId xmlns:a16="http://schemas.microsoft.com/office/drawing/2014/main" id="{2590D08A-C2B8-4AF6-B852-D25730A9E54A}"/>
              </a:ext>
            </a:extLst>
          </p:cNvPr>
          <p:cNvPicPr>
            <a:picLocks noChangeAspect="1"/>
          </p:cNvPicPr>
          <p:nvPr/>
        </p:nvPicPr>
        <p:blipFill>
          <a:blip r:embed="rId3"/>
          <a:stretch>
            <a:fillRect/>
          </a:stretch>
        </p:blipFill>
        <p:spPr>
          <a:xfrm>
            <a:off x="1078672" y="3636568"/>
            <a:ext cx="2497285" cy="2497285"/>
          </a:xfrm>
          <a:prstGeom prst="rect">
            <a:avLst/>
          </a:prstGeom>
        </p:spPr>
      </p:pic>
      <p:sp>
        <p:nvSpPr>
          <p:cNvPr id="3" name="Rectangle 2">
            <a:extLst>
              <a:ext uri="{FF2B5EF4-FFF2-40B4-BE49-F238E27FC236}">
                <a16:creationId xmlns:a16="http://schemas.microsoft.com/office/drawing/2014/main" id="{3921A6F9-30BD-4567-AA7E-481351CE2FE3}"/>
              </a:ext>
            </a:extLst>
          </p:cNvPr>
          <p:cNvSpPr/>
          <p:nvPr/>
        </p:nvSpPr>
        <p:spPr>
          <a:xfrm>
            <a:off x="65314" y="59871"/>
            <a:ext cx="12039600" cy="673825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8690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1B6A-5A15-4E0B-8BB9-E3D1011AED18}"/>
              </a:ext>
            </a:extLst>
          </p:cNvPr>
          <p:cNvSpPr>
            <a:spLocks noGrp="1"/>
          </p:cNvSpPr>
          <p:nvPr>
            <p:ph type="title"/>
          </p:nvPr>
        </p:nvSpPr>
        <p:spPr>
          <a:xfrm>
            <a:off x="838200" y="365125"/>
            <a:ext cx="10515600" cy="1325563"/>
          </a:xfrm>
        </p:spPr>
        <p:txBody>
          <a:bodyPr/>
          <a:lstStyle/>
          <a:p>
            <a:r>
              <a:rPr lang="en-CA" dirty="0"/>
              <a:t>DEMO 2 Class Diagram 😃😎 </a:t>
            </a:r>
          </a:p>
        </p:txBody>
      </p:sp>
      <p:sp>
        <p:nvSpPr>
          <p:cNvPr id="14" name="TextBox 13">
            <a:extLst>
              <a:ext uri="{FF2B5EF4-FFF2-40B4-BE49-F238E27FC236}">
                <a16:creationId xmlns:a16="http://schemas.microsoft.com/office/drawing/2014/main" id="{148FB99C-A3A8-4404-AFB0-E40B3E1BDF6F}"/>
              </a:ext>
            </a:extLst>
          </p:cNvPr>
          <p:cNvSpPr txBox="1"/>
          <p:nvPr/>
        </p:nvSpPr>
        <p:spPr>
          <a:xfrm>
            <a:off x="4090987" y="1830008"/>
            <a:ext cx="4010025"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Currently game has</a:t>
            </a:r>
            <a:r>
              <a:rPr kumimoji="0" lang="en-CA" sz="2000" b="1" i="0" u="none" strike="noStrike" kern="1200" cap="none" spc="0" normalizeH="0" baseline="0" noProof="0" dirty="0">
                <a:ln>
                  <a:noFill/>
                </a:ln>
                <a:solidFill>
                  <a:prstClr val="black"/>
                </a:solidFill>
                <a:effectLst/>
                <a:uLnTx/>
                <a:uFillTx/>
                <a:latin typeface="Calibri" panose="020F0502020204030204"/>
                <a:ea typeface="+mn-ea"/>
                <a:cs typeface="+mn-cs"/>
              </a:rPr>
              <a:t> FIVE </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classes &amp; the class diagram contains a Game class, Grid class, Multiplayer Class, Computer Class and GUI Class.</a:t>
            </a:r>
          </a:p>
        </p:txBody>
      </p:sp>
      <p:sp>
        <p:nvSpPr>
          <p:cNvPr id="15" name="TextBox 14">
            <a:extLst>
              <a:ext uri="{FF2B5EF4-FFF2-40B4-BE49-F238E27FC236}">
                <a16:creationId xmlns:a16="http://schemas.microsoft.com/office/drawing/2014/main" id="{2A2F592B-6D83-47DF-91F4-D700171990B4}"/>
              </a:ext>
            </a:extLst>
          </p:cNvPr>
          <p:cNvSpPr txBox="1"/>
          <p:nvPr/>
        </p:nvSpPr>
        <p:spPr>
          <a:xfrm>
            <a:off x="4168921" y="3292767"/>
            <a:ext cx="28194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The class contains methods in the grid. The Game.java file contains the main string</a:t>
            </a: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6" name="TextBox 15">
            <a:extLst>
              <a:ext uri="{FF2B5EF4-FFF2-40B4-BE49-F238E27FC236}">
                <a16:creationId xmlns:a16="http://schemas.microsoft.com/office/drawing/2014/main" id="{379C61B5-5701-4D5C-8510-7B858C6B66AF}"/>
              </a:ext>
            </a:extLst>
          </p:cNvPr>
          <p:cNvSpPr txBox="1"/>
          <p:nvPr/>
        </p:nvSpPr>
        <p:spPr>
          <a:xfrm>
            <a:off x="4168921" y="4711473"/>
            <a:ext cx="244792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lang="en-CA" sz="2000" dirty="0">
                <a:solidFill>
                  <a:prstClr val="black"/>
                </a:solidFill>
                <a:latin typeface="Calibri" panose="020F0502020204030204"/>
              </a:rPr>
              <a:t>Grid Class would be considered the SUPERCLASS.</a:t>
            </a:r>
            <a:endPar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179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1B6A-5A15-4E0B-8BB9-E3D1011AED18}"/>
              </a:ext>
            </a:extLst>
          </p:cNvPr>
          <p:cNvSpPr>
            <a:spLocks noGrp="1"/>
          </p:cNvSpPr>
          <p:nvPr>
            <p:ph type="title"/>
          </p:nvPr>
        </p:nvSpPr>
        <p:spPr>
          <a:xfrm>
            <a:off x="838200" y="365125"/>
            <a:ext cx="10515600" cy="1325563"/>
          </a:xfrm>
        </p:spPr>
        <p:txBody>
          <a:bodyPr/>
          <a:lstStyle/>
          <a:p>
            <a:r>
              <a:rPr lang="en-CA" dirty="0"/>
              <a:t>DEMO 2 Class Diagram 😃😎 </a:t>
            </a:r>
          </a:p>
        </p:txBody>
      </p:sp>
      <p:pic>
        <p:nvPicPr>
          <p:cNvPr id="4" name="Picture 3" descr="A screenshot of a cell phone&#10;&#10;Description automatically generated">
            <a:extLst>
              <a:ext uri="{FF2B5EF4-FFF2-40B4-BE49-F238E27FC236}">
                <a16:creationId xmlns:a16="http://schemas.microsoft.com/office/drawing/2014/main" id="{40EBFEB1-B60A-49AF-9C10-E77328FB6BE5}"/>
              </a:ext>
            </a:extLst>
          </p:cNvPr>
          <p:cNvPicPr>
            <a:picLocks noChangeAspect="1"/>
          </p:cNvPicPr>
          <p:nvPr/>
        </p:nvPicPr>
        <p:blipFill rotWithShape="1">
          <a:blip r:embed="rId2">
            <a:extLst>
              <a:ext uri="{28A0092B-C50C-407E-A947-70E740481C1C}">
                <a14:useLocalDpi xmlns:a14="http://schemas.microsoft.com/office/drawing/2010/main" val="0"/>
              </a:ext>
            </a:extLst>
          </a:blip>
          <a:srcRect l="8958" t="485" r="13771" b="1891"/>
          <a:stretch/>
        </p:blipFill>
        <p:spPr>
          <a:xfrm>
            <a:off x="979714" y="1382486"/>
            <a:ext cx="9345386" cy="5475514"/>
          </a:xfrm>
          <a:prstGeom prst="rect">
            <a:avLst/>
          </a:prstGeom>
        </p:spPr>
      </p:pic>
    </p:spTree>
    <p:extLst>
      <p:ext uri="{BB962C8B-B14F-4D97-AF65-F5344CB8AC3E}">
        <p14:creationId xmlns:p14="http://schemas.microsoft.com/office/powerpoint/2010/main" val="327690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1209-E31B-415C-8968-CE296BED2649}"/>
              </a:ext>
            </a:extLst>
          </p:cNvPr>
          <p:cNvSpPr>
            <a:spLocks noGrp="1"/>
          </p:cNvSpPr>
          <p:nvPr>
            <p:ph type="title"/>
          </p:nvPr>
        </p:nvSpPr>
        <p:spPr/>
        <p:txBody>
          <a:bodyPr/>
          <a:lstStyle/>
          <a:p>
            <a:r>
              <a:rPr lang="en-CA" dirty="0"/>
              <a:t>Text-Based Interface</a:t>
            </a:r>
          </a:p>
        </p:txBody>
      </p:sp>
      <p:pic>
        <p:nvPicPr>
          <p:cNvPr id="5" name="Content Placeholder 4" descr="A screenshot of a cell phone&#10;&#10;Description automatically generated">
            <a:extLst>
              <a:ext uri="{FF2B5EF4-FFF2-40B4-BE49-F238E27FC236}">
                <a16:creationId xmlns:a16="http://schemas.microsoft.com/office/drawing/2014/main" id="{223A2798-FF90-44E2-A069-26990A00EF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391" y="1705065"/>
            <a:ext cx="4682002" cy="4696395"/>
          </a:xfrm>
        </p:spPr>
      </p:pic>
      <p:sp>
        <p:nvSpPr>
          <p:cNvPr id="6" name="TextBox 5">
            <a:extLst>
              <a:ext uri="{FF2B5EF4-FFF2-40B4-BE49-F238E27FC236}">
                <a16:creationId xmlns:a16="http://schemas.microsoft.com/office/drawing/2014/main" id="{6E712277-6847-4BD5-AAE5-F95661B16408}"/>
              </a:ext>
            </a:extLst>
          </p:cNvPr>
          <p:cNvSpPr txBox="1"/>
          <p:nvPr/>
        </p:nvSpPr>
        <p:spPr>
          <a:xfrm>
            <a:off x="6169478" y="1434267"/>
            <a:ext cx="3619500" cy="923330"/>
          </a:xfrm>
          <a:prstGeom prst="rect">
            <a:avLst/>
          </a:prstGeom>
          <a:noFill/>
        </p:spPr>
        <p:txBody>
          <a:bodyPr wrap="square" rtlCol="0">
            <a:spAutoFit/>
          </a:bodyPr>
          <a:lstStyle/>
          <a:p>
            <a:r>
              <a:rPr lang="en-CA" dirty="0"/>
              <a:t>The image portrays the text based interface allowing the user to enter their X coordinate and Y coordinate. </a:t>
            </a:r>
          </a:p>
        </p:txBody>
      </p:sp>
      <p:sp>
        <p:nvSpPr>
          <p:cNvPr id="7" name="TextBox 6">
            <a:extLst>
              <a:ext uri="{FF2B5EF4-FFF2-40B4-BE49-F238E27FC236}">
                <a16:creationId xmlns:a16="http://schemas.microsoft.com/office/drawing/2014/main" id="{8E178E5A-E5E0-4DB7-9013-0CC19417A6DF}"/>
              </a:ext>
            </a:extLst>
          </p:cNvPr>
          <p:cNvSpPr txBox="1"/>
          <p:nvPr/>
        </p:nvSpPr>
        <p:spPr>
          <a:xfrm>
            <a:off x="6169478" y="2357597"/>
            <a:ext cx="3524250" cy="923330"/>
          </a:xfrm>
          <a:prstGeom prst="rect">
            <a:avLst/>
          </a:prstGeom>
          <a:noFill/>
        </p:spPr>
        <p:txBody>
          <a:bodyPr wrap="square" rtlCol="0">
            <a:spAutoFit/>
          </a:bodyPr>
          <a:lstStyle/>
          <a:p>
            <a:r>
              <a:rPr lang="en-CA" dirty="0"/>
              <a:t>The starting point of the coordinate is (0,0) which is the top left corner of the screen. </a:t>
            </a:r>
          </a:p>
        </p:txBody>
      </p:sp>
      <p:sp>
        <p:nvSpPr>
          <p:cNvPr id="8" name="TextBox 7">
            <a:extLst>
              <a:ext uri="{FF2B5EF4-FFF2-40B4-BE49-F238E27FC236}">
                <a16:creationId xmlns:a16="http://schemas.microsoft.com/office/drawing/2014/main" id="{06249961-0571-4FC1-AB4E-7AF4DA28E910}"/>
              </a:ext>
            </a:extLst>
          </p:cNvPr>
          <p:cNvSpPr txBox="1"/>
          <p:nvPr/>
        </p:nvSpPr>
        <p:spPr>
          <a:xfrm>
            <a:off x="6169478" y="3280927"/>
            <a:ext cx="3003612" cy="1754326"/>
          </a:xfrm>
          <a:prstGeom prst="rect">
            <a:avLst/>
          </a:prstGeom>
          <a:noFill/>
        </p:spPr>
        <p:txBody>
          <a:bodyPr wrap="square" rtlCol="0">
            <a:spAutoFit/>
          </a:bodyPr>
          <a:lstStyle/>
          <a:p>
            <a:r>
              <a:rPr lang="en-CA" dirty="0"/>
              <a:t>The coordinate is (</a:t>
            </a:r>
            <a:r>
              <a:rPr lang="en-CA" dirty="0" err="1"/>
              <a:t>x,y</a:t>
            </a:r>
            <a:r>
              <a:rPr lang="en-CA" dirty="0"/>
              <a:t>) the incrementation of X would move the coordinate right and the incrementation of Y would move the coordinate down.</a:t>
            </a:r>
          </a:p>
        </p:txBody>
      </p:sp>
    </p:spTree>
    <p:extLst>
      <p:ext uri="{BB962C8B-B14F-4D97-AF65-F5344CB8AC3E}">
        <p14:creationId xmlns:p14="http://schemas.microsoft.com/office/powerpoint/2010/main" val="117120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8A53-33A3-4266-A14C-4677902820B6}"/>
              </a:ext>
            </a:extLst>
          </p:cNvPr>
          <p:cNvSpPr>
            <a:spLocks noGrp="1"/>
          </p:cNvSpPr>
          <p:nvPr>
            <p:ph type="title"/>
          </p:nvPr>
        </p:nvSpPr>
        <p:spPr/>
        <p:txBody>
          <a:bodyPr/>
          <a:lstStyle/>
          <a:p>
            <a:r>
              <a:rPr lang="en-CA" dirty="0"/>
              <a:t>Graphical User Interface (EXPECTATIONS) </a:t>
            </a:r>
          </a:p>
        </p:txBody>
      </p:sp>
      <p:pic>
        <p:nvPicPr>
          <p:cNvPr id="4" name="Content Placeholder 4" descr="A close up of a mans face&#10;&#10;Description automatically generated">
            <a:extLst>
              <a:ext uri="{FF2B5EF4-FFF2-40B4-BE49-F238E27FC236}">
                <a16:creationId xmlns:a16="http://schemas.microsoft.com/office/drawing/2014/main" id="{30B73AC9-C834-4C4D-AF21-63F2C7E01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582848" cy="4351338"/>
          </a:xfrm>
        </p:spPr>
      </p:pic>
      <p:sp>
        <p:nvSpPr>
          <p:cNvPr id="5" name="TextBox 4">
            <a:extLst>
              <a:ext uri="{FF2B5EF4-FFF2-40B4-BE49-F238E27FC236}">
                <a16:creationId xmlns:a16="http://schemas.microsoft.com/office/drawing/2014/main" id="{58E230D5-E443-4F34-8116-A86218CC971E}"/>
              </a:ext>
            </a:extLst>
          </p:cNvPr>
          <p:cNvSpPr txBox="1"/>
          <p:nvPr/>
        </p:nvSpPr>
        <p:spPr>
          <a:xfrm>
            <a:off x="5895975" y="2982209"/>
            <a:ext cx="3467100" cy="1477328"/>
          </a:xfrm>
          <a:prstGeom prst="rect">
            <a:avLst/>
          </a:prstGeom>
          <a:noFill/>
        </p:spPr>
        <p:txBody>
          <a:bodyPr wrap="square" rtlCol="0">
            <a:spAutoFit/>
          </a:bodyPr>
          <a:lstStyle/>
          <a:p>
            <a:r>
              <a:rPr lang="en-CA" dirty="0"/>
              <a:t>This is the graphical-user interface that would be portrayed in the final project minus some extra features that would soon be added in the game. </a:t>
            </a:r>
          </a:p>
        </p:txBody>
      </p:sp>
      <p:sp>
        <p:nvSpPr>
          <p:cNvPr id="6" name="TextBox 5">
            <a:extLst>
              <a:ext uri="{FF2B5EF4-FFF2-40B4-BE49-F238E27FC236}">
                <a16:creationId xmlns:a16="http://schemas.microsoft.com/office/drawing/2014/main" id="{5FFE4130-36E6-428C-A945-66FBFF407696}"/>
              </a:ext>
            </a:extLst>
          </p:cNvPr>
          <p:cNvSpPr txBox="1"/>
          <p:nvPr/>
        </p:nvSpPr>
        <p:spPr>
          <a:xfrm>
            <a:off x="5895975" y="1781880"/>
            <a:ext cx="4652282" cy="1200329"/>
          </a:xfrm>
          <a:prstGeom prst="rect">
            <a:avLst/>
          </a:prstGeom>
          <a:noFill/>
        </p:spPr>
        <p:txBody>
          <a:bodyPr wrap="square" rtlCol="0">
            <a:spAutoFit/>
          </a:bodyPr>
          <a:lstStyle/>
          <a:p>
            <a:r>
              <a:rPr lang="en-CA" dirty="0"/>
              <a:t>The graphical game portrayed is rather simple. The project our group will create will contain more advance features allowing user to play against computers and other users. </a:t>
            </a:r>
          </a:p>
        </p:txBody>
      </p:sp>
      <p:sp>
        <p:nvSpPr>
          <p:cNvPr id="7" name="TextBox 6">
            <a:extLst>
              <a:ext uri="{FF2B5EF4-FFF2-40B4-BE49-F238E27FC236}">
                <a16:creationId xmlns:a16="http://schemas.microsoft.com/office/drawing/2014/main" id="{BC971EF1-F45F-41D5-9D76-74576BF0FC62}"/>
              </a:ext>
            </a:extLst>
          </p:cNvPr>
          <p:cNvSpPr txBox="1"/>
          <p:nvPr/>
        </p:nvSpPr>
        <p:spPr>
          <a:xfrm>
            <a:off x="5895975" y="4459537"/>
            <a:ext cx="2247900" cy="1200329"/>
          </a:xfrm>
          <a:prstGeom prst="rect">
            <a:avLst/>
          </a:prstGeom>
          <a:noFill/>
        </p:spPr>
        <p:txBody>
          <a:bodyPr wrap="square" rtlCol="0">
            <a:spAutoFit/>
          </a:bodyPr>
          <a:lstStyle/>
          <a:p>
            <a:r>
              <a:rPr lang="en-CA" dirty="0"/>
              <a:t>Animations and graphics will be implemented in the product.</a:t>
            </a:r>
          </a:p>
        </p:txBody>
      </p:sp>
    </p:spTree>
    <p:extLst>
      <p:ext uri="{BB962C8B-B14F-4D97-AF65-F5344CB8AC3E}">
        <p14:creationId xmlns:p14="http://schemas.microsoft.com/office/powerpoint/2010/main" val="383461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98A53-33A3-4266-A14C-4677902820B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Graphical User Interface (REALITY) </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 name="Picture 15" descr="A clock mounted to the side&#10;&#10;Description automatically generated">
            <a:extLst>
              <a:ext uri="{FF2B5EF4-FFF2-40B4-BE49-F238E27FC236}">
                <a16:creationId xmlns:a16="http://schemas.microsoft.com/office/drawing/2014/main" id="{88F5706F-4EEC-4BD4-9248-CF303BCADC0B}"/>
              </a:ext>
            </a:extLst>
          </p:cNvPr>
          <p:cNvPicPr>
            <a:picLocks noChangeAspect="1"/>
          </p:cNvPicPr>
          <p:nvPr/>
        </p:nvPicPr>
        <p:blipFill rotWithShape="1">
          <a:blip r:embed="rId2">
            <a:extLst>
              <a:ext uri="{28A0092B-C50C-407E-A947-70E740481C1C}">
                <a14:useLocalDpi xmlns:a14="http://schemas.microsoft.com/office/drawing/2010/main" val="0"/>
              </a:ext>
            </a:extLst>
          </a:blip>
          <a:srcRect l="3965" t="1243" r="2775" b="2497"/>
          <a:stretch/>
        </p:blipFill>
        <p:spPr>
          <a:xfrm>
            <a:off x="1219201" y="2476499"/>
            <a:ext cx="3728220" cy="3848101"/>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 name="Picture 11" descr="A picture containing sky, bird, clock, text&#10;&#10;Description automatically generated">
            <a:extLst>
              <a:ext uri="{FF2B5EF4-FFF2-40B4-BE49-F238E27FC236}">
                <a16:creationId xmlns:a16="http://schemas.microsoft.com/office/drawing/2014/main" id="{1AC9F0DE-BF2E-4898-B1B8-0A9A911D052A}"/>
              </a:ext>
            </a:extLst>
          </p:cNvPr>
          <p:cNvPicPr>
            <a:picLocks noChangeAspect="1"/>
          </p:cNvPicPr>
          <p:nvPr/>
        </p:nvPicPr>
        <p:blipFill rotWithShape="1">
          <a:blip r:embed="rId3">
            <a:extLst>
              <a:ext uri="{28A0092B-C50C-407E-A947-70E740481C1C}">
                <a14:useLocalDpi xmlns:a14="http://schemas.microsoft.com/office/drawing/2010/main" val="0"/>
              </a:ext>
            </a:extLst>
          </a:blip>
          <a:srcRect l="4795" t="305" r="5480" b="1543"/>
          <a:stretch/>
        </p:blipFill>
        <p:spPr>
          <a:xfrm>
            <a:off x="7244581" y="2426818"/>
            <a:ext cx="3856901" cy="3997637"/>
          </a:xfrm>
          <a:prstGeom prst="rect">
            <a:avLst/>
          </a:prstGeom>
        </p:spPr>
      </p:pic>
    </p:spTree>
    <p:extLst>
      <p:ext uri="{BB962C8B-B14F-4D97-AF65-F5344CB8AC3E}">
        <p14:creationId xmlns:p14="http://schemas.microsoft.com/office/powerpoint/2010/main" val="51848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12B2-D7B1-4EA6-A1A5-BC36C8CAC5DF}"/>
              </a:ext>
            </a:extLst>
          </p:cNvPr>
          <p:cNvSpPr>
            <a:spLocks noGrp="1"/>
          </p:cNvSpPr>
          <p:nvPr>
            <p:ph type="title"/>
          </p:nvPr>
        </p:nvSpPr>
        <p:spPr>
          <a:xfrm>
            <a:off x="1514292" y="513612"/>
            <a:ext cx="9894133" cy="1031216"/>
          </a:xfrm>
        </p:spPr>
        <p:txBody>
          <a:bodyPr anchor="b">
            <a:normAutofit/>
          </a:bodyPr>
          <a:lstStyle/>
          <a:p>
            <a:r>
              <a:rPr lang="en-CA" dirty="0"/>
              <a:t>Difficulties 🛰</a:t>
            </a:r>
          </a:p>
        </p:txBody>
      </p:sp>
      <p:pic>
        <p:nvPicPr>
          <p:cNvPr id="4" name="Picture 4" descr="A screenshot of a cell phone&#10;&#10;Description generated with very high confidence">
            <a:extLst>
              <a:ext uri="{FF2B5EF4-FFF2-40B4-BE49-F238E27FC236}">
                <a16:creationId xmlns:a16="http://schemas.microsoft.com/office/drawing/2014/main" id="{ABE378E2-3A4D-4FED-A723-1F481DCEC589}"/>
              </a:ext>
            </a:extLst>
          </p:cNvPr>
          <p:cNvPicPr>
            <a:picLocks noChangeAspect="1"/>
          </p:cNvPicPr>
          <p:nvPr/>
        </p:nvPicPr>
        <p:blipFill>
          <a:blip r:embed="rId2"/>
          <a:stretch>
            <a:fillRect/>
          </a:stretch>
        </p:blipFill>
        <p:spPr>
          <a:xfrm>
            <a:off x="1526232" y="2589086"/>
            <a:ext cx="5045503" cy="2755478"/>
          </a:xfrm>
          <a:prstGeom prst="rect">
            <a:avLst/>
          </a:prstGeom>
        </p:spPr>
      </p:pic>
      <p:sp>
        <p:nvSpPr>
          <p:cNvPr id="9" name="Freeform: Shape 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1" name="Freeform: Shape 1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D56536-5609-4FCF-ACA7-33C542C6AC33}"/>
              </a:ext>
            </a:extLst>
          </p:cNvPr>
          <p:cNvSpPr>
            <a:spLocks noGrp="1"/>
          </p:cNvSpPr>
          <p:nvPr>
            <p:ph idx="1"/>
          </p:nvPr>
        </p:nvSpPr>
        <p:spPr>
          <a:xfrm>
            <a:off x="7781373" y="2279151"/>
            <a:ext cx="3627063" cy="3387145"/>
          </a:xfrm>
        </p:spPr>
        <p:txBody>
          <a:bodyPr vert="horz" lIns="91440" tIns="45720" rIns="91440" bIns="45720" rtlCol="0" anchor="ctr">
            <a:normAutofit/>
          </a:bodyPr>
          <a:lstStyle/>
          <a:p>
            <a:pPr marL="0" indent="0">
              <a:buNone/>
            </a:pPr>
            <a:r>
              <a:rPr lang="en-CA" sz="2400"/>
              <a:t>- You can select 2 modes Multiplayer and Computer and also 2 difficulties for each, easy and hard</a:t>
            </a:r>
            <a:endParaRPr lang="en-US" sz="2400"/>
          </a:p>
          <a:p>
            <a:pPr marL="0" indent="0">
              <a:buNone/>
            </a:pPr>
            <a:endParaRPr lang="en-CA" sz="2400"/>
          </a:p>
        </p:txBody>
      </p:sp>
    </p:spTree>
    <p:extLst>
      <p:ext uri="{BB962C8B-B14F-4D97-AF65-F5344CB8AC3E}">
        <p14:creationId xmlns:p14="http://schemas.microsoft.com/office/powerpoint/2010/main" val="2561173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556</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Pokémon Card Match Memory Game  Team 15 </vt:lpstr>
      <vt:lpstr>Project Description</vt:lpstr>
      <vt:lpstr>DEMO 1 Class Diagram 😒😢 </vt:lpstr>
      <vt:lpstr>DEMO 2 Class Diagram 😃😎 </vt:lpstr>
      <vt:lpstr>DEMO 2 Class Diagram 😃😎 </vt:lpstr>
      <vt:lpstr>Text-Based Interface</vt:lpstr>
      <vt:lpstr>Graphical User Interface (EXPECTATIONS) </vt:lpstr>
      <vt:lpstr>Graphical User Interface (REALITY) </vt:lpstr>
      <vt:lpstr>Difficulties 🛰</vt:lpstr>
      <vt:lpstr>More features of computer</vt:lpstr>
      <vt:lpstr>Smarter computer</vt:lpstr>
      <vt:lpstr>Addition of GUI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Pokémon Card Match Memory Game  Team 15 </dc:title>
  <dc:creator>Joshua Isaac</dc:creator>
  <cp:lastModifiedBy>Joshua Isaac</cp:lastModifiedBy>
  <cp:revision>2</cp:revision>
  <dcterms:created xsi:type="dcterms:W3CDTF">2019-07-30T19:23:57Z</dcterms:created>
  <dcterms:modified xsi:type="dcterms:W3CDTF">2019-07-30T19:44:49Z</dcterms:modified>
</cp:coreProperties>
</file>