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97" r:id="rId4"/>
    <p:sldId id="298" r:id="rId5"/>
    <p:sldId id="300" r:id="rId6"/>
    <p:sldId id="301" r:id="rId7"/>
    <p:sldId id="302" r:id="rId8"/>
    <p:sldId id="303" r:id="rId9"/>
    <p:sldId id="304" r:id="rId10"/>
    <p:sldId id="299" r:id="rId11"/>
    <p:sldId id="295" r:id="rId12"/>
    <p:sldId id="266" r:id="rId13"/>
    <p:sldId id="294" r:id="rId14"/>
  </p:sldIdLst>
  <p:sldSz cx="12188825" cy="6858000"/>
  <p:notesSz cx="7102475" cy="938847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07" autoAdjust="0"/>
    <p:restoredTop sz="94629" autoAdjust="0"/>
  </p:normalViewPr>
  <p:slideViewPr>
    <p:cSldViewPr showGuides="1">
      <p:cViewPr varScale="1">
        <p:scale>
          <a:sx n="103" d="100"/>
          <a:sy n="103" d="100"/>
        </p:scale>
        <p:origin x="138" y="4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defRPr/>
            </a:lvl1pPr>
            <a:lvl2pPr marL="742950" indent="-285750">
              <a:spcBef>
                <a:spcPts val="1200"/>
              </a:spcBef>
              <a:buFont typeface="Corbel" panose="020B0503020204020204" pitchFamily="34" charset="0"/>
              <a:buChar char="–"/>
              <a:defRPr/>
            </a:lvl2pPr>
            <a:lvl3pPr marL="1143000" indent="-228600">
              <a:spcBef>
                <a:spcPts val="1200"/>
              </a:spcBef>
              <a:buFont typeface="Wingdings" panose="05000000000000000000" pitchFamily="2" charset="2"/>
              <a:buChar char="§"/>
              <a:defRPr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12" y="138112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388" y="-2209800"/>
            <a:ext cx="9694333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6613" y="1828800"/>
            <a:ext cx="8229600" cy="2895600"/>
          </a:xfrm>
        </p:spPr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6612" y="4800600"/>
            <a:ext cx="8229600" cy="1219200"/>
          </a:xfrm>
        </p:spPr>
        <p:txBody>
          <a:bodyPr>
            <a:normAutofit/>
          </a:bodyPr>
          <a:lstStyle/>
          <a:p>
            <a:r>
              <a:rPr lang="it-IT" dirty="0" smtClean="0"/>
              <a:t>Workshop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836612" y="6400800"/>
            <a:ext cx="41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Gabriel Schenker</a:t>
            </a:r>
            <a:r>
              <a:rPr lang="en-US" smtClean="0"/>
              <a:t>, PhD, </a:t>
            </a:r>
            <a:r>
              <a:rPr lang="en-US" dirty="0" smtClean="0"/>
              <a:t>Principal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What?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743200"/>
            <a:ext cx="9134391" cy="3276600"/>
          </a:xfrm>
        </p:spPr>
        <p:txBody>
          <a:bodyPr>
            <a:normAutofit/>
          </a:bodyPr>
          <a:lstStyle/>
          <a:p>
            <a:r>
              <a:rPr lang="en-US" sz="4000" dirty="0"/>
              <a:t>Create </a:t>
            </a:r>
            <a:r>
              <a:rPr lang="en-US" sz="4000" dirty="0" smtClean="0"/>
              <a:t>an </a:t>
            </a:r>
            <a:r>
              <a:rPr lang="en-US" sz="4000" dirty="0" smtClean="0">
                <a:solidFill>
                  <a:srgbClr val="FFFF00"/>
                </a:solidFill>
              </a:rPr>
              <a:t>Animal Census System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http://leadbusinessanalyst.com/wp-content/uploads/bfi_thumb/What-are-Business-Requirements-2tj780dc9iqc68ir7vec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917" y="3886200"/>
            <a:ext cx="25241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4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7217" y="2133600"/>
            <a:ext cx="9134391" cy="4343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Concentrate on the </a:t>
            </a:r>
            <a:r>
              <a:rPr lang="en-US" sz="4000" dirty="0" smtClean="0">
                <a:solidFill>
                  <a:srgbClr val="FFFF00"/>
                </a:solidFill>
              </a:rPr>
              <a:t>events</a:t>
            </a:r>
          </a:p>
          <a:p>
            <a:r>
              <a:rPr lang="en-US" sz="4000" dirty="0" smtClean="0"/>
              <a:t>Play with read model</a:t>
            </a:r>
          </a:p>
          <a:p>
            <a:r>
              <a:rPr lang="en-US" sz="4000" dirty="0" smtClean="0"/>
              <a:t>Use iteration zero</a:t>
            </a:r>
            <a:endParaRPr lang="en-US" sz="40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530848" y="609600"/>
            <a:ext cx="9144001" cy="838200"/>
          </a:xfrm>
        </p:spPr>
        <p:txBody>
          <a:bodyPr>
            <a:noAutofit/>
          </a:bodyPr>
          <a:lstStyle/>
          <a:p>
            <a:r>
              <a:rPr lang="en-US" sz="6000" dirty="0" smtClean="0"/>
              <a:t>Hints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641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And now what?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514600"/>
            <a:ext cx="9134391" cy="3505200"/>
          </a:xfrm>
        </p:spPr>
        <p:txBody>
          <a:bodyPr>
            <a:normAutofit/>
          </a:bodyPr>
          <a:lstStyle/>
          <a:p>
            <a:r>
              <a:rPr lang="en-US" sz="3600" dirty="0"/>
              <a:t>Work in teams of </a:t>
            </a:r>
            <a:r>
              <a:rPr lang="en-US" sz="3600" dirty="0" smtClean="0"/>
              <a:t>2-4</a:t>
            </a:r>
            <a:endParaRPr lang="en-US" sz="3600" dirty="0"/>
          </a:p>
          <a:p>
            <a:r>
              <a:rPr lang="en-US" sz="3600" dirty="0" smtClean="0"/>
              <a:t>Teams interact</a:t>
            </a:r>
            <a:endParaRPr lang="en-US" sz="3600" dirty="0"/>
          </a:p>
          <a:p>
            <a:r>
              <a:rPr lang="en-US" sz="3600" dirty="0" smtClean="0"/>
              <a:t>I’m here to help</a:t>
            </a:r>
          </a:p>
          <a:p>
            <a:r>
              <a:rPr lang="en-US" sz="3600" dirty="0" smtClean="0"/>
              <a:t>Code </a:t>
            </a:r>
            <a:r>
              <a:rPr lang="en-US" sz="3600" dirty="0" smtClean="0"/>
              <a:t>on </a:t>
            </a:r>
            <a:r>
              <a:rPr lang="en-US" sz="3600" dirty="0"/>
              <a:t>GitHub</a:t>
            </a:r>
            <a:br>
              <a:rPr lang="en-US" sz="3600" dirty="0"/>
            </a:br>
            <a:r>
              <a:rPr lang="en-US" sz="3200" dirty="0">
                <a:solidFill>
                  <a:srgbClr val="FFFF00"/>
                </a:solidFill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</a:rPr>
              <a:t>github.com/gnschenker/ES-workshop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2050" name="Picture 2" descr="http://www.sapbwconsulting.com/Portals/118735/images/Business%20Requirements-resized-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5000"/>
            <a:ext cx="3810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8343" y="2683782"/>
            <a:ext cx="11419114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This is not presentation…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8559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2257" y="258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smtClean="0"/>
              <a:t>You learn by doing…</a:t>
            </a:r>
            <a:endParaRPr lang="en-US" sz="8800" dirty="0"/>
          </a:p>
        </p:txBody>
      </p:sp>
      <p:sp>
        <p:nvSpPr>
          <p:cNvPr id="7" name="TextBox 6"/>
          <p:cNvSpPr txBox="1"/>
          <p:nvPr/>
        </p:nvSpPr>
        <p:spPr>
          <a:xfrm>
            <a:off x="8151812" y="5181600"/>
            <a:ext cx="35461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rush Script MT" panose="03060802040406070304" pitchFamily="66" charset="0"/>
              </a:rPr>
              <a:t>“Theory is good</a:t>
            </a:r>
          </a:p>
          <a:p>
            <a:r>
              <a:rPr lang="en-US" sz="4400" dirty="0" smtClean="0">
                <a:latin typeface="Brush Script MT" panose="03060802040406070304" pitchFamily="66" charset="0"/>
              </a:rPr>
              <a:t>Practice is better”</a:t>
            </a:r>
            <a:endParaRPr lang="en-US" sz="4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7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9:00am-9:20am	Introduction</a:t>
            </a:r>
          </a:p>
          <a:p>
            <a:r>
              <a:rPr lang="en-US" dirty="0" smtClean="0"/>
              <a:t>9:20am-12:00pm	Pair programming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12:00pm-1:00pm	Lunch</a:t>
            </a:r>
          </a:p>
          <a:p>
            <a:r>
              <a:rPr lang="en-US" dirty="0" smtClean="0"/>
              <a:t>1:00pm-1:15pm	Q &amp; A</a:t>
            </a:r>
          </a:p>
          <a:p>
            <a:r>
              <a:rPr lang="en-US" dirty="0" smtClean="0"/>
              <a:t>1:15pm-4:00pm	Pair programming</a:t>
            </a:r>
          </a:p>
          <a:p>
            <a:r>
              <a:rPr lang="en-US" dirty="0" smtClean="0"/>
              <a:t>4:00pm-4:10pm	Wrap up</a:t>
            </a:r>
          </a:p>
          <a:p>
            <a:r>
              <a:rPr lang="en-US" dirty="0" smtClean="0"/>
              <a:t>4:10pm-???		Coding with beer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3412" y="152400"/>
            <a:ext cx="8229600" cy="1007967"/>
          </a:xfrm>
        </p:spPr>
        <p:txBody>
          <a:bodyPr/>
          <a:lstStyle/>
          <a:p>
            <a:pPr algn="ctr"/>
            <a:r>
              <a:rPr lang="en-US" dirty="0" smtClean="0"/>
              <a:t>Magic triangle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0012" y="1401762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18412" y="4163122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5412" y="4183062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75212" y="4353622"/>
            <a:ext cx="2362200" cy="922672"/>
            <a:chOff x="3429000" y="4475860"/>
            <a:chExt cx="2362200" cy="922672"/>
          </a:xfrm>
        </p:grpSpPr>
        <p:sp>
          <p:nvSpPr>
            <p:cNvPr id="9" name="Striped Right Arrow 8"/>
            <p:cNvSpPr/>
            <p:nvPr/>
          </p:nvSpPr>
          <p:spPr>
            <a:xfrm>
              <a:off x="3429000" y="4475860"/>
              <a:ext cx="2362200" cy="609600"/>
            </a:xfrm>
            <a:prstGeom prst="stripedRightArrow">
              <a:avLst>
                <a:gd name="adj1" fmla="val 52804"/>
                <a:gd name="adj2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5029200"/>
              <a:ext cx="79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Events</a:t>
              </a:r>
              <a:endParaRPr lang="en-US" dirty="0"/>
            </a:p>
          </p:txBody>
        </p:sp>
      </p:grpSp>
      <p:sp>
        <p:nvSpPr>
          <p:cNvPr id="11" name="Right Arrow 10"/>
          <p:cNvSpPr/>
          <p:nvPr/>
        </p:nvSpPr>
        <p:spPr>
          <a:xfrm rot="7839647" flipV="1">
            <a:off x="3388225" y="2878546"/>
            <a:ext cx="2059572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5732" y="353536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13612" y="2153559"/>
            <a:ext cx="748692" cy="2059572"/>
            <a:chOff x="5867400" y="2275797"/>
            <a:chExt cx="748692" cy="2059572"/>
          </a:xfrm>
        </p:grpSpPr>
        <p:sp>
          <p:nvSpPr>
            <p:cNvPr id="14" name="Right Arrow 13"/>
            <p:cNvSpPr/>
            <p:nvPr/>
          </p:nvSpPr>
          <p:spPr>
            <a:xfrm rot="13760353">
              <a:off x="5142414" y="3000783"/>
              <a:ext cx="2059572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2331199"/>
              <a:ext cx="6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DTOs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65412" y="5287962"/>
            <a:ext cx="2514600" cy="1143000"/>
            <a:chOff x="1219200" y="5410200"/>
            <a:chExt cx="2514600" cy="114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1718508" y="5867400"/>
              <a:ext cx="685800" cy="685800"/>
              <a:chOff x="1447800" y="5867400"/>
              <a:chExt cx="685800" cy="6858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5867400"/>
                <a:ext cx="0" cy="685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447800" y="6553200"/>
                <a:ext cx="685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33600" y="5867400"/>
                <a:ext cx="0" cy="685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1743027" y="6382692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6616" y="6203889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41509" y="6032595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80508" y="6049596"/>
              <a:ext cx="1253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Store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981200" y="5410200"/>
              <a:ext cx="190500" cy="39266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0" y="5421868"/>
              <a:ext cx="79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53553" y="4449762"/>
            <a:ext cx="5105400" cy="1817132"/>
            <a:chOff x="1807341" y="4572000"/>
            <a:chExt cx="5105400" cy="1817132"/>
          </a:xfrm>
        </p:grpSpPr>
        <p:sp>
          <p:nvSpPr>
            <p:cNvPr id="28" name="Arc 27"/>
            <p:cNvSpPr/>
            <p:nvPr/>
          </p:nvSpPr>
          <p:spPr>
            <a:xfrm rot="10800000" flipH="1">
              <a:off x="1807341" y="4572000"/>
              <a:ext cx="5105400" cy="1638300"/>
            </a:xfrm>
            <a:prstGeom prst="arc">
              <a:avLst/>
            </a:prstGeom>
            <a:ln w="762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7108" y="6019800"/>
              <a:ext cx="80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Replay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64720" y="1935162"/>
            <a:ext cx="1447800" cy="1784866"/>
            <a:chOff x="1718508" y="2057400"/>
            <a:chExt cx="1447800" cy="17848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1718508" y="2209800"/>
              <a:ext cx="1447800" cy="16324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18920" y="2057400"/>
              <a:ext cx="124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ACK/NACK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78258" y="2490529"/>
            <a:ext cx="1447800" cy="1632466"/>
            <a:chOff x="4832046" y="2612767"/>
            <a:chExt cx="1447800" cy="163246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832046" y="2612767"/>
              <a:ext cx="1447800" cy="163246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05400" y="382166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Queries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551612" y="37756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53691" y="427038"/>
            <a:ext cx="8229600" cy="1143000"/>
          </a:xfrm>
        </p:spPr>
        <p:txBody>
          <a:bodyPr/>
          <a:lstStyle/>
          <a:p>
            <a:r>
              <a:rPr lang="en-US" dirty="0" smtClean="0"/>
              <a:t>Events of a single </a:t>
            </a:r>
            <a:r>
              <a:rPr lang="en-US" dirty="0" smtClean="0">
                <a:solidFill>
                  <a:srgbClr val="FFFF00"/>
                </a:solidFill>
              </a:rPr>
              <a:t>Task</a:t>
            </a:r>
            <a:r>
              <a:rPr lang="en-US" dirty="0" smtClean="0"/>
              <a:t> instance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51412" y="2438400"/>
            <a:ext cx="4641279" cy="2895599"/>
            <a:chOff x="1718508" y="5608983"/>
            <a:chExt cx="2015292" cy="944217"/>
          </a:xfrm>
        </p:grpSpPr>
        <p:grpSp>
          <p:nvGrpSpPr>
            <p:cNvPr id="6" name="Group 5"/>
            <p:cNvGrpSpPr/>
            <p:nvPr/>
          </p:nvGrpSpPr>
          <p:grpSpPr>
            <a:xfrm>
              <a:off x="1718508" y="5608983"/>
              <a:ext cx="685800" cy="944217"/>
              <a:chOff x="1447800" y="5608983"/>
              <a:chExt cx="685800" cy="94421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447800" y="5608983"/>
                <a:ext cx="0" cy="944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7800" y="6553200"/>
                <a:ext cx="685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33600" y="5608983"/>
                <a:ext cx="0" cy="944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1738891" y="6382692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1 - </a:t>
              </a:r>
              <a:r>
                <a:rPr lang="en-US" sz="1100" dirty="0" err="1" smtClean="0"/>
                <a:t>TaskScheduled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36616" y="6203889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2 - </a:t>
              </a:r>
              <a:r>
                <a:rPr lang="en-US" sz="1200" dirty="0" err="1" smtClean="0"/>
                <a:t>TaskPublished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37373" y="6032595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3 - </a:t>
              </a:r>
              <a:r>
                <a:rPr lang="en-US" sz="1200" dirty="0" err="1" smtClean="0"/>
                <a:t>TaskAccepted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80508" y="6049596"/>
              <a:ext cx="1253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Store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992115" y="2809238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 - </a:t>
            </a:r>
            <a:r>
              <a:rPr lang="en-US" sz="1200" dirty="0" err="1" smtClean="0"/>
              <a:t>TaskCompleted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0290" y="335279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⁞</a:t>
            </a:r>
          </a:p>
        </p:txBody>
      </p:sp>
    </p:spTree>
    <p:extLst>
      <p:ext uri="{BB962C8B-B14F-4D97-AF65-F5344CB8AC3E}">
        <p14:creationId xmlns:p14="http://schemas.microsoft.com/office/powerpoint/2010/main" val="14509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Commands</a:t>
            </a:r>
            <a:endParaRPr lang="en-US" sz="8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9012" y="1905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Exactly 1 target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Can be refused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 is context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 in imperative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</a:t>
            </a:r>
            <a:r>
              <a:rPr lang="en-US" sz="2400" i="1" dirty="0" err="1" smtClean="0">
                <a:solidFill>
                  <a:srgbClr val="FFFF00"/>
                </a:solidFill>
              </a:rPr>
              <a:t>PublishTask</a:t>
            </a:r>
            <a:r>
              <a:rPr lang="en-US" sz="2400" i="1" dirty="0" smtClean="0">
                <a:solidFill>
                  <a:srgbClr val="FFFF00"/>
                </a:solidFill>
              </a:rPr>
              <a:t>, </a:t>
            </a:r>
            <a:r>
              <a:rPr lang="en-US" sz="2400" i="1" dirty="0" err="1" smtClean="0">
                <a:solidFill>
                  <a:srgbClr val="FFFF00"/>
                </a:solidFill>
              </a:rPr>
              <a:t>AssignTaskTarget</a:t>
            </a:r>
            <a:r>
              <a:rPr lang="en-US" sz="2400" i="1" dirty="0" smtClean="0">
                <a:solidFill>
                  <a:srgbClr val="FFFF00"/>
                </a:solidFill>
              </a:rPr>
              <a:t>, </a:t>
            </a:r>
            <a:r>
              <a:rPr lang="en-US" sz="2400" i="1" dirty="0" err="1" smtClean="0">
                <a:solidFill>
                  <a:srgbClr val="FFFF00"/>
                </a:solidFill>
              </a:rPr>
              <a:t>RejectTask</a:t>
            </a:r>
            <a:r>
              <a:rPr lang="en-US" sz="2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etc.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Minimal payload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Response: ACK/NACK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 descr="http://2.bp.blogspot.com/-ckk8kOaaRlo/Tf_uhNHvCbI/AAAAAAAAAJg/HpKg64PrVPY/s1600/Giving+Orders+-+WW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568476"/>
            <a:ext cx="3676650" cy="384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6612" y="304800"/>
            <a:ext cx="3505200" cy="1143000"/>
          </a:xfrm>
        </p:spPr>
        <p:txBody>
          <a:bodyPr>
            <a:noAutofit/>
          </a:bodyPr>
          <a:lstStyle/>
          <a:p>
            <a:pPr algn="r"/>
            <a:r>
              <a:rPr lang="en-US" sz="8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Events</a:t>
            </a:r>
            <a:endParaRPr lang="en-US" sz="8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0..n targets</a:t>
            </a:r>
          </a:p>
          <a:p>
            <a:r>
              <a:rPr lang="en-US" dirty="0" smtClean="0"/>
              <a:t>Cannot be refused</a:t>
            </a:r>
          </a:p>
          <a:p>
            <a:r>
              <a:rPr lang="en-US" dirty="0" smtClean="0"/>
              <a:t>Name is context</a:t>
            </a:r>
          </a:p>
          <a:p>
            <a:r>
              <a:rPr lang="en-US" dirty="0" smtClean="0"/>
              <a:t>Name in past tense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i="1" dirty="0" err="1" smtClean="0">
                <a:solidFill>
                  <a:srgbClr val="FFFF00"/>
                </a:solidFill>
              </a:rPr>
              <a:t>TaskPublished</a:t>
            </a:r>
            <a:r>
              <a:rPr lang="en-US" i="1" dirty="0" smtClean="0">
                <a:solidFill>
                  <a:srgbClr val="FFFF00"/>
                </a:solidFill>
              </a:rPr>
              <a:t>, </a:t>
            </a:r>
            <a:r>
              <a:rPr lang="en-US" i="1" dirty="0" err="1" smtClean="0">
                <a:solidFill>
                  <a:srgbClr val="FFFF00"/>
                </a:solidFill>
              </a:rPr>
              <a:t>TaskTargetAssigned</a:t>
            </a:r>
            <a:r>
              <a:rPr lang="en-US" i="1" dirty="0" smtClean="0">
                <a:solidFill>
                  <a:srgbClr val="FFFF00"/>
                </a:solidFill>
              </a:rPr>
              <a:t>, </a:t>
            </a:r>
            <a:r>
              <a:rPr lang="en-US" i="1" dirty="0" err="1" smtClean="0">
                <a:solidFill>
                  <a:srgbClr val="FFFF00"/>
                </a:solidFill>
              </a:rPr>
              <a:t>TaskRejected</a:t>
            </a:r>
            <a:r>
              <a:rPr lang="en-US" i="1" dirty="0" smtClean="0"/>
              <a:t>, etc.</a:t>
            </a:r>
          </a:p>
          <a:p>
            <a:r>
              <a:rPr lang="en-US" dirty="0" smtClean="0"/>
              <a:t>Can be enriched</a:t>
            </a:r>
          </a:p>
          <a:p>
            <a:r>
              <a:rPr lang="en-US" dirty="0" smtClean="0"/>
              <a:t>Cause state change</a:t>
            </a:r>
          </a:p>
          <a:p>
            <a:r>
              <a:rPr lang="en-US" dirty="0" smtClean="0"/>
              <a:t>Are immutable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1477347"/>
            <a:ext cx="402963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74812" y="1361300"/>
            <a:ext cx="2100648" cy="329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622163" y="875952"/>
            <a:ext cx="280086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2249" y="87595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049664" y="1396311"/>
            <a:ext cx="2100648" cy="3295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77101" y="8491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74812" y="2209800"/>
            <a:ext cx="2100648" cy="1054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74812" y="3783226"/>
            <a:ext cx="2100648" cy="329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2189676" y="4638592"/>
            <a:ext cx="1145060" cy="9803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00326" y="2811160"/>
            <a:ext cx="2092410" cy="32292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09" y="5691653"/>
            <a:ext cx="13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Model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8676974" y="3123517"/>
            <a:ext cx="930876" cy="80730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8676974" y="3972011"/>
            <a:ext cx="930876" cy="80730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8665845" y="4874054"/>
            <a:ext cx="930876" cy="80730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</a:t>
            </a:r>
          </a:p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092088" y="2230395"/>
            <a:ext cx="2100648" cy="3295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weight DAL</a:t>
            </a:r>
            <a:endParaRPr lang="en-US" dirty="0"/>
          </a:p>
        </p:txBody>
      </p:sp>
      <p:sp>
        <p:nvSpPr>
          <p:cNvPr id="21" name="Flowchart: Multidocument 20"/>
          <p:cNvSpPr/>
          <p:nvPr/>
        </p:nvSpPr>
        <p:spPr>
          <a:xfrm>
            <a:off x="6444520" y="3474306"/>
            <a:ext cx="1334530" cy="1491049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306796" y="3692608"/>
            <a:ext cx="1363362" cy="11532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2622163" y="1727885"/>
            <a:ext cx="280086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2622163" y="3301311"/>
            <a:ext cx="280086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2622163" y="4153244"/>
            <a:ext cx="280086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>
            <a:off x="8957885" y="875952"/>
            <a:ext cx="284206" cy="4558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 Arrow 26"/>
          <p:cNvSpPr/>
          <p:nvPr/>
        </p:nvSpPr>
        <p:spPr>
          <a:xfrm>
            <a:off x="8992895" y="1747103"/>
            <a:ext cx="284206" cy="4558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Up Arrow 27"/>
          <p:cNvSpPr/>
          <p:nvPr/>
        </p:nvSpPr>
        <p:spPr>
          <a:xfrm>
            <a:off x="9000309" y="2579813"/>
            <a:ext cx="284206" cy="4558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707229" y="4169036"/>
            <a:ext cx="700221" cy="2883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853191" y="4218463"/>
            <a:ext cx="700221" cy="2883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9517554">
            <a:off x="7821041" y="3745489"/>
            <a:ext cx="700221" cy="2883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2542493">
            <a:off x="7826897" y="4715381"/>
            <a:ext cx="700221" cy="2883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9517554">
            <a:off x="3368145" y="4500703"/>
            <a:ext cx="974108" cy="43172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Async.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0115" y="4169036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162</Words>
  <Application>Microsoft Office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Brush Script MT</vt:lpstr>
      <vt:lpstr>Corbel</vt:lpstr>
      <vt:lpstr>Wingdings</vt:lpstr>
      <vt:lpstr>Digital Blue Tunnel 16x9</vt:lpstr>
      <vt:lpstr>Event Sourcing</vt:lpstr>
      <vt:lpstr>This is not presentation…</vt:lpstr>
      <vt:lpstr>You learn by doing…</vt:lpstr>
      <vt:lpstr>Agenda</vt:lpstr>
      <vt:lpstr>Magic triangle</vt:lpstr>
      <vt:lpstr>Events of a single Task instance</vt:lpstr>
      <vt:lpstr>Commands</vt:lpstr>
      <vt:lpstr>Events</vt:lpstr>
      <vt:lpstr>PowerPoint Presentation</vt:lpstr>
      <vt:lpstr>What?</vt:lpstr>
      <vt:lpstr>Hints</vt:lpstr>
      <vt:lpstr>And now what?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2013-02-08T18:51:54Z</dcterms:created>
  <dcterms:modified xsi:type="dcterms:W3CDTF">2015-06-20T13:15:22Z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