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League Spartan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hbVC8b1nhLSGbEl9RFF9PyDtA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agueSpartan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0e0d49c77_0_15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50e0d49c77_0_15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0e0d49c77_0_1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50e0d49c77_0_17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e0d49c77_0_19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50e0d49c77_0_19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e0d49c77_0_20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50e0d49c77_0_20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e0d49c77_0_21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50e0d49c77_0_21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0e0d49c77_0_2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50e0d49c77_0_22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e0d49c77_0_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50e0d49c77_0_3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0e0d49c77_0_6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50e0d49c77_0_6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0e0d49c77_0_8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50e0d49c77_0_8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e0d49c77_0_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50e0d49c77_0_7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0e0d49c77_0_10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50e0d49c77_0_10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0e0d49c77_0_1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50e0d49c77_0_126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e0d49c77_0_1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50e0d49c77_0_144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810163"/>
            <a:ext cx="6073106" cy="5476837"/>
          </a:xfrm>
          <a:custGeom>
            <a:rect b="b" l="l" r="r" t="t"/>
            <a:pathLst>
              <a:path extrusionOk="0"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10800000">
            <a:off x="12214894" y="0"/>
            <a:ext cx="6073106" cy="5476837"/>
          </a:xfrm>
          <a:custGeom>
            <a:rect b="b" l="l" r="r" t="t"/>
            <a:pathLst>
              <a:path extrusionOk="0"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355056" y="305724"/>
            <a:ext cx="1519787" cy="1965021"/>
          </a:xfrm>
          <a:custGeom>
            <a:rect b="b" l="l" r="r" t="t"/>
            <a:pathLst>
              <a:path extrusionOk="0" h="1965021" w="1519787">
                <a:moveTo>
                  <a:pt x="0" y="0"/>
                </a:moveTo>
                <a:lnTo>
                  <a:pt x="1519787" y="0"/>
                </a:lnTo>
                <a:lnTo>
                  <a:pt x="1519787" y="1965021"/>
                </a:lnTo>
                <a:lnTo>
                  <a:pt x="0" y="19650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6030805" y="8275790"/>
            <a:ext cx="1996588" cy="1965021"/>
          </a:xfrm>
          <a:custGeom>
            <a:rect b="b" l="l" r="r" t="t"/>
            <a:pathLst>
              <a:path extrusionOk="0" h="1965021" w="1996588">
                <a:moveTo>
                  <a:pt x="0" y="0"/>
                </a:moveTo>
                <a:lnTo>
                  <a:pt x="1996587" y="0"/>
                </a:lnTo>
                <a:lnTo>
                  <a:pt x="1996587" y="1965020"/>
                </a:lnTo>
                <a:lnTo>
                  <a:pt x="0" y="1965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036553" y="2813822"/>
            <a:ext cx="12472500" cy="6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5"/>
              <a:buFont typeface="Arial"/>
              <a:buNone/>
            </a:pPr>
            <a:r>
              <a:rPr b="1" i="0" lang="en-US" sz="10355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Bank Loan Default Risk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6"/>
              <a:buFont typeface="Arial"/>
              <a:buNone/>
            </a:pPr>
            <a:r>
              <a:rPr b="1" i="0" lang="en-US" sz="5356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5356">
                <a:solidFill>
                  <a:srgbClr val="F8021B"/>
                </a:solidFill>
              </a:rPr>
              <a:t>Business</a:t>
            </a:r>
            <a:r>
              <a:rPr b="1" i="0" lang="en-US" sz="5356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part)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706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6"/>
              <a:buFont typeface="Arial"/>
              <a:buNone/>
            </a:pPr>
            <a:r>
              <a:rPr b="1" lang="en-US" sz="5356">
                <a:solidFill>
                  <a:schemeClr val="dk1"/>
                </a:solidFill>
              </a:rPr>
              <a:t>Team 8</a:t>
            </a:r>
            <a:endParaRPr b="1" i="0" sz="53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0e0d49c77_0_158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g350e0d49c77_0_158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2" name="Google Shape;182;g350e0d49c77_0_158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g350e0d49c77_0_158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350e0d49c77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4" y="1381351"/>
            <a:ext cx="8805599" cy="436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50e0d49c77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5" y="6557150"/>
            <a:ext cx="10919250" cy="2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50e0d49c77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0550" y="1413550"/>
            <a:ext cx="8675550" cy="429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50e0d49c77_0_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52275" y="6425950"/>
            <a:ext cx="5943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e0d49c77_0_175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g350e0d49c77_0_175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4" name="Google Shape;194;g350e0d49c77_0_175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350e0d49c77_0_175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350e0d49c77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75" y="6513900"/>
            <a:ext cx="9999825" cy="3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50e0d49c77_0_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0450" y="1562062"/>
            <a:ext cx="9999825" cy="495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0e0d49c77_0_190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g350e0d49c77_0_190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4" name="Google Shape;204;g350e0d49c77_0_190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350e0d49c77_0_190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350e0d49c77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175" y="194775"/>
            <a:ext cx="9685226" cy="47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50e0d49c77_0_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4" y="5156291"/>
            <a:ext cx="9685226" cy="479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e0d49c77_0_203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350e0d49c77_0_203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4" name="Google Shape;214;g350e0d49c77_0_203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g350e0d49c77_0_203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Bivariate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50e0d49c77_0_203"/>
          <p:cNvSpPr txBox="1"/>
          <p:nvPr/>
        </p:nvSpPr>
        <p:spPr>
          <a:xfrm>
            <a:off x="518875" y="1529325"/>
            <a:ext cx="17258700" cy="8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Effect: As total income increases, default rates decrease.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 vs Income: Borrowers asking for 2–5× their income show higher default rates.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Amount Risk: Mid-sized loans (314,100–450,000) have the highest default risk (~10%).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 Duration: Shorter employment duration leads to higher default rates (~11%).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Gender: Men have a higher default rate (9.73%) compared to women (6.81%).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Status: Widowed clients show the lowest risk (5.53%), while single/civil marriage clients have higher risks (~9.5%).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Education: Lower education levels are associated with higher default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Younger clients have higher default rates.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Defaults: Most clients (~85%) have 0–1 acquaintance with defaults; risk slightly increases with more social defaults.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0e0d49c77_0_213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g350e0d49c77_0_213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3" name="Google Shape;223;g350e0d49c77_0_213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350e0d49c77_0_213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Bivariate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50e0d49c77_0_213"/>
          <p:cNvSpPr txBox="1"/>
          <p:nvPr/>
        </p:nvSpPr>
        <p:spPr>
          <a:xfrm>
            <a:off x="518875" y="1529325"/>
            <a:ext cx="17258700" cy="8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 Ownership: Clients without a car or real estate face higher default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Work vs Live Region: Clients living in a different region than they work have higher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Region Rating: Clients from higher-rated regions (Rating 3) show higher default rates.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13) Population Size: Clients in higher population regions have lower default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14) Previous Loan Behavior: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more previous loans increases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higher acceptance ratio reduces risk.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15) Current Loan Size vs History: Borrowers whose current loan is smaller than historical averages (&lt;0.63) have a lower risk (~7%); beyond that, risk stabilizes.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0e0d49c77_0_221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350e0d49c77_0_221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2" name="Google Shape;232;g350e0d49c77_0_221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350e0d49c77_0_221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(Multivariate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350e0d49c77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875" y="263369"/>
            <a:ext cx="8969676" cy="976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50e0d49c77_0_221"/>
          <p:cNvSpPr txBox="1"/>
          <p:nvPr/>
        </p:nvSpPr>
        <p:spPr>
          <a:xfrm>
            <a:off x="338475" y="1799100"/>
            <a:ext cx="75672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with high correlation, we can drop one of them to avoid redundancy and improve model performance.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/>
        </p:nvSpPr>
        <p:spPr>
          <a:xfrm>
            <a:off x="6451997" y="4513727"/>
            <a:ext cx="5384006" cy="118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3"/>
              <a:buFont typeface="Arial"/>
              <a:buNone/>
            </a:pPr>
            <a:r>
              <a:rPr b="0" i="0" lang="en-US" sz="7323" u="none" cap="none" strike="noStrike">
                <a:solidFill>
                  <a:srgbClr val="393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 rot="10436461">
            <a:off x="14152110" y="-4118246"/>
            <a:ext cx="6566182" cy="6566182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9" name="Google Shape;99;p2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35775" y="1724325"/>
            <a:ext cx="16771200" cy="7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>
                <a:solidFill>
                  <a:schemeClr val="dk1"/>
                </a:solidFill>
              </a:rPr>
              <a:t>Banks face significant financial losses due to loan defaults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>
                <a:solidFill>
                  <a:schemeClr val="dk1"/>
                </a:solidFill>
              </a:rPr>
              <a:t>Applications with no credit history or missing guarantees create high risks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>
                <a:solidFill>
                  <a:schemeClr val="dk1"/>
                </a:solidFill>
              </a:rPr>
              <a:t>Need for better risk assessment models to minimize default-related losses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>
                <a:solidFill>
                  <a:schemeClr val="dk1"/>
                </a:solidFill>
              </a:rPr>
              <a:t>Current lending strategies may not adequately identify high-risk applicants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e0d49c77_0_33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g350e0d49c77_0_33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8" name="Google Shape;108;g350e0d49c77_0_33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g350e0d49c77_0_33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50e0d49c77_0_33"/>
          <p:cNvSpPr txBox="1"/>
          <p:nvPr/>
        </p:nvSpPr>
        <p:spPr>
          <a:xfrm>
            <a:off x="835775" y="1724325"/>
            <a:ext cx="16771200" cy="7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This study and its findings will help banking institutions:</a:t>
            </a:r>
            <a:endParaRPr sz="33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➢"/>
            </a:pPr>
            <a:r>
              <a:rPr lang="en-US" sz="3300">
                <a:solidFill>
                  <a:schemeClr val="dk1"/>
                </a:solidFill>
              </a:rPr>
              <a:t>Identify key risk factors in loan applications and improve lending strategies</a:t>
            </a:r>
            <a:endParaRPr sz="33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➢"/>
            </a:pPr>
            <a:r>
              <a:rPr lang="en-US" sz="3300">
                <a:solidFill>
                  <a:schemeClr val="dk1"/>
                </a:solidFill>
              </a:rPr>
              <a:t>enabling them to determine which areas require enhanced verification procedures</a:t>
            </a:r>
            <a:endParaRPr sz="33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➢"/>
            </a:pPr>
            <a:r>
              <a:rPr lang="en-US" sz="3300">
                <a:solidFill>
                  <a:schemeClr val="dk1"/>
                </a:solidFill>
              </a:rPr>
              <a:t>which customer segments deserve favorable terms</a:t>
            </a:r>
            <a:endParaRPr sz="33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➢"/>
            </a:pPr>
            <a:r>
              <a:rPr lang="en-US" sz="3300">
                <a:solidFill>
                  <a:schemeClr val="dk1"/>
                </a:solidFill>
              </a:rPr>
              <a:t>ultimately leading to reduced default rates and increased profitability through data-driven decision making.</a:t>
            </a:r>
            <a:endParaRPr sz="5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0e0d49c77_0_60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g350e0d49c77_0_60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7" name="Google Shape;117;g350e0d49c77_0_60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350e0d49c77_0_60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(Univariate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350e0d49c77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50" y="1611925"/>
            <a:ext cx="11369949" cy="37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50e0d49c77_0_60"/>
          <p:cNvPicPr preferRelativeResize="0"/>
          <p:nvPr/>
        </p:nvPicPr>
        <p:blipFill rotWithShape="1">
          <a:blip r:embed="rId5">
            <a:alphaModFix/>
          </a:blip>
          <a:srcRect b="0" l="59347" r="0" t="0"/>
          <a:stretch/>
        </p:blipFill>
        <p:spPr>
          <a:xfrm>
            <a:off x="966050" y="5710025"/>
            <a:ext cx="4622026" cy="34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50e0d49c77_0_60"/>
          <p:cNvPicPr preferRelativeResize="0"/>
          <p:nvPr/>
        </p:nvPicPr>
        <p:blipFill rotWithShape="1">
          <a:blip r:embed="rId6">
            <a:alphaModFix/>
          </a:blip>
          <a:srcRect b="0" l="0" r="60845" t="0"/>
          <a:stretch/>
        </p:blipFill>
        <p:spPr>
          <a:xfrm>
            <a:off x="12336000" y="1639250"/>
            <a:ext cx="4451875" cy="36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50e0d49c77_0_60"/>
          <p:cNvPicPr preferRelativeResize="0"/>
          <p:nvPr/>
        </p:nvPicPr>
        <p:blipFill rotWithShape="1">
          <a:blip r:embed="rId7">
            <a:alphaModFix/>
          </a:blip>
          <a:srcRect b="0" l="60560" r="0" t="0"/>
          <a:stretch/>
        </p:blipFill>
        <p:spPr>
          <a:xfrm>
            <a:off x="12414575" y="5557625"/>
            <a:ext cx="4622026" cy="35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50e0d49c77_0_60"/>
          <p:cNvPicPr preferRelativeResize="0"/>
          <p:nvPr/>
        </p:nvPicPr>
        <p:blipFill rotWithShape="1">
          <a:blip r:embed="rId8">
            <a:alphaModFix/>
          </a:blip>
          <a:srcRect b="0" l="0" r="48432" t="0"/>
          <a:stretch/>
        </p:blipFill>
        <p:spPr>
          <a:xfrm>
            <a:off x="6121475" y="5710025"/>
            <a:ext cx="5454893" cy="34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0e0d49c77_0_88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g350e0d49c77_0_88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0" name="Google Shape;130;g350e0d49c77_0_88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350e0d49c77_0_88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(Univariate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350e0d49c77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325" y="1396925"/>
            <a:ext cx="12769350" cy="419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0e0d49c77_0_88"/>
          <p:cNvPicPr preferRelativeResize="0"/>
          <p:nvPr/>
        </p:nvPicPr>
        <p:blipFill rotWithShape="1">
          <a:blip r:embed="rId5">
            <a:alphaModFix/>
          </a:blip>
          <a:srcRect b="0" l="0" r="67020" t="0"/>
          <a:stretch/>
        </p:blipFill>
        <p:spPr>
          <a:xfrm>
            <a:off x="3649650" y="5747375"/>
            <a:ext cx="4211275" cy="41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50e0d49c77_0_88"/>
          <p:cNvPicPr preferRelativeResize="0"/>
          <p:nvPr/>
        </p:nvPicPr>
        <p:blipFill rotWithShape="1">
          <a:blip r:embed="rId6">
            <a:alphaModFix/>
          </a:blip>
          <a:srcRect b="0" l="75014" r="0" t="0"/>
          <a:stretch/>
        </p:blipFill>
        <p:spPr>
          <a:xfrm>
            <a:off x="10552600" y="5935075"/>
            <a:ext cx="3271100" cy="4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0e0d49c77_0_73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50e0d49c77_0_73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1" name="Google Shape;141;g350e0d49c77_0_73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350e0d49c77_0_73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(Univariate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50e0d49c77_0_73"/>
          <p:cNvSpPr txBox="1"/>
          <p:nvPr/>
        </p:nvSpPr>
        <p:spPr>
          <a:xfrm>
            <a:off x="518875" y="1529325"/>
            <a:ext cx="17258700" cy="8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Rate: About 7.79% of clients default on their loans.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Demographics: Majority are females (~66.5%), mostly married, own real estate, but don't own cars (~65–70%).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and Education: Most live in middle-rated regions and have secondary or higher education.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and Documents: Cash loans dominate (~91%), and most clients deliver fewer than 2 documents.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Residence: Majority live in the same city where they work.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Status: About 70% of clients have no children, and most apply for loans alone.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Employment: Nearly half work in standard, fixed-income jobs.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Housing: Around 90% live in privately owned apartments or flats.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clients updated their phone records less than 125 days before applying for the loan.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e0d49c77_0_108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g350e0d49c77_0_108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0" name="Google Shape;150;g350e0d49c77_0_108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350e0d49c77_0_108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50e0d49c77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0" y="1566250"/>
            <a:ext cx="8294001" cy="41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50e0d49c77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600" y="5673375"/>
            <a:ext cx="8994799" cy="445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50e0d49c77_0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2625" y="1201925"/>
            <a:ext cx="8994799" cy="445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0e0d49c77_0_126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g350e0d49c77_0_126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1" name="Google Shape;161;g350e0d49c77_0_126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350e0d49c77_0_126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350e0d49c77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65100"/>
            <a:ext cx="8392429" cy="41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50e0d49c77_0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3000" y="1262800"/>
            <a:ext cx="8805599" cy="436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50e0d49c77_0_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6154888"/>
            <a:ext cx="16145175" cy="333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e0d49c77_0_144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g350e0d49c77_0_144"/>
          <p:cNvSpPr/>
          <p:nvPr/>
        </p:nvSpPr>
        <p:spPr>
          <a:xfrm rot="10438560">
            <a:off x="14150275" y="-4123707"/>
            <a:ext cx="6569628" cy="6569628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2" name="Google Shape;172;g350e0d49c77_0_144"/>
          <p:cNvCxnSpPr/>
          <p:nvPr/>
        </p:nvCxnSpPr>
        <p:spPr>
          <a:xfrm>
            <a:off x="338464" y="1242575"/>
            <a:ext cx="2050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350e0d49c77_0_144"/>
          <p:cNvSpPr txBox="1"/>
          <p:nvPr/>
        </p:nvSpPr>
        <p:spPr>
          <a:xfrm>
            <a:off x="338464" y="69478"/>
            <a:ext cx="880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5"/>
              <a:buFont typeface="Arial"/>
              <a:buNone/>
            </a:pPr>
            <a:r>
              <a:rPr lang="en-US" sz="70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EDA </a:t>
            </a:r>
            <a:r>
              <a:rPr lang="en-US" sz="4305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(Bivariate Analysis)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350e0d49c77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650" y="1504563"/>
            <a:ext cx="7344650" cy="3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50e0d49c77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63" y="6008975"/>
            <a:ext cx="16642475" cy="344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