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eague Spartan"/>
      <p:regular r:id="rId17"/>
      <p:bold r:id="rId18"/>
    </p:embeddedFont>
    <p:embeddedFont>
      <p:font typeface="DM Sans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e5MUUCS3SaHUYaZ2eUFnU0ShB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DMSans-bold.fntdata"/><Relationship Id="rId6" Type="http://schemas.openxmlformats.org/officeDocument/2006/relationships/slide" Target="slides/slide1.xml"/><Relationship Id="rId18" Type="http://schemas.openxmlformats.org/officeDocument/2006/relationships/font" Target="fonts/LeagueSparta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1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7" name="Google Shape;127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8" name="Google Shape;128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307511 &amp; 122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after dropping cols: (307511, 72)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Shape after dropping rows: (244280, 72)</a:t>
            </a:r>
            <a:endParaRPr/>
          </a:p>
        </p:txBody>
      </p:sp>
      <p:sp>
        <p:nvSpPr>
          <p:cNvPr id="130" name="Google Shape;130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1" name="Google Shape;131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1" name="Google Shape;141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42" name="Google Shape;142;p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(1670214, 37)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null threshold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(1670214, 26)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row nulls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(1246320, 26)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generating new features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(1246320, 33)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only keeping the wanted row (duplicate droped)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(338857, 33)</a:t>
            </a:r>
            <a:endParaRPr/>
          </a:p>
        </p:txBody>
      </p:sp>
      <p:sp>
        <p:nvSpPr>
          <p:cNvPr id="144" name="Google Shape;144;p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5" name="Google Shape;155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56" name="Google Shape;156;p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merged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(232196 , 104)</a:t>
            </a:r>
            <a:endParaRPr/>
          </a:p>
        </p:txBody>
      </p:sp>
      <p:sp>
        <p:nvSpPr>
          <p:cNvPr id="158" name="Google Shape;158;p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p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1" name="Google Shape;171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2" name="Google Shape;172;p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encoding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83 features </a:t>
            </a:r>
            <a:endParaRPr/>
          </a:p>
        </p:txBody>
      </p:sp>
      <p:sp>
        <p:nvSpPr>
          <p:cNvPr id="174" name="Google Shape;174;p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5" name="Google Shape;175;p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6" name="Google Shape;186;p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Original rows: 232196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Rows after removing outliers: 157782 </a:t>
            </a:r>
            <a:endParaRPr/>
          </a:p>
        </p:txBody>
      </p:sp>
      <p:sp>
        <p:nvSpPr>
          <p:cNvPr id="188" name="Google Shape;188;p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9" name="Google Shape;199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00" name="Google Shape;200;p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featureSelected_encoded_merged_application.csv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after feature selection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(31619 , 64)</a:t>
            </a:r>
            <a:endParaRPr/>
          </a:p>
        </p:txBody>
      </p:sp>
      <p:sp>
        <p:nvSpPr>
          <p:cNvPr id="202" name="Google Shape;202;p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3" name="Google Shape;203;p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9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4810163"/>
            <a:ext cx="6073106" cy="5476837"/>
          </a:xfrm>
          <a:custGeom>
            <a:rect b="b" l="l" r="r" t="t"/>
            <a:pathLst>
              <a:path extrusionOk="0"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10800000">
            <a:off x="12214894" y="0"/>
            <a:ext cx="6073106" cy="5476837"/>
          </a:xfrm>
          <a:custGeom>
            <a:rect b="b" l="l" r="r" t="t"/>
            <a:pathLst>
              <a:path extrusionOk="0" h="5476837" w="6073106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355056" y="305724"/>
            <a:ext cx="1519787" cy="1965021"/>
          </a:xfrm>
          <a:custGeom>
            <a:rect b="b" l="l" r="r" t="t"/>
            <a:pathLst>
              <a:path extrusionOk="0" h="1965021" w="1519787">
                <a:moveTo>
                  <a:pt x="0" y="0"/>
                </a:moveTo>
                <a:lnTo>
                  <a:pt x="1519787" y="0"/>
                </a:lnTo>
                <a:lnTo>
                  <a:pt x="1519787" y="1965021"/>
                </a:lnTo>
                <a:lnTo>
                  <a:pt x="0" y="19650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6030805" y="8275790"/>
            <a:ext cx="1996588" cy="1965021"/>
          </a:xfrm>
          <a:custGeom>
            <a:rect b="b" l="l" r="r" t="t"/>
            <a:pathLst>
              <a:path extrusionOk="0" h="1965021" w="1996588">
                <a:moveTo>
                  <a:pt x="0" y="0"/>
                </a:moveTo>
                <a:lnTo>
                  <a:pt x="1996587" y="0"/>
                </a:lnTo>
                <a:lnTo>
                  <a:pt x="1996587" y="1965020"/>
                </a:lnTo>
                <a:lnTo>
                  <a:pt x="0" y="19650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3036553" y="2813822"/>
            <a:ext cx="12472500" cy="86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355">
                <a:solidFill>
                  <a:srgbClr val="365679"/>
                </a:solidFill>
              </a:rPr>
              <a:t>Bank Loan Default Risk Analysis</a:t>
            </a:r>
            <a:endParaRPr/>
          </a:p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56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5356">
                <a:solidFill>
                  <a:srgbClr val="F8021B"/>
                </a:solidFill>
              </a:rPr>
              <a:t>Technical</a:t>
            </a:r>
            <a:r>
              <a:rPr b="1" i="0" lang="en-US" sz="5356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part)</a:t>
            </a:r>
            <a:endParaRPr b="1" i="0" sz="5356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270668"/>
              </a:lnSpc>
              <a:spcBef>
                <a:spcPts val="0"/>
              </a:spcBef>
              <a:spcAft>
                <a:spcPts val="0"/>
              </a:spcAft>
              <a:buSzPts val="5356"/>
              <a:buNone/>
            </a:pPr>
            <a:r>
              <a:rPr b="1" lang="en-US" sz="5356">
                <a:solidFill>
                  <a:schemeClr val="dk1"/>
                </a:solidFill>
              </a:rPr>
              <a:t>Team 8</a:t>
            </a:r>
            <a:endParaRPr b="1" sz="5356">
              <a:solidFill>
                <a:srgbClr val="F8021B"/>
              </a:solidFill>
            </a:endParaRPr>
          </a:p>
          <a:p>
            <a:pPr indent="0" lvl="0" marL="0" marR="0" rtl="0" algn="ctr">
              <a:lnSpc>
                <a:spcPct val="2706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5356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9" name="Google Shape;229;p10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0" name="Google Shape;230;p10"/>
          <p:cNvSpPr/>
          <p:nvPr/>
        </p:nvSpPr>
        <p:spPr>
          <a:xfrm>
            <a:off x="4942990" y="3860488"/>
            <a:ext cx="4622068" cy="1974884"/>
          </a:xfrm>
          <a:custGeom>
            <a:rect b="b" l="l" r="r" t="t"/>
            <a:pathLst>
              <a:path extrusionOk="0" h="1974884" w="4622068">
                <a:moveTo>
                  <a:pt x="0" y="0"/>
                </a:moveTo>
                <a:lnTo>
                  <a:pt x="4622068" y="0"/>
                </a:lnTo>
                <a:lnTo>
                  <a:pt x="4622068" y="1974884"/>
                </a:lnTo>
                <a:lnTo>
                  <a:pt x="0" y="19748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10"/>
          <p:cNvSpPr/>
          <p:nvPr/>
        </p:nvSpPr>
        <p:spPr>
          <a:xfrm>
            <a:off x="9735698" y="3198055"/>
            <a:ext cx="8331936" cy="662433"/>
          </a:xfrm>
          <a:custGeom>
            <a:rect b="b" l="l" r="r" t="t"/>
            <a:pathLst>
              <a:path extrusionOk="0" h="662433" w="8331936">
                <a:moveTo>
                  <a:pt x="0" y="0"/>
                </a:moveTo>
                <a:lnTo>
                  <a:pt x="8331936" y="0"/>
                </a:lnTo>
                <a:lnTo>
                  <a:pt x="8331936" y="662433"/>
                </a:lnTo>
                <a:lnTo>
                  <a:pt x="0" y="6624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2" name="Google Shape;232;p10"/>
          <p:cNvSpPr/>
          <p:nvPr/>
        </p:nvSpPr>
        <p:spPr>
          <a:xfrm>
            <a:off x="9735698" y="5529364"/>
            <a:ext cx="8407152" cy="612015"/>
          </a:xfrm>
          <a:custGeom>
            <a:rect b="b" l="l" r="r" t="t"/>
            <a:pathLst>
              <a:path extrusionOk="0" h="612015" w="8407152">
                <a:moveTo>
                  <a:pt x="0" y="0"/>
                </a:moveTo>
                <a:lnTo>
                  <a:pt x="8407152" y="0"/>
                </a:lnTo>
                <a:lnTo>
                  <a:pt x="8407152" y="612015"/>
                </a:lnTo>
                <a:lnTo>
                  <a:pt x="0" y="6120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3" name="Google Shape;233;p10"/>
          <p:cNvSpPr txBox="1"/>
          <p:nvPr/>
        </p:nvSpPr>
        <p:spPr>
          <a:xfrm>
            <a:off x="905091" y="553988"/>
            <a:ext cx="16152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6- Classification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4382466" y="5931493"/>
            <a:ext cx="4761600" cy="29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1- Split with stratification</a:t>
            </a:r>
            <a:endParaRPr/>
          </a:p>
          <a:p>
            <a:pPr indent="0" lvl="0" marL="0" marR="0" rtl="0" algn="l">
              <a:lnSpc>
                <a:spcPct val="157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(biasedData)</a:t>
            </a:r>
            <a:endParaRPr/>
          </a:p>
          <a:p>
            <a:pPr indent="0" lvl="0" marL="0" marR="0" rtl="0" algn="l">
              <a:lnSpc>
                <a:spcPct val="157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2- TreeBased Models </a:t>
            </a:r>
            <a:endParaRPr/>
          </a:p>
          <a:p>
            <a:pPr indent="0" lvl="0" marL="0" marR="0" rtl="0" algn="l">
              <a:lnSpc>
                <a:spcPct val="157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3 -K-fold CV</a:t>
            </a:r>
            <a:endParaRPr/>
          </a:p>
          <a:p>
            <a:pPr indent="0" lvl="0" marL="0" marR="0" rtl="0" algn="l">
              <a:lnSpc>
                <a:spcPct val="157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316900" y="4762200"/>
            <a:ext cx="3590400" cy="19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featureSelected_encoded_merged_application.csv</a:t>
            </a:r>
            <a:endParaRPr/>
          </a:p>
          <a:p>
            <a:pPr indent="0" lvl="0" marL="0" marR="0" rtl="0" algn="ctr">
              <a:lnSpc>
                <a:spcPct val="15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0"/>
          <p:cNvSpPr txBox="1"/>
          <p:nvPr/>
        </p:nvSpPr>
        <p:spPr>
          <a:xfrm>
            <a:off x="11634011" y="2447582"/>
            <a:ext cx="3879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Best Model </a:t>
            </a:r>
            <a:endParaRPr/>
          </a:p>
        </p:txBody>
      </p:sp>
      <p:sp>
        <p:nvSpPr>
          <p:cNvPr id="237" name="Google Shape;237;p10"/>
          <p:cNvSpPr txBox="1"/>
          <p:nvPr/>
        </p:nvSpPr>
        <p:spPr>
          <a:xfrm>
            <a:off x="11634011" y="5057775"/>
            <a:ext cx="38790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After CV parm’s tuning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"/>
          <p:cNvSpPr txBox="1"/>
          <p:nvPr/>
        </p:nvSpPr>
        <p:spPr>
          <a:xfrm>
            <a:off x="6451997" y="4513727"/>
            <a:ext cx="5384006" cy="1183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323" u="none" cap="none" strike="noStrike">
                <a:solidFill>
                  <a:srgbClr val="393A4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2"/>
          <p:cNvGrpSpPr/>
          <p:nvPr/>
        </p:nvGrpSpPr>
        <p:grpSpPr>
          <a:xfrm>
            <a:off x="6260216" y="511908"/>
            <a:ext cx="5375528" cy="1610080"/>
            <a:chOff x="0" y="-38100"/>
            <a:chExt cx="2565722" cy="768486"/>
          </a:xfrm>
        </p:grpSpPr>
        <p:sp>
          <p:nvSpPr>
            <p:cNvPr id="98" name="Google Shape;98;p2"/>
            <p:cNvSpPr/>
            <p:nvPr/>
          </p:nvSpPr>
          <p:spPr>
            <a:xfrm>
              <a:off x="0" y="0"/>
              <a:ext cx="2565722" cy="730386"/>
            </a:xfrm>
            <a:custGeom>
              <a:rect b="b" l="l" r="r" t="t"/>
              <a:pathLst>
                <a:path extrusionOk="0"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DA0"/>
            </a:solidFill>
            <a:ln>
              <a:noFill/>
            </a:ln>
          </p:spPr>
        </p:sp>
        <p:sp>
          <p:nvSpPr>
            <p:cNvPr id="99" name="Google Shape;99;p2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" name="Google Shape;100;p2"/>
          <p:cNvGrpSpPr/>
          <p:nvPr/>
        </p:nvGrpSpPr>
        <p:grpSpPr>
          <a:xfrm rot="10800000">
            <a:off x="5011950" y="2121988"/>
            <a:ext cx="5375528" cy="1610080"/>
            <a:chOff x="0" y="-38100"/>
            <a:chExt cx="2565722" cy="768486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2565722" cy="730386"/>
            </a:xfrm>
            <a:custGeom>
              <a:rect b="b" l="l" r="r" t="t"/>
              <a:pathLst>
                <a:path extrusionOk="0"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1C9"/>
            </a:solidFill>
            <a:ln>
              <a:noFill/>
            </a:ln>
          </p:spPr>
        </p:sp>
        <p:sp>
          <p:nvSpPr>
            <p:cNvPr id="102" name="Google Shape;102;p2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" name="Google Shape;103;p2"/>
          <p:cNvGrpSpPr/>
          <p:nvPr/>
        </p:nvGrpSpPr>
        <p:grpSpPr>
          <a:xfrm>
            <a:off x="7118397" y="3572420"/>
            <a:ext cx="5375444" cy="1610055"/>
            <a:chOff x="0" y="-38100"/>
            <a:chExt cx="2565722" cy="768486"/>
          </a:xfrm>
        </p:grpSpPr>
        <p:sp>
          <p:nvSpPr>
            <p:cNvPr id="104" name="Google Shape;104;p2"/>
            <p:cNvSpPr/>
            <p:nvPr/>
          </p:nvSpPr>
          <p:spPr>
            <a:xfrm>
              <a:off x="0" y="0"/>
              <a:ext cx="2565722" cy="730386"/>
            </a:xfrm>
            <a:custGeom>
              <a:rect b="b" l="l" r="r" t="t"/>
              <a:pathLst>
                <a:path extrusionOk="0"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6AEFF"/>
            </a:solidFill>
            <a:ln>
              <a:noFill/>
            </a:ln>
          </p:spPr>
        </p:sp>
        <p:sp>
          <p:nvSpPr>
            <p:cNvPr id="105" name="Google Shape;105;p2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6" name="Google Shape;106;p2"/>
          <p:cNvGrpSpPr/>
          <p:nvPr/>
        </p:nvGrpSpPr>
        <p:grpSpPr>
          <a:xfrm rot="10800000">
            <a:off x="4134342" y="5145433"/>
            <a:ext cx="8359583" cy="1604368"/>
            <a:chOff x="0" y="-38100"/>
            <a:chExt cx="4004207" cy="768486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4004207" cy="730386"/>
            </a:xfrm>
            <a:custGeom>
              <a:rect b="b" l="l" r="r" t="t"/>
              <a:pathLst>
                <a:path extrusionOk="0" h="730386" w="4004207">
                  <a:moveTo>
                    <a:pt x="0" y="0"/>
                  </a:moveTo>
                  <a:lnTo>
                    <a:pt x="3801007" y="0"/>
                  </a:lnTo>
                  <a:lnTo>
                    <a:pt x="4004207" y="365193"/>
                  </a:lnTo>
                  <a:lnTo>
                    <a:pt x="3801007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D1FB"/>
            </a:solidFill>
            <a:ln>
              <a:noFill/>
            </a:ln>
          </p:spPr>
        </p:sp>
        <p:sp>
          <p:nvSpPr>
            <p:cNvPr id="108" name="Google Shape;108;p2"/>
            <p:cNvSpPr txBox="1"/>
            <p:nvPr/>
          </p:nvSpPr>
          <p:spPr>
            <a:xfrm>
              <a:off x="177800" y="-38100"/>
              <a:ext cx="3750207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" name="Google Shape;109;p2"/>
          <p:cNvGrpSpPr/>
          <p:nvPr/>
        </p:nvGrpSpPr>
        <p:grpSpPr>
          <a:xfrm>
            <a:off x="7118397" y="6539714"/>
            <a:ext cx="6157733" cy="1844366"/>
            <a:chOff x="0" y="-38100"/>
            <a:chExt cx="2565722" cy="768486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2565722" cy="730386"/>
            </a:xfrm>
            <a:custGeom>
              <a:rect b="b" l="l" r="r" t="t"/>
              <a:pathLst>
                <a:path extrusionOk="0"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FF4FF"/>
            </a:solidFill>
            <a:ln>
              <a:noFill/>
            </a:ln>
          </p:spPr>
        </p:sp>
        <p:sp>
          <p:nvSpPr>
            <p:cNvPr id="111" name="Google Shape;111;p2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00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2"/>
          <p:cNvSpPr/>
          <p:nvPr/>
        </p:nvSpPr>
        <p:spPr>
          <a:xfrm>
            <a:off x="-2519628" y="7227483"/>
            <a:ext cx="7086596" cy="7086596"/>
          </a:xfrm>
          <a:custGeom>
            <a:rect b="b" l="l" r="r" t="t"/>
            <a:pathLst>
              <a:path extrusionOk="0" h="7086596" w="7086596">
                <a:moveTo>
                  <a:pt x="0" y="0"/>
                </a:moveTo>
                <a:lnTo>
                  <a:pt x="7086596" y="0"/>
                </a:lnTo>
                <a:lnTo>
                  <a:pt x="7086596" y="7086596"/>
                </a:lnTo>
                <a:lnTo>
                  <a:pt x="0" y="70865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/>
          <p:nvPr/>
        </p:nvSpPr>
        <p:spPr>
          <a:xfrm rot="10436461">
            <a:off x="14152110" y="-4118246"/>
            <a:ext cx="6566182" cy="6566182"/>
          </a:xfrm>
          <a:custGeom>
            <a:rect b="b" l="l" r="r" t="t"/>
            <a:pathLst>
              <a:path extrusionOk="0" h="6566182" w="6566182">
                <a:moveTo>
                  <a:pt x="0" y="0"/>
                </a:moveTo>
                <a:lnTo>
                  <a:pt x="6566182" y="0"/>
                </a:lnTo>
                <a:lnTo>
                  <a:pt x="6566182" y="6566183"/>
                </a:lnTo>
                <a:lnTo>
                  <a:pt x="0" y="65661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4" name="Google Shape;114;p2"/>
          <p:cNvCxnSpPr/>
          <p:nvPr/>
        </p:nvCxnSpPr>
        <p:spPr>
          <a:xfrm>
            <a:off x="338464" y="1166375"/>
            <a:ext cx="2050229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5" name="Google Shape;115;p2"/>
          <p:cNvGrpSpPr/>
          <p:nvPr/>
        </p:nvGrpSpPr>
        <p:grpSpPr>
          <a:xfrm rot="10800000">
            <a:off x="6456320" y="8416995"/>
            <a:ext cx="5375444" cy="1610055"/>
            <a:chOff x="0" y="-38100"/>
            <a:chExt cx="2565722" cy="768486"/>
          </a:xfrm>
        </p:grpSpPr>
        <p:sp>
          <p:nvSpPr>
            <p:cNvPr id="116" name="Google Shape;116;p2"/>
            <p:cNvSpPr/>
            <p:nvPr/>
          </p:nvSpPr>
          <p:spPr>
            <a:xfrm>
              <a:off x="0" y="0"/>
              <a:ext cx="2565722" cy="730386"/>
            </a:xfrm>
            <a:custGeom>
              <a:rect b="b" l="l" r="r" t="t"/>
              <a:pathLst>
                <a:path extrusionOk="0" h="730386" w="2565722">
                  <a:moveTo>
                    <a:pt x="0" y="0"/>
                  </a:moveTo>
                  <a:lnTo>
                    <a:pt x="2362522" y="0"/>
                  </a:lnTo>
                  <a:lnTo>
                    <a:pt x="2565722" y="365193"/>
                  </a:lnTo>
                  <a:lnTo>
                    <a:pt x="2362522" y="730386"/>
                  </a:lnTo>
                  <a:lnTo>
                    <a:pt x="0" y="730386"/>
                  </a:lnTo>
                  <a:lnTo>
                    <a:pt x="203200" y="365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2B6AA"/>
            </a:solidFill>
            <a:ln>
              <a:noFill/>
            </a:ln>
          </p:spPr>
        </p:sp>
        <p:sp>
          <p:nvSpPr>
            <p:cNvPr id="117" name="Google Shape;117;p2"/>
            <p:cNvSpPr txBox="1"/>
            <p:nvPr/>
          </p:nvSpPr>
          <p:spPr>
            <a:xfrm>
              <a:off x="177800" y="-38100"/>
              <a:ext cx="2311722" cy="768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4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2"/>
          <p:cNvSpPr txBox="1"/>
          <p:nvPr/>
        </p:nvSpPr>
        <p:spPr>
          <a:xfrm>
            <a:off x="4179950" y="5631263"/>
            <a:ext cx="7819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1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Encoding_Outliers_FeatureSelection</a:t>
            </a:r>
            <a:endParaRPr sz="1000"/>
          </a:p>
        </p:txBody>
      </p:sp>
      <p:sp>
        <p:nvSpPr>
          <p:cNvPr id="119" name="Google Shape;119;p2"/>
          <p:cNvSpPr txBox="1"/>
          <p:nvPr/>
        </p:nvSpPr>
        <p:spPr>
          <a:xfrm>
            <a:off x="338464" y="-6722"/>
            <a:ext cx="8805536" cy="1130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005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Pipline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7766584" y="4115328"/>
            <a:ext cx="35460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1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Merge Data</a:t>
            </a:r>
            <a:endParaRPr sz="1100"/>
          </a:p>
        </p:txBody>
      </p:sp>
      <p:sp>
        <p:nvSpPr>
          <p:cNvPr id="121" name="Google Shape;121;p2"/>
          <p:cNvSpPr txBox="1"/>
          <p:nvPr/>
        </p:nvSpPr>
        <p:spPr>
          <a:xfrm>
            <a:off x="6841533" y="954805"/>
            <a:ext cx="4192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36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Process Curr Data</a:t>
            </a:r>
            <a:endParaRPr sz="1100"/>
          </a:p>
        </p:txBody>
      </p:sp>
      <p:sp>
        <p:nvSpPr>
          <p:cNvPr id="122" name="Google Shape;122;p2"/>
          <p:cNvSpPr txBox="1"/>
          <p:nvPr/>
        </p:nvSpPr>
        <p:spPr>
          <a:xfrm>
            <a:off x="8162387" y="7205563"/>
            <a:ext cx="4069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91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Clustering</a:t>
            </a:r>
            <a:endParaRPr sz="1300"/>
          </a:p>
        </p:txBody>
      </p:sp>
      <p:sp>
        <p:nvSpPr>
          <p:cNvPr id="123" name="Google Shape;123;p2"/>
          <p:cNvSpPr txBox="1"/>
          <p:nvPr/>
        </p:nvSpPr>
        <p:spPr>
          <a:xfrm>
            <a:off x="6651279" y="8765057"/>
            <a:ext cx="4984500" cy="5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91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Classification</a:t>
            </a:r>
            <a:endParaRPr sz="1100"/>
          </a:p>
        </p:txBody>
      </p:sp>
      <p:sp>
        <p:nvSpPr>
          <p:cNvPr id="124" name="Google Shape;124;p2"/>
          <p:cNvSpPr txBox="1"/>
          <p:nvPr/>
        </p:nvSpPr>
        <p:spPr>
          <a:xfrm>
            <a:off x="5670395" y="2485060"/>
            <a:ext cx="4192500" cy="4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36" u="none" cap="none" strike="noStrike">
                <a:solidFill>
                  <a:srgbClr val="051D40"/>
                </a:solidFill>
                <a:latin typeface="DM Sans"/>
                <a:ea typeface="DM Sans"/>
                <a:cs typeface="DM Sans"/>
                <a:sym typeface="DM Sans"/>
              </a:rPr>
              <a:t>Process Prev Data</a:t>
            </a:r>
            <a:endParaRPr sz="1100"/>
          </a:p>
        </p:txBody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"/>
          <p:cNvCxnSpPr/>
          <p:nvPr/>
        </p:nvCxnSpPr>
        <p:spPr>
          <a:xfrm>
            <a:off x="905091" y="1767802"/>
            <a:ext cx="2143328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905091" y="563513"/>
            <a:ext cx="9205387" cy="961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1-Process Curr Data</a:t>
            </a:r>
            <a:endParaRPr/>
          </a:p>
        </p:txBody>
      </p:sp>
      <p:sp>
        <p:nvSpPr>
          <p:cNvPr id="135" name="Google Shape;135;p3"/>
          <p:cNvSpPr txBox="1"/>
          <p:nvPr/>
        </p:nvSpPr>
        <p:spPr>
          <a:xfrm>
            <a:off x="669561" y="5000625"/>
            <a:ext cx="5117664" cy="1511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application_data.csv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6263475" y="4069314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7141054" y="6253471"/>
            <a:ext cx="4005891" cy="38484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col with Threshold for null &amp; row contains nulls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3"/>
          <p:cNvSpPr txBox="1"/>
          <p:nvPr/>
        </p:nvSpPr>
        <p:spPr>
          <a:xfrm>
            <a:off x="12039668" y="4316538"/>
            <a:ext cx="6248332" cy="22901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processed_current_application.csv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4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4"/>
          <p:cNvSpPr txBox="1"/>
          <p:nvPr/>
        </p:nvSpPr>
        <p:spPr>
          <a:xfrm>
            <a:off x="905091" y="563513"/>
            <a:ext cx="9205500" cy="9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0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2-Process Prev Data</a:t>
            </a:r>
            <a:endParaRPr/>
          </a:p>
        </p:txBody>
      </p:sp>
      <p:sp>
        <p:nvSpPr>
          <p:cNvPr id="149" name="Google Shape;149;p4"/>
          <p:cNvSpPr txBox="1"/>
          <p:nvPr/>
        </p:nvSpPr>
        <p:spPr>
          <a:xfrm>
            <a:off x="1028700" y="4732477"/>
            <a:ext cx="40833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previous_application.csv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6263475" y="4069314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4"/>
          <p:cNvSpPr txBox="1"/>
          <p:nvPr/>
        </p:nvSpPr>
        <p:spPr>
          <a:xfrm>
            <a:off x="5326010" y="6463857"/>
            <a:ext cx="7321200" cy="4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1- col with Threshold for null &amp; row contains nulls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2- Generate New Features using (prev_features.sh) file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12039668" y="4316538"/>
            <a:ext cx="62484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processed_previous_application.csv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5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2" name="Google Shape;162;p5"/>
          <p:cNvSpPr txBox="1"/>
          <p:nvPr/>
        </p:nvSpPr>
        <p:spPr>
          <a:xfrm>
            <a:off x="905091" y="544463"/>
            <a:ext cx="11310900" cy="1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2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3- Merge Data</a:t>
            </a:r>
            <a:endParaRPr/>
          </a:p>
        </p:txBody>
      </p:sp>
      <p:sp>
        <p:nvSpPr>
          <p:cNvPr id="163" name="Google Shape;163;p5"/>
          <p:cNvSpPr/>
          <p:nvPr/>
        </p:nvSpPr>
        <p:spPr>
          <a:xfrm>
            <a:off x="7062306" y="4576409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6" y="0"/>
                </a:lnTo>
                <a:lnTo>
                  <a:pt x="5446246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5"/>
          <p:cNvSpPr/>
          <p:nvPr/>
        </p:nvSpPr>
        <p:spPr>
          <a:xfrm>
            <a:off x="6869253" y="3719618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6" y="0"/>
                </a:lnTo>
                <a:lnTo>
                  <a:pt x="5446246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p5"/>
          <p:cNvSpPr txBox="1"/>
          <p:nvPr/>
        </p:nvSpPr>
        <p:spPr>
          <a:xfrm>
            <a:off x="13012167" y="4683109"/>
            <a:ext cx="5275800" cy="27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6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46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merged_application.csv</a:t>
            </a:r>
            <a:endParaRPr/>
          </a:p>
          <a:p>
            <a:pPr indent="0" lvl="0" marL="0" marR="0" rtl="0" algn="ctr">
              <a:lnSpc>
                <a:spcPct val="762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446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5"/>
          <p:cNvSpPr txBox="1"/>
          <p:nvPr/>
        </p:nvSpPr>
        <p:spPr>
          <a:xfrm>
            <a:off x="0" y="6285033"/>
            <a:ext cx="62484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processed_current_application.csv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5"/>
          <p:cNvSpPr txBox="1"/>
          <p:nvPr/>
        </p:nvSpPr>
        <p:spPr>
          <a:xfrm>
            <a:off x="0" y="3576743"/>
            <a:ext cx="62484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processed_current_application.csv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6869253" y="7026967"/>
            <a:ext cx="61101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Merge on SK_ID_CURR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Google Shape;177;p6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" name="Google Shape;178;p6"/>
          <p:cNvSpPr txBox="1"/>
          <p:nvPr/>
        </p:nvSpPr>
        <p:spPr>
          <a:xfrm>
            <a:off x="905091" y="553988"/>
            <a:ext cx="16152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4- Encoding_Outliers_FeatureSelection</a:t>
            </a:r>
            <a:endParaRPr/>
          </a:p>
        </p:txBody>
      </p:sp>
      <p:sp>
        <p:nvSpPr>
          <p:cNvPr id="179" name="Google Shape;179;p6"/>
          <p:cNvSpPr txBox="1"/>
          <p:nvPr/>
        </p:nvSpPr>
        <p:spPr>
          <a:xfrm>
            <a:off x="1028700" y="4732477"/>
            <a:ext cx="4083300" cy="2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merged_application.csv</a:t>
            </a:r>
            <a:endParaRPr sz="800"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6"/>
          <p:cNvSpPr/>
          <p:nvPr/>
        </p:nvSpPr>
        <p:spPr>
          <a:xfrm>
            <a:off x="6263475" y="4069314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6"/>
          <p:cNvSpPr txBox="1"/>
          <p:nvPr/>
        </p:nvSpPr>
        <p:spPr>
          <a:xfrm>
            <a:off x="5326010" y="6463857"/>
            <a:ext cx="7054800" cy="38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Encode the Features using (curr_application_features_encoding_methods.txt) file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12380950" y="3953325"/>
            <a:ext cx="4677000" cy="35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encoded_merged_application</a:t>
            </a:r>
            <a:endParaRPr sz="1500"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 sz="1500"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9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" name="Google Shape;191;p7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7"/>
          <p:cNvSpPr txBox="1"/>
          <p:nvPr/>
        </p:nvSpPr>
        <p:spPr>
          <a:xfrm>
            <a:off x="905091" y="553988"/>
            <a:ext cx="16152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4- Encoding_Outliers_FeatureSelection</a:t>
            </a:r>
            <a:endParaRPr/>
          </a:p>
        </p:txBody>
      </p:sp>
      <p:sp>
        <p:nvSpPr>
          <p:cNvPr id="193" name="Google Shape;193;p7"/>
          <p:cNvSpPr txBox="1"/>
          <p:nvPr/>
        </p:nvSpPr>
        <p:spPr>
          <a:xfrm>
            <a:off x="1028700" y="4732477"/>
            <a:ext cx="4083300" cy="30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encoded_merged_application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6263475" y="4069314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7"/>
          <p:cNvSpPr txBox="1"/>
          <p:nvPr/>
        </p:nvSpPr>
        <p:spPr>
          <a:xfrm>
            <a:off x="5326010" y="6463857"/>
            <a:ext cx="70548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Remove outliers using Zscore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F8021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"/>
          <p:cNvSpPr txBox="1"/>
          <p:nvPr/>
        </p:nvSpPr>
        <p:spPr>
          <a:xfrm>
            <a:off x="12380948" y="4465251"/>
            <a:ext cx="52197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df_no_outliers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Google Shape;205;p8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6" name="Google Shape;206;p8"/>
          <p:cNvSpPr txBox="1"/>
          <p:nvPr/>
        </p:nvSpPr>
        <p:spPr>
          <a:xfrm>
            <a:off x="905091" y="553988"/>
            <a:ext cx="16152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4- Encoding_Outliers_FeatureSelection</a:t>
            </a:r>
            <a:endParaRPr/>
          </a:p>
        </p:txBody>
      </p:sp>
      <p:sp>
        <p:nvSpPr>
          <p:cNvPr id="207" name="Google Shape;207;p8"/>
          <p:cNvSpPr/>
          <p:nvPr/>
        </p:nvSpPr>
        <p:spPr>
          <a:xfrm>
            <a:off x="5556539" y="4069314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8"/>
          <p:cNvSpPr txBox="1"/>
          <p:nvPr/>
        </p:nvSpPr>
        <p:spPr>
          <a:xfrm>
            <a:off x="3882750" y="7133938"/>
            <a:ext cx="8510100" cy="27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1-</a:t>
            </a:r>
            <a:r>
              <a:rPr b="1" lang="en-US" sz="3083">
                <a:solidFill>
                  <a:srgbClr val="F8021B"/>
                </a:solidFill>
              </a:rPr>
              <a:t> </a:t>
            </a:r>
            <a:r>
              <a:rPr b="1" i="0" lang="en-US" sz="3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Split data (train_test)</a:t>
            </a:r>
            <a:endParaRPr/>
          </a:p>
          <a:p>
            <a:pPr indent="0" lvl="0" marL="0" marR="0" rtl="0" algn="just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83">
                <a:solidFill>
                  <a:srgbClr val="F8021B"/>
                </a:solidFill>
              </a:rPr>
              <a:t>2- </a:t>
            </a:r>
            <a:r>
              <a:rPr b="1" i="0" lang="en-US" sz="3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Study High Correlated Features (MulCorr)</a:t>
            </a:r>
            <a:endParaRPr/>
          </a:p>
          <a:p>
            <a:pPr indent="0" lvl="0" marL="0" marR="0" rtl="0" algn="just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3 -Low Correlated Features with target</a:t>
            </a:r>
            <a:endParaRPr/>
          </a:p>
          <a:p>
            <a:pPr indent="0" lvl="0" marL="0" marR="0" rtl="0" algn="just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09" name="Google Shape;209;p8"/>
          <p:cNvSpPr txBox="1"/>
          <p:nvPr/>
        </p:nvSpPr>
        <p:spPr>
          <a:xfrm>
            <a:off x="636943" y="5179811"/>
            <a:ext cx="5219700" cy="13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df_no_outliers.csv</a:t>
            </a:r>
            <a:endParaRPr sz="900"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8"/>
          <p:cNvSpPr txBox="1"/>
          <p:nvPr/>
        </p:nvSpPr>
        <p:spPr>
          <a:xfrm>
            <a:off x="11927200" y="1904575"/>
            <a:ext cx="6045300" cy="63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high corr features </a:t>
            </a:r>
            <a:endParaRPr/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(two files before and after )</a:t>
            </a:r>
            <a:endParaRPr/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featureSelected_encoded_merged_application.csv</a:t>
            </a:r>
            <a:endParaRPr sz="1600"/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/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8"/>
          <p:cNvSpPr txBox="1"/>
          <p:nvPr/>
        </p:nvSpPr>
        <p:spPr>
          <a:xfrm>
            <a:off x="12340037" y="7133940"/>
            <a:ext cx="5219700" cy="21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X_train.csv , y_train.csv</a:t>
            </a:r>
            <a:endParaRPr/>
          </a:p>
          <a:p>
            <a:pPr indent="0" lvl="0" marL="0" marR="0" rtl="0" algn="l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X_test.csv , y_test.csv</a:t>
            </a:r>
            <a:endParaRPr/>
          </a:p>
          <a:p>
            <a:pPr indent="0" lvl="0" marL="0" marR="0" rtl="0" algn="l">
              <a:lnSpc>
                <a:spcPct val="157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3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BE5EA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6" name="Google Shape;216;p9"/>
          <p:cNvCxnSpPr/>
          <p:nvPr/>
        </p:nvCxnSpPr>
        <p:spPr>
          <a:xfrm>
            <a:off x="905091" y="1767802"/>
            <a:ext cx="2143200" cy="0"/>
          </a:xfrm>
          <a:prstGeom prst="straightConnector1">
            <a:avLst/>
          </a:prstGeom>
          <a:noFill/>
          <a:ln cap="flat" cmpd="sng" w="85725">
            <a:solidFill>
              <a:srgbClr val="36567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7" name="Google Shape;217;p9"/>
          <p:cNvSpPr/>
          <p:nvPr/>
        </p:nvSpPr>
        <p:spPr>
          <a:xfrm>
            <a:off x="3846021" y="3362077"/>
            <a:ext cx="5446245" cy="2327032"/>
          </a:xfrm>
          <a:custGeom>
            <a:rect b="b" l="l" r="r" t="t"/>
            <a:pathLst>
              <a:path extrusionOk="0" h="2327032" w="5446245">
                <a:moveTo>
                  <a:pt x="0" y="0"/>
                </a:moveTo>
                <a:lnTo>
                  <a:pt x="5446245" y="0"/>
                </a:lnTo>
                <a:lnTo>
                  <a:pt x="5446245" y="2327032"/>
                </a:lnTo>
                <a:lnTo>
                  <a:pt x="0" y="2327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9"/>
          <p:cNvSpPr/>
          <p:nvPr/>
        </p:nvSpPr>
        <p:spPr>
          <a:xfrm>
            <a:off x="9292266" y="130484"/>
            <a:ext cx="4144007" cy="3274635"/>
          </a:xfrm>
          <a:custGeom>
            <a:rect b="b" l="l" r="r" t="t"/>
            <a:pathLst>
              <a:path extrusionOk="0" h="3274635" w="4144007">
                <a:moveTo>
                  <a:pt x="0" y="0"/>
                </a:moveTo>
                <a:lnTo>
                  <a:pt x="4144007" y="0"/>
                </a:lnTo>
                <a:lnTo>
                  <a:pt x="4144007" y="3274635"/>
                </a:lnTo>
                <a:lnTo>
                  <a:pt x="0" y="32746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9"/>
          <p:cNvSpPr/>
          <p:nvPr/>
        </p:nvSpPr>
        <p:spPr>
          <a:xfrm>
            <a:off x="13642571" y="197688"/>
            <a:ext cx="4104271" cy="3140228"/>
          </a:xfrm>
          <a:custGeom>
            <a:rect b="b" l="l" r="r" t="t"/>
            <a:pathLst>
              <a:path extrusionOk="0" h="3140228" w="4104271">
                <a:moveTo>
                  <a:pt x="0" y="0"/>
                </a:moveTo>
                <a:lnTo>
                  <a:pt x="4104271" y="0"/>
                </a:lnTo>
                <a:lnTo>
                  <a:pt x="4104271" y="3140228"/>
                </a:lnTo>
                <a:lnTo>
                  <a:pt x="0" y="31402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9"/>
          <p:cNvSpPr/>
          <p:nvPr/>
        </p:nvSpPr>
        <p:spPr>
          <a:xfrm>
            <a:off x="10921861" y="4125204"/>
            <a:ext cx="6658012" cy="5095417"/>
          </a:xfrm>
          <a:custGeom>
            <a:rect b="b" l="l" r="r" t="t"/>
            <a:pathLst>
              <a:path extrusionOk="0" h="5095417" w="6658012">
                <a:moveTo>
                  <a:pt x="0" y="0"/>
                </a:moveTo>
                <a:lnTo>
                  <a:pt x="6658012" y="0"/>
                </a:lnTo>
                <a:lnTo>
                  <a:pt x="6658012" y="5095417"/>
                </a:lnTo>
                <a:lnTo>
                  <a:pt x="0" y="5095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9"/>
          <p:cNvSpPr txBox="1"/>
          <p:nvPr/>
        </p:nvSpPr>
        <p:spPr>
          <a:xfrm>
            <a:off x="905091" y="553988"/>
            <a:ext cx="16152900" cy="8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23" u="none" cap="none" strike="noStrike">
                <a:solidFill>
                  <a:srgbClr val="36567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5- Clustering</a:t>
            </a:r>
            <a:endParaRPr/>
          </a:p>
        </p:txBody>
      </p:sp>
      <p:sp>
        <p:nvSpPr>
          <p:cNvPr id="222" name="Google Shape;222;p9"/>
          <p:cNvSpPr txBox="1"/>
          <p:nvPr/>
        </p:nvSpPr>
        <p:spPr>
          <a:xfrm>
            <a:off x="2310362" y="6107208"/>
            <a:ext cx="85176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 1- StandardScaler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83">
                <a:solidFill>
                  <a:srgbClr val="F8021B"/>
                </a:solidFill>
              </a:rPr>
              <a:t>  </a:t>
            </a: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2- choose best #clusters (WSS ,</a:t>
            </a:r>
            <a:r>
              <a:rPr b="1" lang="en-US" sz="3883">
                <a:solidFill>
                  <a:srgbClr val="F8021B"/>
                </a:solidFill>
              </a:rPr>
              <a:t>    </a:t>
            </a:r>
            <a:endParaRPr b="1" sz="3883">
              <a:solidFill>
                <a:srgbClr val="F8021B"/>
              </a:solidFill>
            </a:endParaRPr>
          </a:p>
          <a:p>
            <a:pPr indent="457200" lvl="0" marL="45720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Silhouette)</a:t>
            </a:r>
            <a:endParaRPr/>
          </a:p>
          <a:p>
            <a:pPr indent="0" lvl="0" marL="0" marR="0" rtl="0" algn="l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 3 -Kmeans </a:t>
            </a:r>
            <a:endParaRPr/>
          </a:p>
          <a:p>
            <a:pPr indent="0" lvl="0" marL="0" marR="0" rtl="0" algn="just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F8021B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23" name="Google Shape;223;p9"/>
          <p:cNvSpPr txBox="1"/>
          <p:nvPr/>
        </p:nvSpPr>
        <p:spPr>
          <a:xfrm>
            <a:off x="-795575" y="4382718"/>
            <a:ext cx="5219700" cy="22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X_train.csv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X_test.csv</a:t>
            </a:r>
            <a:endParaRPr/>
          </a:p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883" u="none" cap="none" strike="noStrike">
              <a:solidFill>
                <a:srgbClr val="3656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9"/>
          <p:cNvSpPr txBox="1"/>
          <p:nvPr/>
        </p:nvSpPr>
        <p:spPr>
          <a:xfrm>
            <a:off x="10023579" y="3342801"/>
            <a:ext cx="8454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83" u="none" cap="none" strike="noStrike">
                <a:solidFill>
                  <a:srgbClr val="365679"/>
                </a:solidFill>
                <a:latin typeface="Arial"/>
                <a:ea typeface="Arial"/>
                <a:cs typeface="Arial"/>
                <a:sym typeface="Arial"/>
              </a:rPr>
              <a:t>choose 5 cluster to be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