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2" r:id="rId2"/>
    <p:sldId id="269" r:id="rId3"/>
    <p:sldId id="26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58" r:id="rId12"/>
    <p:sldId id="318" r:id="rId13"/>
    <p:sldId id="263" r:id="rId14"/>
    <p:sldId id="264" r:id="rId15"/>
    <p:sldId id="265" r:id="rId16"/>
    <p:sldId id="319" r:id="rId17"/>
    <p:sldId id="320" r:id="rId18"/>
    <p:sldId id="276" r:id="rId19"/>
    <p:sldId id="277" r:id="rId20"/>
    <p:sldId id="278" r:id="rId21"/>
    <p:sldId id="281" r:id="rId22"/>
    <p:sldId id="284" r:id="rId23"/>
    <p:sldId id="285" r:id="rId24"/>
    <p:sldId id="286" r:id="rId25"/>
    <p:sldId id="3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" y="1"/>
            <a:ext cx="12230100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12192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t="18909" r="17081"/>
          <a:stretch>
            <a:fillRect/>
          </a:stretch>
        </p:blipFill>
        <p:spPr bwMode="auto">
          <a:xfrm>
            <a:off x="9144000" y="1"/>
            <a:ext cx="3048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r="23894"/>
          <a:stretch>
            <a:fillRect/>
          </a:stretch>
        </p:blipFill>
        <p:spPr bwMode="auto">
          <a:xfrm>
            <a:off x="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7475" r="33949" b="23048"/>
          <a:stretch>
            <a:fillRect/>
          </a:stretch>
        </p:blipFill>
        <p:spPr bwMode="auto">
          <a:xfrm>
            <a:off x="304800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21448"/>
          <a:stretch>
            <a:fillRect/>
          </a:stretch>
        </p:blipFill>
        <p:spPr bwMode="auto">
          <a:xfrm>
            <a:off x="609600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BA54C-15D4-9240-8562-B9A40EF211E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22AA5-3C49-2E42-8195-7332F437CD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1644651"/>
            <a:ext cx="5380567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1644651"/>
            <a:ext cx="5380567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487681" y="135133"/>
            <a:ext cx="11101073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87681" y="135133"/>
            <a:ext cx="11101073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1644651"/>
            <a:ext cx="5380567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87681" y="135133"/>
            <a:ext cx="11101073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1644651"/>
            <a:ext cx="5329767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520937" y="1644651"/>
            <a:ext cx="5380567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1" y="135133"/>
            <a:ext cx="11101073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337300" y="1644651"/>
            <a:ext cx="5317067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37300" y="4006851"/>
            <a:ext cx="5317067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93407-65FC-FE4D-88F4-AEF403839CD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D185-C16F-1640-8DAC-102BF7935C9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7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494650" y="1645920"/>
            <a:ext cx="532359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6347053" y="1645920"/>
            <a:ext cx="532359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464386" y="3920063"/>
            <a:ext cx="532359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6316789" y="3920063"/>
            <a:ext cx="532359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7681" y="135133"/>
            <a:ext cx="11101073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27109-24EE-2347-96D6-102C90AE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57901-D09E-C540-886C-A84B89EC06B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4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964263" y="5397501"/>
            <a:ext cx="7586135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964267" y="1670050"/>
            <a:ext cx="7586133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4D66E-442A-4A48-B266-9493CAB2FA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A51E-2230-E643-98DA-6D8C23BE670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" y="1"/>
            <a:ext cx="12230100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5BB7-581E-8647-B3F0-DC585189AB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C83E5-B64E-4C42-86F1-FC250D09C40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1645920"/>
            <a:ext cx="11101917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17" y="1"/>
            <a:ext cx="12227984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12192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t="15311" r="36530"/>
          <a:stretch>
            <a:fillRect/>
          </a:stretch>
        </p:blipFill>
        <p:spPr bwMode="auto">
          <a:xfrm>
            <a:off x="9160933" y="1"/>
            <a:ext cx="303106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19907" b="7997"/>
          <a:stretch>
            <a:fillRect/>
          </a:stretch>
        </p:blipFill>
        <p:spPr bwMode="auto">
          <a:xfrm>
            <a:off x="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r="16269"/>
          <a:stretch>
            <a:fillRect/>
          </a:stretch>
        </p:blipFill>
        <p:spPr bwMode="auto">
          <a:xfrm>
            <a:off x="3045884" y="1"/>
            <a:ext cx="3028949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5" r="4950"/>
          <a:stretch>
            <a:fillRect/>
          </a:stretch>
        </p:blipFill>
        <p:spPr bwMode="auto">
          <a:xfrm>
            <a:off x="6098117" y="1"/>
            <a:ext cx="3028949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ED65-8163-284B-A5F1-B9F57DC77EB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5A293-0598-674E-87F9-A3870D2D28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" y="1"/>
            <a:ext cx="12230100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12192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1378" r="-2" b="8519"/>
          <a:stretch>
            <a:fillRect/>
          </a:stretch>
        </p:blipFill>
        <p:spPr bwMode="auto">
          <a:xfrm>
            <a:off x="304800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t="11118" r="6171" b="2959"/>
          <a:stretch>
            <a:fillRect/>
          </a:stretch>
        </p:blipFill>
        <p:spPr bwMode="auto">
          <a:xfrm>
            <a:off x="9144000" y="1"/>
            <a:ext cx="3048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3" t="3491" r="2" b="4852"/>
          <a:stretch>
            <a:fillRect/>
          </a:stretch>
        </p:blipFill>
        <p:spPr bwMode="auto">
          <a:xfrm>
            <a:off x="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r="41415"/>
          <a:stretch>
            <a:fillRect/>
          </a:stretch>
        </p:blipFill>
        <p:spPr bwMode="auto">
          <a:xfrm>
            <a:off x="6096001" y="1"/>
            <a:ext cx="3028951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6F66B-E128-9D4F-AC2D-96A59068429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EB17E-ADF1-CA40-ACD9-D24AF83ACC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227984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12192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6" b="24687"/>
          <a:stretch>
            <a:fillRect/>
          </a:stretch>
        </p:blipFill>
        <p:spPr bwMode="auto">
          <a:xfrm>
            <a:off x="0" y="1"/>
            <a:ext cx="12192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DBC4B-18FA-4641-AED3-09167062A95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FCE97-1E5D-3942-9893-29D29393C4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4817" y="1"/>
            <a:ext cx="12230101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09875"/>
            <a:ext cx="1223221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3029185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048000" y="1"/>
            <a:ext cx="3029185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096000" y="1"/>
            <a:ext cx="3029185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144000" y="1"/>
            <a:ext cx="3087577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BF150-A3C3-104C-9179-59C0B0DE31A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C6ACD-EA72-FB41-82BD-66EB6B610A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18" y="1"/>
            <a:ext cx="12230100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12192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12192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216" y="3157837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7" y="4165407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89608" y="4887457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DE583-60AA-884C-A5CE-BF1B865B603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D3A5-9708-8F4C-8053-5C6766873F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417899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2EE6-F228-A848-AAD6-425DE94CFC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E3956-5BF0-9741-A8A0-EC870CD029F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4939"/>
            <a:ext cx="1110191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92667" y="6356351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02B1F015-1154-6F45-9F5A-29B4836DF7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153584" y="6356351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C49DE922-2F34-1241-8A40-1B6D2996FA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9" name="Picture 6" descr="ieee_blue_R0G102B161-lg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52" y="6226175"/>
            <a:ext cx="185843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F7F7F"/>
                </a:solidFill>
                <a:ea typeface="ＭＳ Ｐゴシック" charset="0"/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646238"/>
            <a:ext cx="1110191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0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1217" y="2843063"/>
            <a:ext cx="10545755" cy="765053"/>
          </a:xfrm>
        </p:spPr>
        <p:txBody>
          <a:bodyPr/>
          <a:lstStyle/>
          <a:p>
            <a:r>
              <a:rPr lang="en-US" dirty="0"/>
              <a:t>NVIC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1217" y="3608116"/>
            <a:ext cx="10545755" cy="429768"/>
          </a:xfrm>
        </p:spPr>
        <p:txBody>
          <a:bodyPr/>
          <a:lstStyle/>
          <a:p>
            <a:pPr marL="342900" indent="-342900">
              <a:buFont typeface="Arial" pitchFamily="28" charset="2"/>
              <a:buChar char="•"/>
            </a:pPr>
            <a:r>
              <a:rPr lang="en-US" dirty="0">
                <a:ea typeface="ＭＳ Ｐゴシック"/>
              </a:rPr>
              <a:t>Presented by : Ahmed Yassin</a:t>
            </a:r>
            <a:endParaRPr lang="en-US" dirty="0"/>
          </a:p>
          <a:p>
            <a:pPr marL="342900" indent="-342900">
              <a:buFont typeface="Arial" pitchFamily="28" charset="2"/>
              <a:buChar char="•"/>
            </a:pPr>
            <a:r>
              <a:rPr lang="en-US" dirty="0">
                <a:ea typeface="ＭＳ Ｐゴシック"/>
              </a:rPr>
              <a:t>Senior I Electronics and Electrical Communications dep.</a:t>
            </a:r>
          </a:p>
          <a:p>
            <a:pPr marL="342900" indent="-342900">
              <a:buFont typeface="Arial" pitchFamily="28" charset="2"/>
              <a:buChar char="•"/>
            </a:pPr>
            <a:r>
              <a:rPr lang="en-US" dirty="0">
                <a:ea typeface="ＭＳ Ｐゴシック"/>
              </a:rPr>
              <a:t>Embedded Committee Instructor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95412" y="5326177"/>
            <a:ext cx="10557363" cy="378005"/>
          </a:xfrm>
        </p:spPr>
        <p:txBody>
          <a:bodyPr/>
          <a:lstStyle/>
          <a:p>
            <a:r>
              <a:rPr lang="en-US" dirty="0"/>
              <a:t>2023 / </a:t>
            </a:r>
            <a:r>
              <a:rPr lang="en-US" dirty="0">
                <a:latin typeface="+mj-lt"/>
              </a:rPr>
              <a:t>2024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AB4BF150-A3C3-104C-9179-59C0B0DE31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6EC6ACD-EA72-FB41-82BD-66EB6B610A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11029-3DB1-47FC-B09F-7448EDABFD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91" y="-302764"/>
            <a:ext cx="5226796" cy="341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61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DCAF5-07EC-2EC5-1F35-CC00F93D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2899-E42A-4857-61DA-619DE650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B798-C0AD-E06A-BD2B-4C7D4AB791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A53E-6640-5080-069D-43D89927D98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B2A9CB8-DD4C-9C8B-5489-5A69C98F7F91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i="0" dirty="0">
                <a:effectLst/>
                <a:latin typeface="Noto Serif" panose="02020600060500020200" pitchFamily="18" charset="0"/>
              </a:rPr>
              <a:t>In the same way, the execution of an exception can be canceled clearing its pending bit while it is in pending state.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1DF30D-CF39-6A66-11E8-9E2F7050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17" y="2722867"/>
            <a:ext cx="8591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A710E-7DCF-0477-89B0-BB7268A9A3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Overview of Cortex Profiles (Cortex 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DA7C9-1645-CD55-5518-1CF6D2F9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07" y="2241219"/>
            <a:ext cx="7155385" cy="36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6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742E4-8584-1F03-6227-73B62C2E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E3A8E-6921-9D53-D9F8-37C26FCE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67" y="1422400"/>
            <a:ext cx="5815725" cy="478181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1B0FA-D0BA-FB14-BB19-51210BA55185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3CF7-ECCE-FE05-5551-FFCC89CE20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8069CB0A-13EE-89BA-8CC4-7529E539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2200-40F3-DE1C-6DB8-D2F7F8A1CF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6834" y="1493961"/>
            <a:ext cx="11101917" cy="4389120"/>
          </a:xfrm>
        </p:spPr>
        <p:txBody>
          <a:bodyPr/>
          <a:lstStyle/>
          <a:p>
            <a:pPr marR="0" algn="l"/>
            <a:r>
              <a:rPr lang="en-US" sz="2000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Two processor modes:</a:t>
            </a:r>
          </a:p>
          <a:p>
            <a:pPr lvl="2"/>
            <a:r>
              <a:rPr lang="en-US" sz="1600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Thread mode for User tasks</a:t>
            </a:r>
          </a:p>
          <a:p>
            <a:pPr lvl="2"/>
            <a:r>
              <a:rPr lang="en-US" sz="1600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Handler mode for O/S tasks and exceptions</a:t>
            </a: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Stack-based exception model</a:t>
            </a:r>
          </a:p>
          <a:p>
            <a:pPr marR="0" algn="l"/>
            <a:r>
              <a:rPr lang="en-US" sz="2000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Vector table contains addresses</a:t>
            </a:r>
          </a:p>
        </p:txBody>
      </p:sp>
    </p:spTree>
    <p:extLst>
      <p:ext uri="{BB962C8B-B14F-4D97-AF65-F5344CB8AC3E}">
        <p14:creationId xmlns:p14="http://schemas.microsoft.com/office/powerpoint/2010/main" val="419985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D5C84-A9D9-40E5-BEB7-337E987B9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read Mode - an overview | ScienceDirect Topics">
            <a:extLst>
              <a:ext uri="{FF2B5EF4-FFF2-40B4-BE49-F238E27FC236}">
                <a16:creationId xmlns:a16="http://schemas.microsoft.com/office/drawing/2014/main" id="{1DAE35E8-EB2F-A0D0-0EC8-D86D344EC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4722" y="2218415"/>
            <a:ext cx="5121995" cy="2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788A2-91DC-EE3C-3481-D51C2B74FE9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8BF88-A863-B175-2B22-D68470F5C0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5EF83B10-799A-CF0B-55BF-5753C99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CE32C-142B-B54F-20B1-71F990B291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2667" y="1589247"/>
            <a:ext cx="11101917" cy="4389120"/>
          </a:xfrm>
        </p:spPr>
        <p:txBody>
          <a:bodyPr/>
          <a:lstStyle/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Once An exception is happened, the processor jumps directly from Thread Mode into Handler Mode.</a:t>
            </a:r>
          </a:p>
          <a:p>
            <a:r>
              <a:rPr lang="en-US" sz="1800" b="0" i="0" u="none" strike="noStrike" baseline="0" dirty="0">
                <a:solidFill>
                  <a:srgbClr val="C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Handler mode 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– interrupt/exception processing</a:t>
            </a:r>
            <a:endParaRPr lang="en-US" sz="18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Handler Mode </a:t>
            </a:r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has full privilege to the MCU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0" algn="l"/>
            <a:r>
              <a:rPr lang="en-US" sz="1800" b="0" i="0" u="none" strike="noStrike" baseline="0" dirty="0">
                <a:solidFill>
                  <a:srgbClr val="C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Thread mode 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– normal processing</a:t>
            </a:r>
          </a:p>
          <a:p>
            <a:pPr marR="0" algn="l"/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Privilege levels =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User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and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Privileged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</a:t>
            </a:r>
          </a:p>
          <a:p>
            <a:pPr lvl="1"/>
            <a:r>
              <a:rPr lang="en-US" sz="14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Supports basic “security” &amp; memory access protection</a:t>
            </a:r>
          </a:p>
          <a:p>
            <a:pPr lvl="1"/>
            <a:r>
              <a:rPr lang="en-US" sz="14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Supervisor/operating system usually privileged</a:t>
            </a:r>
          </a:p>
        </p:txBody>
      </p:sp>
    </p:spTree>
    <p:extLst>
      <p:ext uri="{BB962C8B-B14F-4D97-AF65-F5344CB8AC3E}">
        <p14:creationId xmlns:p14="http://schemas.microsoft.com/office/powerpoint/2010/main" val="105508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1A34B-E5DB-90F9-9E56-B3DAAE6FC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ECB10-64C9-4FAC-F07B-024572FA771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78C3F-98AE-10B3-506A-FE738314AF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C71D0DC9-61BE-777E-1C54-C242CA4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A76DD-CC55-7B14-6007-23EBCA0410C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Cortex M3/M4 Processors are 32-bit processor.</a:t>
            </a:r>
          </a:p>
          <a:p>
            <a:endParaRPr lang="en-US" sz="18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Cortex M Peripherals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CPU core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NVIC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FPU (Floating Point Unit)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MPU (Memory Protection Unit)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SCB (System Control Block)</a:t>
            </a:r>
          </a:p>
          <a:p>
            <a:pPr lvl="2">
              <a:buFont typeface="+mj-lt"/>
              <a:buAutoNum type="arabicPeriod"/>
            </a:pPr>
            <a:r>
              <a:rPr lang="en-US" sz="120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SysTick</a:t>
            </a: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Timer</a:t>
            </a:r>
          </a:p>
          <a:p>
            <a:pPr lvl="2">
              <a:buFont typeface="+mj-lt"/>
              <a:buAutoNum type="arabicPeriod"/>
            </a:pPr>
            <a: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Debugger</a:t>
            </a:r>
          </a:p>
        </p:txBody>
      </p:sp>
      <p:pic>
        <p:nvPicPr>
          <p:cNvPr id="1026" name="Picture 2" descr="Cortex-M4内核与STM32的关系：_nrf52833 cortex-m4 fpu 与stm32性能比较-CSDN博客">
            <a:extLst>
              <a:ext uri="{FF2B5EF4-FFF2-40B4-BE49-F238E27FC236}">
                <a16:creationId xmlns:a16="http://schemas.microsoft.com/office/drawing/2014/main" id="{CE2F4867-224B-DA5B-3B4F-F5D62DFF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79" y="2260484"/>
            <a:ext cx="6541172" cy="38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3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8D2AD-8A3A-95CA-AE12-1DBCB274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437BD-9C81-36E5-C793-B4723AAE8196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F5616-0E75-C4B2-44CC-06F414AE43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94859B14-87AC-EC6F-6645-7189F1F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8E2A-F21D-BE27-9989-28512FBDCF4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STM32F103 microcontrollers has NVIC </a:t>
            </a:r>
          </a:p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Nested Interrupts</a:t>
            </a:r>
          </a:p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Vector Interrupt System</a:t>
            </a:r>
          </a:p>
          <a:p>
            <a:pPr marL="0" indent="0">
              <a:buNone/>
            </a:pPr>
            <a:endParaRPr lang="en-US" sz="18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pic>
        <p:nvPicPr>
          <p:cNvPr id="2050" name="Picture 2" descr="ARM的M型和A型的中断控制器小结_arm nvic-CSDN博客">
            <a:extLst>
              <a:ext uri="{FF2B5EF4-FFF2-40B4-BE49-F238E27FC236}">
                <a16:creationId xmlns:a16="http://schemas.microsoft.com/office/drawing/2014/main" id="{8DAD7BF2-1A49-D1E8-050F-3F3A572A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1" y="2418935"/>
            <a:ext cx="7048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9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1108-476B-5C62-2477-0894E128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E8E2B9-1E5A-EBB6-7B7E-C931C1C8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6002"/>
              </p:ext>
            </p:extLst>
          </p:nvPr>
        </p:nvGraphicFramePr>
        <p:xfrm>
          <a:off x="592667" y="1470275"/>
          <a:ext cx="10915337" cy="448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45">
                  <a:extLst>
                    <a:ext uri="{9D8B030D-6E8A-4147-A177-3AD203B41FA5}">
                      <a16:colId xmlns:a16="http://schemas.microsoft.com/office/drawing/2014/main" val="835879945"/>
                    </a:ext>
                  </a:extLst>
                </a:gridCol>
                <a:gridCol w="1452703">
                  <a:extLst>
                    <a:ext uri="{9D8B030D-6E8A-4147-A177-3AD203B41FA5}">
                      <a16:colId xmlns:a16="http://schemas.microsoft.com/office/drawing/2014/main" val="3340280570"/>
                    </a:ext>
                  </a:extLst>
                </a:gridCol>
                <a:gridCol w="1054381">
                  <a:extLst>
                    <a:ext uri="{9D8B030D-6E8A-4147-A177-3AD203B41FA5}">
                      <a16:colId xmlns:a16="http://schemas.microsoft.com/office/drawing/2014/main" val="164384693"/>
                    </a:ext>
                  </a:extLst>
                </a:gridCol>
                <a:gridCol w="6488708">
                  <a:extLst>
                    <a:ext uri="{9D8B030D-6E8A-4147-A177-3AD203B41FA5}">
                      <a16:colId xmlns:a16="http://schemas.microsoft.com/office/drawing/2014/main" val="998849703"/>
                    </a:ext>
                  </a:extLst>
                </a:gridCol>
              </a:tblGrid>
              <a:tr h="34596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lt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Priority</a:t>
                      </a:r>
                      <a:endParaRPr lang="en-US" sz="1400" b="0" i="0" u="none" strike="noStrike" kern="1200" baseline="0" dirty="0">
                        <a:solidFill>
                          <a:schemeClr val="lt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lt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IRQ</a:t>
                      </a:r>
                      <a:endParaRPr lang="en-US" sz="1400" b="0" i="0" u="none" strike="noStrike" kern="1200" baseline="0" dirty="0">
                        <a:solidFill>
                          <a:schemeClr val="lt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lt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Notes</a:t>
                      </a:r>
                      <a:endParaRPr lang="en-US" sz="1400" b="0" i="0" u="none" strike="noStrike" kern="1200" baseline="0" dirty="0">
                        <a:solidFill>
                          <a:schemeClr val="lt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07010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Power-up or warm reset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99371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Non-maskable interrupt from peripheral or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52830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HardFault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Error during exception processing or no other 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18138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MemManage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Memory protection fault (MPU-detected)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58127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BusFault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AHB data/prefetch aborts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22520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UsageFault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Instruction execution fault -undefined instruction, illegal unaligned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0327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SVCcall</a:t>
                      </a:r>
                      <a:endParaRPr lang="ar-EG" sz="1400" b="0" i="0" u="none" strike="noStrike" kern="1200" baseline="0" dirty="0">
                        <a:solidFill>
                          <a:schemeClr val="dk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System service call (SVC)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74074"/>
                  </a:ext>
                </a:extLst>
              </a:tr>
              <a:tr h="3340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DebugMonitor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Break points/watch points/etc.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09872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PendSV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Interrupt-driven request for system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5754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SysTick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System tick timer reaches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39388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IRQ0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Signaled by peripheral or by software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50130"/>
                  </a:ext>
                </a:extLst>
              </a:tr>
              <a:tr h="345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IRQ</a:t>
                      </a:r>
                      <a:r>
                        <a:rPr lang="ar-EG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+mn-cs"/>
                        </a:rPr>
                        <a:t>1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Signaled by peripheral or by software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8615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5661D-2675-C3D0-F45C-1A34C85F631B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63777-73A1-FA1A-BE4D-897A0D6862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CF02E667-F002-ECFB-F436-FEEAEA87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4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76D1-A988-E836-840E-E8410EE9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198BB-347E-2EDA-5006-D6B544C854C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215EB-C056-D858-FE36-FAE6F5D0B3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88A271-CA8C-6248-994B-30B5CA32EC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7" name="Title 3">
            <a:extLst>
              <a:ext uri="{FF2B5EF4-FFF2-40B4-BE49-F238E27FC236}">
                <a16:creationId xmlns:a16="http://schemas.microsoft.com/office/drawing/2014/main" id="{87EABE63-6E91-2096-877B-48C150BA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  <a:endParaRPr lang="en-US" dirty="0">
              <a:latin typeface="Verdan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823DA-7D82-59F5-E690-13998AD0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80" y="1479733"/>
            <a:ext cx="3542554" cy="4650723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99E9394-FB98-CBF0-BD5F-2DD51726FE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1645920"/>
            <a:ext cx="11101917" cy="438912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32-bit vector(handler address) loaded into PC,</a:t>
            </a:r>
          </a:p>
          <a:p>
            <a:pPr marL="0" indent="0">
              <a:buNone/>
            </a:pPr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	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while saving </a:t>
            </a:r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CPU context.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Reset vector includes initial stack pointer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Peripherals use positive IRQ #s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CPU exceptions use negative IRQ #s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IRQ # used in CMSIS function calls</a:t>
            </a:r>
          </a:p>
          <a:p>
            <a:r>
              <a:rPr lang="en-US" sz="1800" b="0" i="0" u="none" strike="noStrike" baseline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Cortex-M3 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allows up to 240 IRQs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IRQ priorities user-programmable</a:t>
            </a:r>
          </a:p>
          <a:p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NMI &amp; </a:t>
            </a:r>
            <a:r>
              <a:rPr lang="en-US" sz="1800" b="0" i="0" u="none" strike="noStrike" baseline="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HardFault</a:t>
            </a:r>
            <a:r>
              <a:rPr lang="en-US" sz="1800" b="0" i="0" u="none" strike="noStrike" baseline="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priorities fixed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7455D-97B7-ECB0-B403-E9CE52028542}"/>
              </a:ext>
            </a:extLst>
          </p:cNvPr>
          <p:cNvCxnSpPr/>
          <p:nvPr/>
        </p:nvCxnSpPr>
        <p:spPr>
          <a:xfrm flipV="1">
            <a:off x="4691270" y="2751151"/>
            <a:ext cx="4651513" cy="60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10517B-A21A-D8B4-644F-A9087EAA91A2}"/>
              </a:ext>
            </a:extLst>
          </p:cNvPr>
          <p:cNvCxnSpPr>
            <a:cxnSpLocks/>
          </p:cNvCxnSpPr>
          <p:nvPr/>
        </p:nvCxnSpPr>
        <p:spPr>
          <a:xfrm>
            <a:off x="4929809" y="3880237"/>
            <a:ext cx="4412974" cy="94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BC62-D910-940B-6AE8-24DEE48F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29CF-6F40-46AB-2ABC-2200FA05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FCA7-551A-9EE8-ABE6-136B4D9504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FB773-3808-7C8D-D528-2EB2C329CF8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4D76A0B-CEDD-F609-4384-25C1BA96CDF3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i="0" dirty="0">
                <a:effectLst/>
                <a:latin typeface="Noto Serif" panose="02020600060500020200" pitchFamily="18" charset="0"/>
              </a:rPr>
              <a:t>ARM architecture has Nested Vector Interrupt Controller (NVIC)</a:t>
            </a:r>
          </a:p>
          <a:p>
            <a:pPr algn="just"/>
            <a:r>
              <a:rPr lang="en-US" sz="1800" dirty="0">
                <a:latin typeface="Noto Serif" panose="02020600060500020200" pitchFamily="18" charset="0"/>
              </a:rPr>
              <a:t>NVIC is a mixture between the flexibility which was missed in AVR microcontrollers and Fast access time which was missed in PIC microcontrollers.</a:t>
            </a:r>
            <a:endParaRPr lang="en-US" sz="1800" b="0" i="0" dirty="0">
              <a:effectLst/>
              <a:latin typeface="Noto Serif" panose="02020600060500020200" pitchFamily="18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591F9CF-DD6B-08B9-C86C-D5E2EE07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901889"/>
            <a:ext cx="93249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12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7AB9-5487-6785-43C7-86248B0A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690-7509-73A9-7BA8-2946ACF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0849C-B08E-564B-BD10-9A49F8EC14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EED0-85A6-670D-B757-95227749B52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580C5B4-6E4F-2461-58C5-072793FA8199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Noto Serif" panose="02020600060500020200" pitchFamily="18" charset="0"/>
              </a:rPr>
              <a:t>Each peripheral has 2 enables in NVIC, one for core peripheral NVIC and the other one for the vendor.</a:t>
            </a:r>
            <a:endParaRPr lang="en-US" sz="1800" b="0" i="0" dirty="0">
              <a:effectLst/>
              <a:latin typeface="Noto Serif" panose="02020600060500020200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BFC4BA7-8F49-EF36-3A56-74FCC8F3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52" y="2187514"/>
            <a:ext cx="93249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0AB12-1A01-1730-71D8-94608113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5330-F954-FE66-1BB2-FC3D059C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3D8D-DD28-C578-74EB-CFF815E9FE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071D-B05B-6D44-3054-A1875A2B0A2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421AD-F01C-57CA-EA3B-2A2B23D41D86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Interrupts Types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27A3E7-4E88-4F21-097A-2CD97201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28" y="1951591"/>
            <a:ext cx="7847293" cy="41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0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51794-CAA4-8C73-194C-B6BD4329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BE0E-8284-F0F2-A8DE-988556C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4FB6D-91CE-5441-F58B-F6CB9740C8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232C6-9221-79C8-082A-1A738580380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6B70CC5-69B6-7207-8DE0-06197F53D1D9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i="0" dirty="0">
                <a:effectLst/>
                <a:latin typeface="Noto Serif" panose="02020600060500020200" pitchFamily="18" charset="0"/>
              </a:rPr>
              <a:t>NVIC supports up to 255 interrupts</a:t>
            </a:r>
          </a:p>
          <a:p>
            <a:pPr lvl="1" algn="just"/>
            <a:r>
              <a:rPr lang="en-US" sz="1400" b="0" i="0" dirty="0">
                <a:effectLst/>
                <a:latin typeface="Noto Serif" panose="02020600060500020200" pitchFamily="18" charset="0"/>
              </a:rPr>
              <a:t>15 Internal Interrupts</a:t>
            </a: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240 External Interrupts</a:t>
            </a:r>
          </a:p>
          <a:p>
            <a:pPr algn="just"/>
            <a:endParaRPr lang="en-US" sz="1800" b="0" i="0" dirty="0">
              <a:effectLst/>
              <a:latin typeface="Noto Serif" panose="02020600060500020200" pitchFamily="18" charset="0"/>
            </a:endParaRPr>
          </a:p>
          <a:p>
            <a:pPr algn="just"/>
            <a:r>
              <a:rPr lang="en-US" sz="1800" dirty="0">
                <a:latin typeface="Noto Serif" panose="02020600060500020200" pitchFamily="18" charset="0"/>
              </a:rPr>
              <a:t>Question:</a:t>
            </a:r>
          </a:p>
          <a:p>
            <a:pPr lvl="1" algn="just"/>
            <a:r>
              <a:rPr lang="en-US" sz="1400" b="0" i="0" dirty="0">
                <a:effectLst/>
                <a:latin typeface="Noto Serif" panose="02020600060500020200" pitchFamily="18" charset="0"/>
              </a:rPr>
              <a:t>What is the advantage we get after having another enable for core peripheral NVIC?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410AB-1B21-F211-6705-DE26D98C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00" y="4188705"/>
            <a:ext cx="411537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A850-3BBC-C3F0-0D38-1F18A1CB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DAC4-C281-44DD-4D20-7141FF9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4DAF1-D9D5-9734-61FB-782CD47643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DC26-ECAD-648C-49AB-21471510278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1084407-6199-F2C3-4424-544DA5ADFEDD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i="0" dirty="0">
                <a:effectLst/>
                <a:latin typeface="Noto Serif" panose="02020600060500020200" pitchFamily="18" charset="0"/>
              </a:rPr>
              <a:t>NVIC supports up to 255 interrupts</a:t>
            </a:r>
          </a:p>
          <a:p>
            <a:pPr lvl="1" algn="just"/>
            <a:r>
              <a:rPr lang="en-US" sz="1400" b="0" i="0" dirty="0">
                <a:effectLst/>
                <a:latin typeface="Noto Serif" panose="02020600060500020200" pitchFamily="18" charset="0"/>
              </a:rPr>
              <a:t>15 Internal Interrupts</a:t>
            </a: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240 External Interrupts</a:t>
            </a:r>
          </a:p>
          <a:p>
            <a:pPr algn="just"/>
            <a:endParaRPr lang="en-US" sz="1800" b="0" i="0" dirty="0">
              <a:effectLst/>
              <a:latin typeface="Noto Serif" panose="02020600060500020200" pitchFamily="18" charset="0"/>
            </a:endParaRPr>
          </a:p>
          <a:p>
            <a:pPr algn="just"/>
            <a:r>
              <a:rPr lang="en-US" sz="1800" dirty="0">
                <a:latin typeface="Noto Serif" panose="02020600060500020200" pitchFamily="18" charset="0"/>
              </a:rPr>
              <a:t>Question:</a:t>
            </a:r>
          </a:p>
          <a:p>
            <a:pPr lvl="1" algn="just"/>
            <a:r>
              <a:rPr lang="en-US" sz="1400" b="0" i="0" dirty="0">
                <a:effectLst/>
                <a:latin typeface="Noto Serif" panose="02020600060500020200" pitchFamily="18" charset="0"/>
              </a:rPr>
              <a:t>What is the advantage we get after having another enable for core peripheral NVIC?</a:t>
            </a:r>
          </a:p>
          <a:p>
            <a:pPr lvl="1" algn="just"/>
            <a:endParaRPr lang="en-US" sz="1400" dirty="0">
              <a:latin typeface="Noto Serif" panose="02020600060500020200" pitchFamily="18" charset="0"/>
            </a:endParaRPr>
          </a:p>
          <a:p>
            <a:pPr lvl="2" algn="just"/>
            <a:r>
              <a:rPr lang="en-US" sz="1200" b="0" i="0" dirty="0">
                <a:effectLst/>
                <a:latin typeface="Noto Serif" panose="02020600060500020200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Noto Serif" panose="02020600060500020200" pitchFamily="18" charset="0"/>
              </a:rPr>
              <a:t>there’s no external interrupt could be non-maskable now </a:t>
            </a:r>
            <a:r>
              <a:rPr lang="en-US" sz="1200" dirty="0">
                <a:solidFill>
                  <a:schemeClr val="tx2"/>
                </a:solidFill>
                <a:latin typeface="Noto Serif" panose="02020600060500020200" pitchFamily="18" charset="0"/>
                <a:sym typeface="Wingdings" panose="05000000000000000000" pitchFamily="2" charset="2"/>
              </a:rPr>
              <a:t></a:t>
            </a:r>
          </a:p>
          <a:p>
            <a:pPr lvl="2" algn="just"/>
            <a:endParaRPr lang="en-US" sz="1200" b="0" i="0" dirty="0">
              <a:solidFill>
                <a:schemeClr val="tx2"/>
              </a:solidFill>
              <a:effectLst/>
              <a:latin typeface="Noto Serif" panose="02020600060500020200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1800" b="0" i="0" u="sng" dirty="0">
                <a:effectLst/>
                <a:latin typeface="Noto Serif" panose="02020600060500020200" pitchFamily="18" charset="0"/>
              </a:rPr>
              <a:t>Any external interrupt in ARM is masked interrupt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5A598-C747-4402-6DF7-84EF0B1A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00" y="4188705"/>
            <a:ext cx="411537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0838-B2C7-E7D4-2018-80AE810D4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233-00B3-C42F-64B5-48AFA0A8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F92D-30B2-FFB3-82D6-CC1443E4C7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EEB1-6F12-57AA-EEFC-FDA31D48CD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23BA9E5-C62E-4C1C-EAD7-975E55486960}"/>
              </a:ext>
            </a:extLst>
          </p:cNvPr>
          <p:cNvSpPr txBox="1">
            <a:spLocks/>
          </p:cNvSpPr>
          <p:nvPr/>
        </p:nvSpPr>
        <p:spPr bwMode="auto">
          <a:xfrm>
            <a:off x="494785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Noto Serif" panose="02020600060500020200" pitchFamily="18" charset="0"/>
              </a:rPr>
              <a:t>Each peripheral has an ID and each ID has a hardware priority and software priority.</a:t>
            </a:r>
          </a:p>
          <a:p>
            <a:pPr algn="just"/>
            <a:r>
              <a:rPr lang="en-US" sz="1800" u="sng" dirty="0">
                <a:latin typeface="Noto Serif" panose="02020600060500020200" pitchFamily="18" charset="0"/>
              </a:rPr>
              <a:t>Hardware Priority</a:t>
            </a: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It depends on the architecture itself how it arranged the priorities of the peripherals.</a:t>
            </a:r>
          </a:p>
          <a:p>
            <a:pPr algn="just"/>
            <a:r>
              <a:rPr lang="en-US" sz="1800" u="sng" dirty="0">
                <a:latin typeface="Noto Serif" panose="02020600060500020200" pitchFamily="18" charset="0"/>
              </a:rPr>
              <a:t>Software Priority</a:t>
            </a: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When software priority system is used it overwrite the hardware priorities.</a:t>
            </a:r>
          </a:p>
          <a:p>
            <a:pPr lvl="1" algn="just"/>
            <a:endParaRPr lang="en-US" sz="1400" dirty="0">
              <a:latin typeface="Noto Serif" panose="02020600060500020200" pitchFamily="18" charset="0"/>
            </a:endParaRPr>
          </a:p>
          <a:p>
            <a:pPr lvl="1" algn="just"/>
            <a:endParaRPr lang="en-US" sz="1400" dirty="0">
              <a:latin typeface="Noto Serif" panose="02020600060500020200" pitchFamily="18" charset="0"/>
            </a:endParaRPr>
          </a:p>
          <a:p>
            <a:pPr lvl="1" algn="just"/>
            <a:endParaRPr lang="en-US" sz="1400" dirty="0">
              <a:latin typeface="Noto Serif" panose="02020600060500020200" pitchFamily="18" charset="0"/>
            </a:endParaRPr>
          </a:p>
          <a:p>
            <a:pPr lvl="1" algn="just"/>
            <a:endParaRPr lang="en-US" sz="1400" dirty="0">
              <a:latin typeface="Noto Serif" panose="02020600060500020200" pitchFamily="18" charset="0"/>
            </a:endParaRPr>
          </a:p>
          <a:p>
            <a:pPr lvl="4" algn="just"/>
            <a:r>
              <a:rPr lang="en-US" sz="1000" dirty="0">
                <a:latin typeface="Noto Serif" panose="02020600060500020200" pitchFamily="18" charset="0"/>
              </a:rPr>
              <a:t>Timer was the second priority in hardware priorities now it’s the highest priority.</a:t>
            </a:r>
          </a:p>
          <a:p>
            <a:pPr algn="just"/>
            <a:r>
              <a:rPr lang="en-US" sz="1800" u="sng" dirty="0">
                <a:latin typeface="Noto Serif" panose="02020600060500020200" pitchFamily="18" charset="0"/>
              </a:rPr>
              <a:t>If all the interrupts are equal in software priority then hardware priority decides which is higher priority.</a:t>
            </a:r>
          </a:p>
          <a:p>
            <a:pPr marL="1050925" lvl="4" indent="0" algn="just">
              <a:buNone/>
            </a:pPr>
            <a:endParaRPr lang="en-US" sz="1000" dirty="0">
              <a:latin typeface="Noto Serif" panose="02020600060500020200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6F74C3B-3B5E-2E0E-21F9-87566B676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2"/>
          <a:stretch/>
        </p:blipFill>
        <p:spPr bwMode="auto">
          <a:xfrm>
            <a:off x="8668265" y="2180190"/>
            <a:ext cx="3028950" cy="12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60B184CF-B420-810F-A411-DE2B5CD9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3" y="3687625"/>
            <a:ext cx="47720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6400B-8584-B0EC-2801-ABFFC353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44C6-73B5-A3D8-DD4C-BEDE02F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9BD5-EF4A-B0FA-4ACA-DB47B5D8CA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CC32-2741-E91B-9950-6358FA4AA1C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53E7CE8-12B1-58EE-65C2-0DCB40400E1D}"/>
              </a:ext>
            </a:extLst>
          </p:cNvPr>
          <p:cNvSpPr txBox="1">
            <a:spLocks/>
          </p:cNvSpPr>
          <p:nvPr/>
        </p:nvSpPr>
        <p:spPr bwMode="auto">
          <a:xfrm>
            <a:off x="494785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Noto Serif" panose="02020600060500020200" pitchFamily="18" charset="0"/>
              </a:rPr>
              <a:t>ARM decided to make a system based on group/sub-group priority.</a:t>
            </a: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r>
              <a:rPr lang="en-US" sz="1800" dirty="0">
                <a:latin typeface="Noto Serif" panose="02020600060500020200" pitchFamily="18" charset="0"/>
              </a:rPr>
              <a:t>ARM architecture Supports Nesting.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0E7B1054-D2CF-F068-E99B-92216597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090738"/>
            <a:ext cx="648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7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E2B0B-3354-6FBD-37FA-53652B45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365-C2B3-7BD9-211F-45351EEF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 Interrupt Controller (NVIC)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5F31-0CF1-150E-D674-2C59CC8721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4236-99CC-10BA-CADD-DC12B68C1A5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36FFCA3-D03F-CCAE-F18E-4331160F6005}"/>
              </a:ext>
            </a:extLst>
          </p:cNvPr>
          <p:cNvSpPr txBox="1">
            <a:spLocks/>
          </p:cNvSpPr>
          <p:nvPr/>
        </p:nvSpPr>
        <p:spPr bwMode="auto">
          <a:xfrm>
            <a:off x="494785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Noto Serif" panose="02020600060500020200" pitchFamily="18" charset="0"/>
              </a:rPr>
              <a:t>Group Priority and Sub-Group Priority</a:t>
            </a: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algn="just"/>
            <a:endParaRPr lang="en-US" sz="1800" dirty="0">
              <a:latin typeface="Noto Serif" panose="02020600060500020200" pitchFamily="18" charset="0"/>
            </a:endParaRP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UART can interrupt SPI</a:t>
            </a:r>
          </a:p>
          <a:p>
            <a:pPr lvl="1" algn="just"/>
            <a:r>
              <a:rPr lang="en-US" sz="1400" dirty="0">
                <a:latin typeface="Noto Serif" panose="02020600060500020200" pitchFamily="18" charset="0"/>
              </a:rPr>
              <a:t>EXIT can not interrupt SPI</a:t>
            </a:r>
          </a:p>
          <a:p>
            <a:pPr algn="just"/>
            <a:endParaRPr lang="en-US" sz="1400" dirty="0">
              <a:latin typeface="Noto Serif" panose="02020600060500020200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644B353-E57F-4FB6-72E4-44629CA3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090738"/>
            <a:ext cx="648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1784B-B23C-D1AA-BC30-FCBD0A4ED1B4}"/>
              </a:ext>
            </a:extLst>
          </p:cNvPr>
          <p:cNvSpPr txBox="1">
            <a:spLocks/>
          </p:cNvSpPr>
          <p:nvPr/>
        </p:nvSpPr>
        <p:spPr bwMode="auto">
          <a:xfrm flipH="1">
            <a:off x="3711424" y="3324095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1.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70A46B-2CD0-849F-D6EF-4007DA55BD9F}"/>
              </a:ext>
            </a:extLst>
          </p:cNvPr>
          <p:cNvSpPr txBox="1">
            <a:spLocks/>
          </p:cNvSpPr>
          <p:nvPr/>
        </p:nvSpPr>
        <p:spPr bwMode="auto">
          <a:xfrm flipH="1">
            <a:off x="7758187" y="3324094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1.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AE35EC-34BC-46F8-9FF5-78E62FE589D4}"/>
              </a:ext>
            </a:extLst>
          </p:cNvPr>
          <p:cNvSpPr txBox="1">
            <a:spLocks/>
          </p:cNvSpPr>
          <p:nvPr/>
        </p:nvSpPr>
        <p:spPr bwMode="auto">
          <a:xfrm flipH="1">
            <a:off x="3705986" y="3459773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2.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ABC7B76-40CF-B83A-9209-7BC85589B8AD}"/>
              </a:ext>
            </a:extLst>
          </p:cNvPr>
          <p:cNvSpPr txBox="1">
            <a:spLocks/>
          </p:cNvSpPr>
          <p:nvPr/>
        </p:nvSpPr>
        <p:spPr bwMode="auto">
          <a:xfrm flipH="1">
            <a:off x="7758187" y="3459772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2.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A733D9-4EE6-D85A-E74E-6D0B0ECC5901}"/>
              </a:ext>
            </a:extLst>
          </p:cNvPr>
          <p:cNvSpPr txBox="1">
            <a:spLocks/>
          </p:cNvSpPr>
          <p:nvPr/>
        </p:nvSpPr>
        <p:spPr bwMode="auto">
          <a:xfrm flipH="1">
            <a:off x="7758187" y="3595450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3.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EF1F69F-F112-9A5C-55F7-476943D5A605}"/>
              </a:ext>
            </a:extLst>
          </p:cNvPr>
          <p:cNvSpPr txBox="1">
            <a:spLocks/>
          </p:cNvSpPr>
          <p:nvPr/>
        </p:nvSpPr>
        <p:spPr bwMode="auto">
          <a:xfrm flipH="1">
            <a:off x="3711424" y="3596149"/>
            <a:ext cx="297239" cy="1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>
                <a:latin typeface="Noto Serif" panose="02020600060500020200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716328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718E-248E-58B7-389A-39E6DA2B9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C35BB7-581E-8647-B3F0-DC585189AB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8780E-4DB4-8FD3-F674-D7A8FCFBD5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40C83E5-B64E-4C42-86F1-FC250D09C40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64C9273-DA8E-52FD-A58A-0CCF5C647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t="26" r="5630" b="3316"/>
          <a:stretch/>
        </p:blipFill>
        <p:spPr>
          <a:xfrm>
            <a:off x="3848100" y="1265767"/>
            <a:ext cx="3882089" cy="3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2FAA-9174-0E6B-B4BD-F8C3098D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9F8BB-DC47-22D0-AB3D-4BC7A7CD92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3F67-2FD0-9354-F19E-C930C940CFC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06249-AB05-80E0-F964-6084CCD107A9}"/>
              </a:ext>
            </a:extLst>
          </p:cNvPr>
          <p:cNvSpPr txBox="1">
            <a:spLocks/>
          </p:cNvSpPr>
          <p:nvPr/>
        </p:nvSpPr>
        <p:spPr bwMode="auto">
          <a:xfrm>
            <a:off x="487680" y="1645920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In AVR, We had 3 flags to fire an interrupt PIE, PIF, GIE.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23DC965-8F7D-3753-4B76-4FEAEB14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2395518"/>
            <a:ext cx="7710073" cy="38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3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F55E4-5AB8-5192-E225-0E473E012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8BA8-BADC-A931-68A7-8BEAEFD1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85DC-F5A4-C474-CCA5-E8B805FE15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8DC6-0F70-2DD5-EA83-C914B56AB07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D9A3B-52CC-EBFB-D4A2-B30654D2D053}"/>
              </a:ext>
            </a:extLst>
          </p:cNvPr>
          <p:cNvSpPr txBox="1">
            <a:spLocks/>
          </p:cNvSpPr>
          <p:nvPr/>
        </p:nvSpPr>
        <p:spPr bwMode="auto">
          <a:xfrm>
            <a:off x="487680" y="1645920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Processor jumps into Flash Vector Table Location (Fixed)</a:t>
            </a:r>
          </a:p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Vector Table contains pointer to functions into the ISR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4A0648-06E1-BECD-9355-95F7648C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660651"/>
            <a:ext cx="78390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51D0-8A11-2458-2078-C5228E7FB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29A-4147-6C33-B57B-F823B7CE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B142-69A2-2F05-7E43-705B8A88BA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FF3D-3A5C-B5EB-AB04-FF5B96E1D53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CF4E-8595-9748-E7D0-EB020BED6104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Flexible Priority used on PIC microcontrollers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8743C3-CC18-4FC5-21B4-0861A25C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401419"/>
            <a:ext cx="93249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7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1B34F-5C7B-039A-180F-F6DD6A76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85A-51E7-2AB8-A7ED-0E73522D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9B0B-F4F0-5A70-9A55-8B002F238A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7EAFA-C366-BDCD-63F3-39C3E88868D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5C0C9-B1A2-D3A2-C250-68AF70BE344C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Interrupt Lifecycle</a:t>
            </a:r>
          </a:p>
          <a:p>
            <a:pPr lvl="1"/>
            <a:r>
              <a:rPr lang="en-US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Each exception has the following states:</a:t>
            </a:r>
          </a:p>
          <a:p>
            <a:pPr marL="982662" lvl="2" indent="-342900">
              <a:buFont typeface="+mj-lt"/>
              <a:buAutoNum type="arabicPeriod"/>
            </a:pPr>
            <a:r>
              <a:rPr lang="en-US" sz="16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Disabled</a:t>
            </a:r>
          </a:p>
          <a:p>
            <a:pPr lvl="3"/>
            <a:r>
              <a:rPr lang="en-US" sz="14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PIE disabled.</a:t>
            </a:r>
          </a:p>
          <a:p>
            <a:pPr marL="982662" lvl="2" indent="-342900">
              <a:buFont typeface="+mj-lt"/>
              <a:buAutoNum type="arabicPeriod"/>
            </a:pPr>
            <a:r>
              <a:rPr lang="en-US" sz="16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Inactive</a:t>
            </a:r>
          </a:p>
          <a:p>
            <a:pPr lvl="3"/>
            <a:r>
              <a:rPr lang="en-US" sz="14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PIF is not fired. The exception is not active nor pending.</a:t>
            </a:r>
          </a:p>
          <a:p>
            <a:pPr marL="982662" lvl="2" indent="-342900">
              <a:buFont typeface="+mj-lt"/>
              <a:buAutoNum type="arabicPeriod"/>
            </a:pPr>
            <a:r>
              <a:rPr lang="en-US" sz="16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Pending</a:t>
            </a:r>
          </a:p>
          <a:p>
            <a:pPr lvl="3"/>
            <a:r>
              <a:rPr lang="en-US" sz="14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PIE, PIF, GIE are enabled but another interrupt is served at current time. The exception is waiting to be serviced by the processor.</a:t>
            </a:r>
          </a:p>
          <a:p>
            <a:pPr marL="982662" lvl="2" indent="-342900">
              <a:buFont typeface="+mj-lt"/>
              <a:buAutoNum type="arabicPeriod"/>
            </a:pPr>
            <a:r>
              <a:rPr lang="en-US" sz="16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Active</a:t>
            </a:r>
          </a:p>
          <a:p>
            <a:pPr lvl="3"/>
            <a:r>
              <a:rPr lang="en-US" sz="14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All flags are enabled and no interrupt is served at current time. The exception is being serviced by the processor but has not completed.</a:t>
            </a:r>
          </a:p>
          <a:p>
            <a:pPr marL="982662" lvl="2" indent="-342900">
              <a:buFont typeface="+mj-lt"/>
              <a:buAutoNum type="arabicPeriod"/>
            </a:pPr>
            <a:r>
              <a:rPr lang="en-US" sz="1600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Active and pending </a:t>
            </a:r>
          </a:p>
          <a:p>
            <a:pPr lvl="4"/>
            <a:r>
              <a:rPr lang="en-US" sz="14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The exception is being serviced by the processor and there is a pending exception from the same source.</a:t>
            </a:r>
          </a:p>
        </p:txBody>
      </p:sp>
    </p:spTree>
    <p:extLst>
      <p:ext uri="{BB962C8B-B14F-4D97-AF65-F5344CB8AC3E}">
        <p14:creationId xmlns:p14="http://schemas.microsoft.com/office/powerpoint/2010/main" val="209374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E65BD-467C-3C85-1BFC-4489932D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DD62-A272-A1C4-66BD-826FF0A4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1809D-A230-156D-9FE0-9F508A9632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07F57-4CD3-0A19-67FF-D55D158A932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FABD1CE-EFC6-FD10-DFCE-0F3586B997A2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Noto Serif" panose="020F0502020204030204" pitchFamily="18" charset="0"/>
              </a:rPr>
              <a:t>When an exception fires, it is marked as </a:t>
            </a:r>
            <a:r>
              <a:rPr lang="en-US" sz="1800" b="0" i="1" dirty="0">
                <a:effectLst/>
                <a:latin typeface="Noto Serif" panose="020F0502020204030204" pitchFamily="18" charset="0"/>
              </a:rPr>
              <a:t>pending</a:t>
            </a:r>
            <a:r>
              <a:rPr lang="en-US" sz="1800" b="0" i="0" dirty="0">
                <a:effectLst/>
                <a:latin typeface="Noto Serif" panose="020F0502020204030204" pitchFamily="18" charset="0"/>
              </a:rPr>
              <a:t> until the processor can serve it. If no other exception is currently being processed, it’s pending state is automatically cleared by the processor, then it starts get served.</a:t>
            </a:r>
            <a:endParaRPr lang="en-US" sz="1800" b="1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4BD591C-BC15-5B10-2593-1481FF65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171702"/>
            <a:ext cx="85915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2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4DAA-6A49-EF42-2FA3-91E6465FE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E6C8-A608-B309-F2C0-06A7C1CA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A51A-3F77-28E4-3FA0-D08BFAE563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B294-DE3B-BFE6-1D9A-38F3EF997F4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B895D79-A67E-0D1B-0F2A-D3B9D77DCD78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Noto Serif" panose="02020600060500020200" pitchFamily="18" charset="0"/>
              </a:rPr>
              <a:t>The lower priority ISR has to wait in </a:t>
            </a:r>
            <a:r>
              <a:rPr lang="en-US" sz="1800" b="0" i="1" dirty="0">
                <a:effectLst/>
                <a:latin typeface="Noto Serif" panose="02020600060500020200" pitchFamily="18" charset="0"/>
              </a:rPr>
              <a:t>pending</a:t>
            </a:r>
            <a:r>
              <a:rPr lang="en-US" sz="1800" b="0" i="0" dirty="0">
                <a:effectLst/>
                <a:latin typeface="Noto Serif" panose="02020600060500020200" pitchFamily="18" charset="0"/>
              </a:rPr>
              <a:t> state until no higher priority ISR is being processed. It can be put into </a:t>
            </a:r>
            <a:r>
              <a:rPr lang="en-US" sz="1800" b="0" i="1" dirty="0">
                <a:effectLst/>
                <a:latin typeface="Noto Serif" panose="02020600060500020200" pitchFamily="18" charset="0"/>
              </a:rPr>
              <a:t>inactive</a:t>
            </a:r>
            <a:r>
              <a:rPr lang="en-US" sz="1800" b="0" i="0" dirty="0">
                <a:effectLst/>
                <a:latin typeface="Noto Serif" panose="02020600060500020200" pitchFamily="18" charset="0"/>
              </a:rPr>
              <a:t> state when it is preempted by a higher priority ISR.</a:t>
            </a:r>
            <a:endParaRPr lang="en-US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2CC861-9C94-6E4E-BD15-CF30538B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3341867"/>
            <a:ext cx="8582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E16-CA7D-EDC6-6498-BC3E3F98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9154-F34F-0C1D-88D7-65FAD7C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on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95C5B-58DD-E722-71D9-EAF80D6026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57573-CF5C-AF3A-6501-C31AB471DFF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71DDFAE-0817-2527-B402-47307A969AD2}"/>
              </a:ext>
            </a:extLst>
          </p:cNvPr>
          <p:cNvSpPr txBox="1">
            <a:spLocks/>
          </p:cNvSpPr>
          <p:nvPr/>
        </p:nvSpPr>
        <p:spPr bwMode="auto">
          <a:xfrm>
            <a:off x="486834" y="1744857"/>
            <a:ext cx="11101917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Noto Serif" panose="02020600060500020200" pitchFamily="18" charset="0"/>
              </a:rPr>
              <a:t>An exception can be forced to fire again during its execution, simply setting its pending bit again. However, the executing exception will complete before re-calling itself.</a:t>
            </a:r>
          </a:p>
          <a:p>
            <a:r>
              <a:rPr lang="en-US" sz="1800" dirty="0">
                <a:latin typeface="Noto Serif" panose="02020600060500020200" pitchFamily="18" charset="0"/>
              </a:rPr>
              <a:t>Self-nesting</a:t>
            </a:r>
            <a:endParaRPr lang="en-US" sz="32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2A7C0D-EE94-D673-FC63-DFB4BA38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742496"/>
            <a:ext cx="85915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30988"/>
      </p:ext>
    </p:extLst>
  </p:cSld>
  <p:clrMapOvr>
    <a:masterClrMapping/>
  </p:clrMapOvr>
</p:sld>
</file>

<file path=ppt/theme/theme1.xml><?xml version="1.0" encoding="utf-8"?>
<a:theme xmlns:a="http://schemas.openxmlformats.org/drawingml/2006/main" name="ieee_presentation_templat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1045</Words>
  <Application>Microsoft Office PowerPoint</Application>
  <PresentationFormat>Widescreen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Lucida Grande</vt:lpstr>
      <vt:lpstr>Noto Serif</vt:lpstr>
      <vt:lpstr>Verdana</vt:lpstr>
      <vt:lpstr>Wingdings</vt:lpstr>
      <vt:lpstr>ieee_presentation_template</vt:lpstr>
      <vt:lpstr>NVIC</vt:lpstr>
      <vt:lpstr>Revision on Interrupts</vt:lpstr>
      <vt:lpstr>Revision on Interrupts</vt:lpstr>
      <vt:lpstr>Revision on Interrupts</vt:lpstr>
      <vt:lpstr>Revision on Interrupts</vt:lpstr>
      <vt:lpstr>Revision on Interrupts</vt:lpstr>
      <vt:lpstr>Revision on Interrupts</vt:lpstr>
      <vt:lpstr>Revision on Interrupts</vt:lpstr>
      <vt:lpstr>Revision on Interrupts</vt:lpstr>
      <vt:lpstr>Revision on Interrupts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Nested Vector Interrupt Controller (NVIC)</vt:lpstr>
      <vt:lpstr>Interrupts Priorities</vt:lpstr>
      <vt:lpstr>Nested Vector Interrupt Controller (NVIC)</vt:lpstr>
      <vt:lpstr>Nested Vector Interrupt Controller (NVIC)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IEEE CUSB 17</dc:creator>
  <cp:lastModifiedBy>Ahmed Yassin</cp:lastModifiedBy>
  <cp:revision>78</cp:revision>
  <dcterms:created xsi:type="dcterms:W3CDTF">2014-07-04T16:26:36Z</dcterms:created>
  <dcterms:modified xsi:type="dcterms:W3CDTF">2024-04-18T16:31:39Z</dcterms:modified>
</cp:coreProperties>
</file>