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71" r:id="rId2"/>
    <p:sldId id="356" r:id="rId3"/>
    <p:sldId id="355" r:id="rId4"/>
    <p:sldId id="357"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3" r:id="rId19"/>
    <p:sldId id="375" r:id="rId20"/>
    <p:sldId id="376" r:id="rId21"/>
    <p:sldId id="377" r:id="rId22"/>
    <p:sldId id="378" r:id="rId23"/>
    <p:sldId id="380" r:id="rId24"/>
    <p:sldId id="381" r:id="rId25"/>
    <p:sldId id="387" r:id="rId26"/>
    <p:sldId id="386" r:id="rId27"/>
    <p:sldId id="382" r:id="rId28"/>
    <p:sldId id="399" r:id="rId29"/>
    <p:sldId id="384" r:id="rId30"/>
    <p:sldId id="385" r:id="rId31"/>
    <p:sldId id="388" r:id="rId32"/>
    <p:sldId id="389" r:id="rId33"/>
    <p:sldId id="390" r:id="rId34"/>
    <p:sldId id="391" r:id="rId35"/>
    <p:sldId id="392" r:id="rId36"/>
    <p:sldId id="393" r:id="rId37"/>
    <p:sldId id="394" r:id="rId38"/>
    <p:sldId id="395" r:id="rId39"/>
    <p:sldId id="396" r:id="rId40"/>
    <p:sldId id="397" r:id="rId41"/>
    <p:sldId id="398" r:id="rId42"/>
    <p:sldId id="400" r:id="rId43"/>
    <p:sldId id="401"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15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15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15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672348D-3AFC-4B3A-92EC-078A242E00BA}" type="slidenum">
              <a:rPr lang="en-US"/>
              <a:pPr>
                <a:defRPr/>
              </a:pPr>
              <a:t>‹#›</a:t>
            </a:fld>
            <a:endParaRPr lang="en-US"/>
          </a:p>
        </p:txBody>
      </p:sp>
    </p:spTree>
    <p:extLst>
      <p:ext uri="{BB962C8B-B14F-4D97-AF65-F5344CB8AC3E}">
        <p14:creationId xmlns:p14="http://schemas.microsoft.com/office/powerpoint/2010/main" val="1610279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02D1DAA-4968-4EC1-ACA0-733C11073B15}" type="slidenum">
              <a:rPr lang="en-US"/>
              <a:pPr>
                <a:defRPr/>
              </a:pPr>
              <a:t>‹#›</a:t>
            </a:fld>
            <a:endParaRPr lang="en-US"/>
          </a:p>
        </p:txBody>
      </p:sp>
    </p:spTree>
    <p:extLst>
      <p:ext uri="{BB962C8B-B14F-4D97-AF65-F5344CB8AC3E}">
        <p14:creationId xmlns:p14="http://schemas.microsoft.com/office/powerpoint/2010/main" val="5694054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02D1DAA-4968-4EC1-ACA0-733C11073B15}" type="slidenum">
              <a:rPr lang="en-US" smtClean="0"/>
              <a:pPr>
                <a:defRPr/>
              </a:pPr>
              <a:t>8</a:t>
            </a:fld>
            <a:endParaRPr lang="en-US"/>
          </a:p>
        </p:txBody>
      </p:sp>
    </p:spTree>
    <p:extLst>
      <p:ext uri="{BB962C8B-B14F-4D97-AF65-F5344CB8AC3E}">
        <p14:creationId xmlns:p14="http://schemas.microsoft.com/office/powerpoint/2010/main" val="2289984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B4D79D-8C7D-4152-A193-E128CC67430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6DBD01-5C0C-4261-AF16-5A98EAB9304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62E1606-5F05-41AB-86FF-5A380CD919F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DFC21B-2040-4AF2-8655-7EE5F7A78DF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21593B-EA3A-48E0-9379-9C2A2F6EAF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1171A04-C0C0-401C-8DBD-0190989DBD1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452089D-A652-476C-9ECF-F09D9C9B9BC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8EF4AE2-DB23-4960-BB79-329FD8B1B7C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A16CA59-8130-425B-8B92-9222084207D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B146EE-6D7B-46BA-9054-1EF9AE1D651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D345400-90A1-44B1-834E-9F77E419F19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35C30F5-0999-42D5-A766-B8B2D6C61F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81000"/>
            <a:ext cx="3124200" cy="71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019800" y="6481763"/>
            <a:ext cx="3124200" cy="714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8" name="TextBox 10"/>
          <p:cNvSpPr txBox="1">
            <a:spLocks noChangeArrowheads="1"/>
          </p:cNvSpPr>
          <p:nvPr/>
        </p:nvSpPr>
        <p:spPr bwMode="auto">
          <a:xfrm>
            <a:off x="1295400" y="3581400"/>
            <a:ext cx="6172200" cy="769441"/>
          </a:xfrm>
          <a:prstGeom prst="rect">
            <a:avLst/>
          </a:prstGeom>
          <a:noFill/>
          <a:ln w="9525">
            <a:noFill/>
            <a:miter lim="800000"/>
            <a:headEnd/>
            <a:tailEnd/>
          </a:ln>
        </p:spPr>
        <p:txBody>
          <a:bodyPr wrap="square">
            <a:spAutoFit/>
          </a:bodyPr>
          <a:lstStyle/>
          <a:p>
            <a:pPr algn="ctr"/>
            <a:r>
              <a:rPr lang="en-US" sz="2200" dirty="0" smtClean="0">
                <a:latin typeface="Times New Roman" pitchFamily="18" charset="0"/>
                <a:cs typeface="Times New Roman" pitchFamily="18" charset="0"/>
              </a:rPr>
              <a:t>Dept</a:t>
            </a:r>
            <a:r>
              <a:rPr lang="en-US" sz="2200" dirty="0">
                <a:latin typeface="Times New Roman" pitchFamily="18" charset="0"/>
                <a:cs typeface="Times New Roman" pitchFamily="18" charset="0"/>
              </a:rPr>
              <a:t>. of </a:t>
            </a:r>
            <a:r>
              <a:rPr lang="en-US" sz="2200" dirty="0" smtClean="0">
                <a:latin typeface="Times New Roman" pitchFamily="18" charset="0"/>
                <a:cs typeface="Times New Roman" pitchFamily="18" charset="0"/>
              </a:rPr>
              <a:t>Computer Science Engineering</a:t>
            </a:r>
            <a:r>
              <a:rPr lang="en-US" sz="2200" dirty="0">
                <a:latin typeface="Times New Roman" pitchFamily="18" charset="0"/>
                <a:cs typeface="Times New Roman" pitchFamily="18" charset="0"/>
              </a:rPr>
              <a:t>,</a:t>
            </a:r>
          </a:p>
          <a:p>
            <a:pPr algn="ctr"/>
            <a:r>
              <a:rPr lang="en-US" sz="2200" dirty="0">
                <a:latin typeface="Times New Roman" pitchFamily="18" charset="0"/>
                <a:cs typeface="Times New Roman" pitchFamily="18" charset="0"/>
              </a:rPr>
              <a:t>University of </a:t>
            </a:r>
            <a:r>
              <a:rPr lang="en-US" sz="2200" dirty="0" smtClean="0">
                <a:latin typeface="Times New Roman" pitchFamily="18" charset="0"/>
                <a:cs typeface="Times New Roman" pitchFamily="18" charset="0"/>
              </a:rPr>
              <a:t>Hormuud</a:t>
            </a:r>
            <a:endParaRPr lang="en-US" sz="2200" dirty="0">
              <a:latin typeface="Times New Roman" pitchFamily="18" charset="0"/>
              <a:cs typeface="Times New Roman" pitchFamily="18" charset="0"/>
            </a:endParaRPr>
          </a:p>
        </p:txBody>
      </p:sp>
      <p:sp>
        <p:nvSpPr>
          <p:cNvPr id="6149" name="Rectangle 13"/>
          <p:cNvSpPr>
            <a:spLocks noChangeArrowheads="1"/>
          </p:cNvSpPr>
          <p:nvPr/>
        </p:nvSpPr>
        <p:spPr bwMode="auto">
          <a:xfrm>
            <a:off x="762000" y="2743200"/>
            <a:ext cx="7010400" cy="1154162"/>
          </a:xfrm>
          <a:prstGeom prst="rect">
            <a:avLst/>
          </a:prstGeom>
          <a:noFill/>
          <a:ln w="9525">
            <a:noFill/>
            <a:miter lim="800000"/>
            <a:headEnd/>
            <a:tailEnd/>
          </a:ln>
        </p:spPr>
        <p:txBody>
          <a:bodyPr wrap="square">
            <a:spAutoFit/>
          </a:bodyPr>
          <a:lstStyle/>
          <a:p>
            <a:r>
              <a:rPr lang="en-US" sz="2400" dirty="0" smtClean="0">
                <a:latin typeface="Times New Roman" pitchFamily="18" charset="0"/>
                <a:cs typeface="Times New Roman" pitchFamily="18" charset="0"/>
              </a:rPr>
              <a:t>Lecturer</a:t>
            </a:r>
            <a:r>
              <a:rPr lang="fr-FR" sz="2400" dirty="0" smtClean="0">
                <a:latin typeface="Times New Roman" pitchFamily="18" charset="0"/>
                <a:cs typeface="Times New Roman" pitchFamily="18" charset="0"/>
              </a:rPr>
              <a:t>: Abukar Mohamed Osman, </a:t>
            </a:r>
          </a:p>
          <a:p>
            <a:endParaRPr lang="fr-FR" sz="400" dirty="0" smtClean="0">
              <a:latin typeface="Times New Roman" pitchFamily="18" charset="0"/>
              <a:cs typeface="Times New Roman" pitchFamily="18" charset="0"/>
            </a:endParaRPr>
          </a:p>
          <a:p>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Bsc</a:t>
            </a:r>
            <a:r>
              <a:rPr lang="fr-FR" sz="1600" dirty="0" smtClean="0">
                <a:latin typeface="Times New Roman" pitchFamily="18" charset="0"/>
                <a:cs typeface="Times New Roman" pitchFamily="18" charset="0"/>
              </a:rPr>
              <a:t> in CS&amp;IT , CCNA, </a:t>
            </a:r>
            <a:r>
              <a:rPr lang="fr-FR" sz="1600" dirty="0" err="1" smtClean="0">
                <a:latin typeface="Times New Roman" pitchFamily="18" charset="0"/>
                <a:cs typeface="Times New Roman" pitchFamily="18" charset="0"/>
              </a:rPr>
              <a:t>WiMax</a:t>
            </a:r>
            <a:r>
              <a:rPr lang="fr-FR" sz="1600" dirty="0" smtClean="0">
                <a:latin typeface="Times New Roman" pitchFamily="18" charset="0"/>
                <a:cs typeface="Times New Roman" pitchFamily="18" charset="0"/>
              </a:rPr>
              <a:t>, 3G, 4G , </a:t>
            </a:r>
            <a:r>
              <a:rPr lang="fr-FR" sz="1600" dirty="0" err="1" smtClean="0">
                <a:latin typeface="Times New Roman" pitchFamily="18" charset="0"/>
                <a:cs typeface="Times New Roman" pitchFamily="18" charset="0"/>
              </a:rPr>
              <a:t>Msc</a:t>
            </a:r>
            <a:r>
              <a:rPr lang="fr-FR" sz="1600" dirty="0" smtClean="0">
                <a:latin typeface="Times New Roman" pitchFamily="18" charset="0"/>
                <a:cs typeface="Times New Roman" pitchFamily="18" charset="0"/>
              </a:rPr>
              <a:t> in ÉTÉ)</a:t>
            </a:r>
            <a:endParaRPr lang="fr-FR"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6150" name="Slide Number Placeholder 8"/>
          <p:cNvSpPr>
            <a:spLocks noGrp="1"/>
          </p:cNvSpPr>
          <p:nvPr>
            <p:ph type="sldNum" sz="quarter" idx="12"/>
          </p:nvPr>
        </p:nvSpPr>
        <p:spPr>
          <a:noFill/>
        </p:spPr>
        <p:txBody>
          <a:bodyPr/>
          <a:lstStyle/>
          <a:p>
            <a:fld id="{F3D2BF0E-7932-4E25-AD95-57CDB5387E99}" type="slidenum">
              <a:rPr lang="en-US" smtClean="0"/>
              <a:pPr/>
              <a:t>1</a:t>
            </a:fld>
            <a:endParaRPr lang="en-US" smtClean="0"/>
          </a:p>
        </p:txBody>
      </p:sp>
      <p:sp>
        <p:nvSpPr>
          <p:cNvPr id="8" name="Rectangle 2"/>
          <p:cNvSpPr txBox="1">
            <a:spLocks noChangeArrowheads="1"/>
          </p:cNvSpPr>
          <p:nvPr/>
        </p:nvSpPr>
        <p:spPr>
          <a:xfrm>
            <a:off x="1143000" y="1066800"/>
            <a:ext cx="7162800" cy="685800"/>
          </a:xfrm>
          <a:prstGeom prst="rect">
            <a:avLst/>
          </a:prstGeom>
        </p:spPr>
        <p:txBody>
          <a:bodyPr/>
          <a:lstStyle/>
          <a:p>
            <a:pPr algn="ctr" eaLnBrk="1" hangingPunct="1">
              <a:defRPr/>
            </a:pPr>
            <a:r>
              <a:rPr lang="en-US" sz="2400" b="1" kern="0" smtClean="0">
                <a:solidFill>
                  <a:schemeClr val="tx2"/>
                </a:solidFill>
                <a:latin typeface="+mj-lt"/>
                <a:ea typeface="+mj-ea"/>
                <a:cs typeface="+mj-cs"/>
              </a:rPr>
              <a:t>CSE 5001: </a:t>
            </a:r>
            <a:r>
              <a:rPr lang="en-US" sz="2400" b="1" kern="0" dirty="0" smtClean="0">
                <a:solidFill>
                  <a:schemeClr val="tx2"/>
                </a:solidFill>
                <a:latin typeface="+mj-lt"/>
                <a:ea typeface="+mj-ea"/>
                <a:cs typeface="+mj-cs"/>
              </a:rPr>
              <a:t>Embedded systems  </a:t>
            </a:r>
            <a:r>
              <a:rPr lang="en-US" sz="2400" b="1" kern="0" dirty="0">
                <a:solidFill>
                  <a:schemeClr val="tx2"/>
                </a:solidFill>
                <a:latin typeface="+mj-lt"/>
                <a:ea typeface="+mj-ea"/>
                <a:cs typeface="+mj-cs"/>
              </a:rPr>
              <a:t>(3 Cr)</a:t>
            </a:r>
          </a:p>
        </p:txBody>
      </p:sp>
      <p:sp>
        <p:nvSpPr>
          <p:cNvPr id="6152" name="Rectangle 13"/>
          <p:cNvSpPr>
            <a:spLocks noChangeArrowheads="1"/>
          </p:cNvSpPr>
          <p:nvPr/>
        </p:nvSpPr>
        <p:spPr bwMode="auto">
          <a:xfrm>
            <a:off x="1447800" y="1600200"/>
            <a:ext cx="6248400" cy="461963"/>
          </a:xfrm>
          <a:prstGeom prst="rect">
            <a:avLst/>
          </a:prstGeom>
          <a:noFill/>
          <a:ln w="9525">
            <a:noFill/>
            <a:miter lim="800000"/>
            <a:headEnd/>
            <a:tailEnd/>
          </a:ln>
        </p:spPr>
        <p:txBody>
          <a:bodyPr>
            <a:spAutoFit/>
          </a:bodyPr>
          <a:lstStyle/>
          <a:p>
            <a:pPr algn="ctr"/>
            <a:r>
              <a:rPr lang="en-US" sz="2400" b="1" dirty="0">
                <a:latin typeface="Times New Roman" pitchFamily="18" charset="0"/>
                <a:cs typeface="Times New Roman" pitchFamily="18" charset="0"/>
              </a:rPr>
              <a:t>Lecture </a:t>
            </a:r>
            <a:r>
              <a:rPr lang="en-US" sz="2400" b="1" dirty="0" smtClean="0">
                <a:latin typeface="Times New Roman" pitchFamily="18" charset="0"/>
                <a:cs typeface="Times New Roman" pitchFamily="18" charset="0"/>
              </a:rPr>
              <a:t>01</a:t>
            </a:r>
            <a:endParaRPr lang="en-US" sz="2400" b="1" dirty="0">
              <a:latin typeface="Times New Roman" pitchFamily="18" charset="0"/>
              <a:cs typeface="Times New Roman" pitchFamily="18" charset="0"/>
            </a:endParaRPr>
          </a:p>
        </p:txBody>
      </p:sp>
      <p:pic>
        <p:nvPicPr>
          <p:cNvPr id="9" name="Picture 5" descr="C:\Users\Eng Duceysane\Desktop\Logo.png"/>
          <p:cNvPicPr>
            <a:picLocks noChangeAspect="1" noChangeArrowheads="1"/>
          </p:cNvPicPr>
          <p:nvPr/>
        </p:nvPicPr>
        <p:blipFill>
          <a:blip r:embed="rId2" cstate="print"/>
          <a:srcRect/>
          <a:stretch>
            <a:fillRect/>
          </a:stretch>
        </p:blipFill>
        <p:spPr bwMode="auto">
          <a:xfrm>
            <a:off x="104775" y="470452"/>
            <a:ext cx="1343025" cy="1323975"/>
          </a:xfrm>
          <a:prstGeom prst="rect">
            <a:avLst/>
          </a:prstGeom>
          <a:noFill/>
          <a:ln w="9525">
            <a:noFill/>
            <a:miter lim="800000"/>
            <a:headEnd/>
            <a:tailEnd/>
          </a:ln>
        </p:spPr>
      </p:pic>
      <p:pic>
        <p:nvPicPr>
          <p:cNvPr id="10" name="Picture 6" descr="C:\Users\Eng Duceysane\Desktop\Logo.png"/>
          <p:cNvPicPr>
            <a:picLocks noChangeAspect="1" noChangeArrowheads="1"/>
          </p:cNvPicPr>
          <p:nvPr/>
        </p:nvPicPr>
        <p:blipFill>
          <a:blip r:embed="rId2" cstate="print"/>
          <a:srcRect/>
          <a:stretch>
            <a:fillRect/>
          </a:stretch>
        </p:blipFill>
        <p:spPr bwMode="auto">
          <a:xfrm>
            <a:off x="7848600" y="397564"/>
            <a:ext cx="1343025" cy="132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10</a:t>
            </a:fld>
            <a:endParaRPr lang="en-US"/>
          </a:p>
        </p:txBody>
      </p:sp>
      <p:sp>
        <p:nvSpPr>
          <p:cNvPr id="3" name="Rectangle 2"/>
          <p:cNvSpPr/>
          <p:nvPr/>
        </p:nvSpPr>
        <p:spPr>
          <a:xfrm>
            <a:off x="152400" y="152400"/>
            <a:ext cx="8991600" cy="7709803"/>
          </a:xfrm>
          <a:prstGeom prst="rect">
            <a:avLst/>
          </a:prstGeom>
        </p:spPr>
        <p:txBody>
          <a:bodyPr wrap="square">
            <a:spAutoFit/>
          </a:bodyPr>
          <a:lstStyle/>
          <a:p>
            <a:endParaRPr lang="en-US" sz="900" dirty="0" smtClean="0">
              <a:solidFill>
                <a:srgbClr val="000000"/>
              </a:solidFill>
              <a:latin typeface="Times New Roman" panose="02020603050405020304" pitchFamily="18" charset="0"/>
            </a:endParaRPr>
          </a:p>
          <a:p>
            <a:endParaRPr lang="en-US" sz="900" dirty="0">
              <a:solidFill>
                <a:srgbClr val="000000"/>
              </a:solidFill>
              <a:latin typeface="Times New Roman" panose="02020603050405020304" pitchFamily="18" charset="0"/>
            </a:endParaRPr>
          </a:p>
          <a:p>
            <a:endParaRPr lang="en-US" sz="900" dirty="0" smtClean="0">
              <a:solidFill>
                <a:srgbClr val="000000"/>
              </a:solidFill>
              <a:latin typeface="Times New Roman" panose="02020603050405020304" pitchFamily="18" charset="0"/>
            </a:endParaRPr>
          </a:p>
          <a:p>
            <a:endParaRPr lang="en-US" sz="900" dirty="0">
              <a:solidFill>
                <a:srgbClr val="000000"/>
              </a:solidFill>
              <a:latin typeface="Times New Roman" panose="02020603050405020304" pitchFamily="18" charset="0"/>
            </a:endParaRPr>
          </a:p>
          <a:p>
            <a:endParaRPr lang="en-US" sz="900" dirty="0" smtClean="0">
              <a:solidFill>
                <a:srgbClr val="000000"/>
              </a:solidFill>
              <a:latin typeface="Times New Roman" panose="02020603050405020304" pitchFamily="18" charset="0"/>
            </a:endParaRPr>
          </a:p>
          <a:p>
            <a:endParaRPr lang="en-US" sz="900" dirty="0">
              <a:solidFill>
                <a:srgbClr val="000000"/>
              </a:solidFill>
              <a:latin typeface="Times New Roman" panose="02020603050405020304" pitchFamily="18" charset="0"/>
            </a:endParaRPr>
          </a:p>
          <a:p>
            <a:endParaRPr lang="en-US" sz="900" dirty="0">
              <a:solidFill>
                <a:srgbClr val="000000"/>
              </a:solidFill>
              <a:latin typeface="Times New Roman" panose="02020603050405020304" pitchFamily="18" charset="0"/>
            </a:endParaRPr>
          </a:p>
          <a:p>
            <a:pPr>
              <a:lnSpc>
                <a:spcPct val="200000"/>
              </a:lnSpc>
            </a:pPr>
            <a:r>
              <a:rPr lang="en-US" dirty="0" smtClean="0">
                <a:solidFill>
                  <a:srgbClr val="000000"/>
                </a:solidFill>
                <a:latin typeface="Times New Roman" panose="02020603050405020304" pitchFamily="18" charset="0"/>
              </a:rPr>
              <a:t>•Embedded </a:t>
            </a:r>
            <a:r>
              <a:rPr lang="en-US" dirty="0">
                <a:solidFill>
                  <a:srgbClr val="000000"/>
                </a:solidFill>
                <a:latin typeface="Times New Roman" panose="02020603050405020304" pitchFamily="18" charset="0"/>
              </a:rPr>
              <a:t>Systems or Electronics systems that include an application Specific Integrated Circuit or a Microcontroller to perform a specific dedicated application. </a:t>
            </a:r>
          </a:p>
          <a:p>
            <a:pPr>
              <a:lnSpc>
                <a:spcPct val="200000"/>
              </a:lnSpc>
            </a:pPr>
            <a:endParaRPr lang="en-US" dirty="0">
              <a:solidFill>
                <a:srgbClr val="000000"/>
              </a:solidFill>
              <a:latin typeface="Times New Roman" panose="02020603050405020304" pitchFamily="18" charset="0"/>
            </a:endParaRPr>
          </a:p>
          <a:p>
            <a:pPr>
              <a:lnSpc>
                <a:spcPct val="200000"/>
              </a:lnSpc>
            </a:pPr>
            <a:r>
              <a:rPr lang="en-US" dirty="0">
                <a:solidFill>
                  <a:srgbClr val="000000"/>
                </a:solidFill>
                <a:latin typeface="Times New Roman" panose="02020603050405020304" pitchFamily="18" charset="0"/>
              </a:rPr>
              <a:t>•Embedded System is pre-programmed to do a specific function while a general purpose system could be used to run any program of your choice. Further, the Embedded Processor Is only one component of the electronic system of which it is the part. It is cooperating with the rest of the components to achieve the overall function </a:t>
            </a:r>
            <a:endParaRPr lang="en-US" dirty="0" smtClean="0">
              <a:solidFill>
                <a:srgbClr val="000000"/>
              </a:solidFill>
              <a:latin typeface="Times New Roman" panose="02020603050405020304" pitchFamily="18" charset="0"/>
            </a:endParaRPr>
          </a:p>
          <a:p>
            <a:pPr>
              <a:lnSpc>
                <a:spcPct val="200000"/>
              </a:lnSpc>
            </a:pPr>
            <a:endParaRPr lang="en-US" dirty="0">
              <a:solidFill>
                <a:srgbClr val="000000"/>
              </a:solidFill>
              <a:latin typeface="Times New Roman" panose="02020603050405020304" pitchFamily="18" charset="0"/>
            </a:endParaRPr>
          </a:p>
          <a:p>
            <a:pPr>
              <a:lnSpc>
                <a:spcPct val="200000"/>
              </a:lnSpc>
            </a:pPr>
            <a:endParaRPr lang="en-US" dirty="0" smtClean="0">
              <a:solidFill>
                <a:srgbClr val="000000"/>
              </a:solidFill>
              <a:latin typeface="Times New Roman" panose="02020603050405020304" pitchFamily="18" charset="0"/>
            </a:endParaRPr>
          </a:p>
          <a:p>
            <a:pPr>
              <a:lnSpc>
                <a:spcPct val="200000"/>
              </a:lnSpc>
            </a:pPr>
            <a:endParaRPr lang="en-US" dirty="0">
              <a:solidFill>
                <a:srgbClr val="000000"/>
              </a:solidFill>
              <a:latin typeface="Times New Roman" panose="02020603050405020304" pitchFamily="18" charset="0"/>
            </a:endParaRPr>
          </a:p>
          <a:p>
            <a:pPr>
              <a:lnSpc>
                <a:spcPct val="200000"/>
              </a:lnSpc>
            </a:pPr>
            <a:endParaRPr lang="en-US" dirty="0" smtClean="0">
              <a:solidFill>
                <a:srgbClr val="000000"/>
              </a:solidFill>
              <a:latin typeface="Times New Roman" panose="02020603050405020304" pitchFamily="18" charset="0"/>
            </a:endParaRPr>
          </a:p>
          <a:p>
            <a:pPr>
              <a:lnSpc>
                <a:spcPct val="200000"/>
              </a:lnSpc>
            </a:pP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765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11</a:t>
            </a:fld>
            <a:endParaRPr lang="en-US"/>
          </a:p>
        </p:txBody>
      </p:sp>
      <p:sp>
        <p:nvSpPr>
          <p:cNvPr id="3" name="Rectangle 2"/>
          <p:cNvSpPr/>
          <p:nvPr/>
        </p:nvSpPr>
        <p:spPr>
          <a:xfrm>
            <a:off x="34118" y="147221"/>
            <a:ext cx="9338481" cy="5262979"/>
          </a:xfrm>
          <a:prstGeom prst="rect">
            <a:avLst/>
          </a:prstGeom>
        </p:spPr>
        <p:txBody>
          <a:bodyPr wrap="square">
            <a:spAutoFit/>
          </a:bodyPr>
          <a:lstStyle/>
          <a:p>
            <a:pPr>
              <a:lnSpc>
                <a:spcPct val="200000"/>
              </a:lnSpc>
            </a:pPr>
            <a:r>
              <a:rPr lang="en-US" sz="3200" b="1" dirty="0">
                <a:solidFill>
                  <a:srgbClr val="000000"/>
                </a:solidFill>
                <a:latin typeface="Times New Roman" panose="02020603050405020304" pitchFamily="18" charset="0"/>
              </a:rPr>
              <a:t>Why Sudden interest in Embedded </a:t>
            </a:r>
            <a:r>
              <a:rPr lang="en-US" sz="3200" b="1" dirty="0" smtClean="0">
                <a:solidFill>
                  <a:srgbClr val="000000"/>
                </a:solidFill>
                <a:latin typeface="Times New Roman" panose="02020603050405020304" pitchFamily="18" charset="0"/>
              </a:rPr>
              <a:t>systems?</a:t>
            </a:r>
          </a:p>
          <a:p>
            <a:pPr>
              <a:lnSpc>
                <a:spcPct val="200000"/>
              </a:lnSpc>
            </a:pPr>
            <a:r>
              <a:rPr lang="en-US" sz="2800" dirty="0" smtClean="0">
                <a:solidFill>
                  <a:srgbClr val="000000"/>
                </a:solidFill>
                <a:latin typeface="Times New Roman" panose="02020603050405020304" pitchFamily="18" charset="0"/>
              </a:rPr>
              <a:t>Possible </a:t>
            </a:r>
            <a:r>
              <a:rPr lang="en-US" sz="2800" dirty="0">
                <a:solidFill>
                  <a:srgbClr val="000000"/>
                </a:solidFill>
                <a:latin typeface="Times New Roman" panose="02020603050405020304" pitchFamily="18" charset="0"/>
              </a:rPr>
              <a:t>Reasons</a:t>
            </a:r>
            <a:r>
              <a:rPr lang="en-US" sz="2800" dirty="0" smtClean="0">
                <a:solidFill>
                  <a:srgbClr val="000000"/>
                </a:solidFill>
                <a:latin typeface="Times New Roman" panose="02020603050405020304" pitchFamily="18" charset="0"/>
              </a:rPr>
              <a:t>:</a:t>
            </a:r>
          </a:p>
          <a:p>
            <a:pPr>
              <a:lnSpc>
                <a:spcPct val="200000"/>
              </a:lnSpc>
            </a:pPr>
            <a:r>
              <a:rPr lang="en-US" dirty="0" smtClean="0">
                <a:solidFill>
                  <a:srgbClr val="000000"/>
                </a:solidFill>
                <a:latin typeface="Times New Roman" panose="02020603050405020304" pitchFamily="18" charset="0"/>
              </a:rPr>
              <a:t>•</a:t>
            </a:r>
            <a:r>
              <a:rPr lang="en-US" dirty="0">
                <a:solidFill>
                  <a:srgbClr val="000000"/>
                </a:solidFill>
                <a:latin typeface="Times New Roman" panose="02020603050405020304" pitchFamily="18" charset="0"/>
              </a:rPr>
              <a:t>Processors have shrunk in size with increased </a:t>
            </a:r>
            <a:r>
              <a:rPr lang="en-US" dirty="0" smtClean="0">
                <a:solidFill>
                  <a:srgbClr val="000000"/>
                </a:solidFill>
                <a:latin typeface="Times New Roman" panose="02020603050405020304" pitchFamily="18" charset="0"/>
              </a:rPr>
              <a:t>performance</a:t>
            </a:r>
          </a:p>
          <a:p>
            <a:pPr>
              <a:lnSpc>
                <a:spcPct val="200000"/>
              </a:lnSpc>
            </a:pPr>
            <a:r>
              <a:rPr lang="en-US" dirty="0" smtClean="0">
                <a:solidFill>
                  <a:srgbClr val="000000"/>
                </a:solidFill>
                <a:latin typeface="Times New Roman" panose="02020603050405020304" pitchFamily="18" charset="0"/>
              </a:rPr>
              <a:t>•</a:t>
            </a:r>
            <a:r>
              <a:rPr lang="en-US" dirty="0">
                <a:solidFill>
                  <a:srgbClr val="000000"/>
                </a:solidFill>
                <a:latin typeface="Times New Roman" panose="02020603050405020304" pitchFamily="18" charset="0"/>
              </a:rPr>
              <a:t>Power consumption has drastically reduced</a:t>
            </a:r>
            <a:r>
              <a:rPr lang="en-US" dirty="0" smtClean="0">
                <a:solidFill>
                  <a:srgbClr val="000000"/>
                </a:solidFill>
                <a:latin typeface="Times New Roman" panose="02020603050405020304" pitchFamily="18" charset="0"/>
              </a:rPr>
              <a:t>.</a:t>
            </a:r>
          </a:p>
          <a:p>
            <a:pPr>
              <a:lnSpc>
                <a:spcPct val="200000"/>
              </a:lnSpc>
            </a:pPr>
            <a:r>
              <a:rPr lang="en-US" dirty="0" smtClean="0">
                <a:solidFill>
                  <a:srgbClr val="000000"/>
                </a:solidFill>
                <a:latin typeface="Times New Roman" panose="02020603050405020304" pitchFamily="18" charset="0"/>
              </a:rPr>
              <a:t>•</a:t>
            </a:r>
            <a:r>
              <a:rPr lang="en-US" dirty="0">
                <a:solidFill>
                  <a:srgbClr val="000000"/>
                </a:solidFill>
                <a:latin typeface="Times New Roman" panose="02020603050405020304" pitchFamily="18" charset="0"/>
              </a:rPr>
              <a:t>Cost of processors have come down to affordable level</a:t>
            </a:r>
            <a:r>
              <a:rPr lang="en-US" dirty="0" smtClean="0">
                <a:solidFill>
                  <a:srgbClr val="000000"/>
                </a:solidFill>
                <a:latin typeface="Times New Roman" panose="02020603050405020304" pitchFamily="18" charset="0"/>
              </a:rPr>
              <a:t>.</a:t>
            </a:r>
          </a:p>
          <a:p>
            <a:pPr>
              <a:lnSpc>
                <a:spcPct val="200000"/>
              </a:lnSpc>
            </a:pPr>
            <a:r>
              <a:rPr lang="en-US" dirty="0" smtClean="0">
                <a:solidFill>
                  <a:srgbClr val="000000"/>
                </a:solidFill>
                <a:latin typeface="Times New Roman" panose="02020603050405020304" pitchFamily="18" charset="0"/>
              </a:rPr>
              <a:t>•</a:t>
            </a:r>
            <a:r>
              <a:rPr lang="en-US" dirty="0">
                <a:solidFill>
                  <a:srgbClr val="000000"/>
                </a:solidFill>
                <a:latin typeface="Times New Roman" panose="02020603050405020304" pitchFamily="18" charset="0"/>
              </a:rPr>
              <a:t>There is a greater awareness now that rather than a totally hardwired electronic </a:t>
            </a:r>
            <a:r>
              <a:rPr lang="en-US" dirty="0" smtClean="0">
                <a:solidFill>
                  <a:srgbClr val="000000"/>
                </a:solidFill>
                <a:latin typeface="Times New Roman" panose="02020603050405020304" pitchFamily="18" charset="0"/>
              </a:rPr>
              <a:t>system,</a:t>
            </a:r>
          </a:p>
          <a:p>
            <a:pPr>
              <a:lnSpc>
                <a:spcPct val="200000"/>
              </a:lnSpc>
            </a:pPr>
            <a:r>
              <a:rPr lang="en-US" dirty="0" smtClean="0">
                <a:solidFill>
                  <a:srgbClr val="000000"/>
                </a:solidFill>
                <a:latin typeface="Times New Roman" panose="02020603050405020304" pitchFamily="18" charset="0"/>
              </a:rPr>
              <a:t>incorporation </a:t>
            </a:r>
            <a:r>
              <a:rPr lang="en-US" dirty="0">
                <a:solidFill>
                  <a:srgbClr val="000000"/>
                </a:solidFill>
                <a:latin typeface="Times New Roman" panose="02020603050405020304" pitchFamily="18" charset="0"/>
              </a:rPr>
              <a:t>of a programmable processor in a circuit makes the design more robust with the reduction in the design time cycle.</a:t>
            </a:r>
          </a:p>
        </p:txBody>
      </p:sp>
    </p:spTree>
    <p:extLst>
      <p:ext uri="{BB962C8B-B14F-4D97-AF65-F5344CB8AC3E}">
        <p14:creationId xmlns:p14="http://schemas.microsoft.com/office/powerpoint/2010/main" val="81792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12</a:t>
            </a:fld>
            <a:endParaRPr lang="en-US"/>
          </a:p>
        </p:txBody>
      </p:sp>
      <p:sp>
        <p:nvSpPr>
          <p:cNvPr id="3" name="Rectangle 2"/>
          <p:cNvSpPr/>
          <p:nvPr/>
        </p:nvSpPr>
        <p:spPr>
          <a:xfrm>
            <a:off x="76200" y="1600200"/>
            <a:ext cx="9067800" cy="3200400"/>
          </a:xfrm>
          <a:prstGeom prst="rect">
            <a:avLst/>
          </a:prstGeom>
        </p:spPr>
        <p:txBody>
          <a:bodyPr wrap="square">
            <a:spAutoFit/>
          </a:bodyPr>
          <a:lstStyle/>
          <a:p>
            <a:pPr>
              <a:lnSpc>
                <a:spcPct val="200000"/>
              </a:lnSpc>
            </a:pPr>
            <a:endParaRPr lang="en-US" sz="900" dirty="0">
              <a:solidFill>
                <a:srgbClr val="000000"/>
              </a:solidFill>
              <a:latin typeface="Times New Roman" panose="02020603050405020304" pitchFamily="18" charset="0"/>
            </a:endParaRPr>
          </a:p>
          <a:p>
            <a:pPr>
              <a:lnSpc>
                <a:spcPct val="200000"/>
              </a:lnSpc>
            </a:pPr>
            <a:r>
              <a:rPr lang="en-US" dirty="0">
                <a:solidFill>
                  <a:srgbClr val="000000"/>
                </a:solidFill>
                <a:latin typeface="Times New Roman" panose="02020603050405020304" pitchFamily="18" charset="0"/>
              </a:rPr>
              <a:t>•The concept of a development environment where you can </a:t>
            </a:r>
            <a:r>
              <a:rPr lang="en-US" dirty="0" smtClean="0">
                <a:solidFill>
                  <a:srgbClr val="000000"/>
                </a:solidFill>
                <a:latin typeface="Times New Roman" panose="02020603050405020304" pitchFamily="18" charset="0"/>
              </a:rPr>
              <a:t>sample </a:t>
            </a:r>
            <a:r>
              <a:rPr lang="en-US" dirty="0">
                <a:solidFill>
                  <a:srgbClr val="000000"/>
                </a:solidFill>
                <a:latin typeface="Times New Roman" panose="02020603050405020304" pitchFamily="18" charset="0"/>
              </a:rPr>
              <a:t>the system and do a simulation/emulation also reduces the design cycle and total development time.</a:t>
            </a:r>
          </a:p>
          <a:p>
            <a:pPr>
              <a:lnSpc>
                <a:spcPct val="200000"/>
              </a:lnSpc>
            </a:pPr>
            <a:r>
              <a:rPr lang="en-US" dirty="0">
                <a:solidFill>
                  <a:srgbClr val="000000"/>
                </a:solidFill>
                <a:latin typeface="Times New Roman" panose="02020603050405020304" pitchFamily="18" charset="0"/>
              </a:rPr>
              <a:t>•The latest model of the Ford car has more than 21 microcontrollers performing functions such as anti-lock breaking system, fuel management, air-condition management, etc</a:t>
            </a:r>
            <a:r>
              <a:rPr lang="en-US" dirty="0" smtClean="0">
                <a:solidFill>
                  <a:srgbClr val="000000"/>
                </a:solidFill>
                <a:latin typeface="Times New Roman" panose="02020603050405020304" pitchFamily="18" charset="0"/>
              </a:rPr>
              <a:t>.</a:t>
            </a:r>
          </a:p>
          <a:p>
            <a:pPr>
              <a:lnSpc>
                <a:spcPct val="200000"/>
              </a:lnSpc>
            </a:pP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2688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13</a:t>
            </a:fld>
            <a:endParaRPr lang="en-US"/>
          </a:p>
        </p:txBody>
      </p:sp>
      <p:sp>
        <p:nvSpPr>
          <p:cNvPr id="3" name="Rectangle 2"/>
          <p:cNvSpPr/>
          <p:nvPr/>
        </p:nvSpPr>
        <p:spPr>
          <a:xfrm>
            <a:off x="0" y="762000"/>
            <a:ext cx="8839200" cy="4247317"/>
          </a:xfrm>
          <a:prstGeom prst="rect">
            <a:avLst/>
          </a:prstGeom>
        </p:spPr>
        <p:txBody>
          <a:bodyPr wrap="square">
            <a:spAutoFit/>
          </a:bodyPr>
          <a:lstStyle/>
          <a:p>
            <a:pPr>
              <a:lnSpc>
                <a:spcPct val="200000"/>
              </a:lnSpc>
            </a:pPr>
            <a:endParaRPr lang="en-US" sz="900" dirty="0">
              <a:solidFill>
                <a:srgbClr val="000000"/>
              </a:solidFill>
              <a:latin typeface="Times New Roman" panose="02020603050405020304" pitchFamily="18" charset="0"/>
            </a:endParaRPr>
          </a:p>
          <a:p>
            <a:pPr>
              <a:lnSpc>
                <a:spcPct val="200000"/>
              </a:lnSpc>
            </a:pPr>
            <a:r>
              <a:rPr lang="en-US" dirty="0">
                <a:solidFill>
                  <a:srgbClr val="000000"/>
                </a:solidFill>
                <a:latin typeface="Times New Roman" panose="02020603050405020304" pitchFamily="18" charset="0"/>
              </a:rPr>
              <a:t>• Development of standard run time platforms like Java, which enabled their use in </a:t>
            </a:r>
            <a:r>
              <a:rPr lang="en-US" dirty="0" smtClean="0">
                <a:solidFill>
                  <a:srgbClr val="000000"/>
                </a:solidFill>
                <a:latin typeface="Times New Roman" panose="02020603050405020304" pitchFamily="18" charset="0"/>
              </a:rPr>
              <a:t>Countless </a:t>
            </a:r>
            <a:r>
              <a:rPr lang="en-US" dirty="0">
                <a:solidFill>
                  <a:srgbClr val="000000"/>
                </a:solidFill>
                <a:latin typeface="Times New Roman" panose="02020603050405020304" pitchFamily="18" charset="0"/>
              </a:rPr>
              <a:t>ways that were unimaginable in the past. </a:t>
            </a:r>
          </a:p>
          <a:p>
            <a:pPr>
              <a:lnSpc>
                <a:spcPct val="200000"/>
              </a:lnSpc>
            </a:pPr>
            <a:r>
              <a:rPr lang="en-US" dirty="0" smtClean="0">
                <a:solidFill>
                  <a:srgbClr val="000000"/>
                </a:solidFill>
                <a:latin typeface="Times New Roman" panose="02020603050405020304" pitchFamily="18" charset="0"/>
              </a:rPr>
              <a:t>• Emergence </a:t>
            </a:r>
            <a:r>
              <a:rPr lang="en-US" dirty="0">
                <a:solidFill>
                  <a:srgbClr val="000000"/>
                </a:solidFill>
                <a:latin typeface="Times New Roman" panose="02020603050405020304" pitchFamily="18" charset="0"/>
              </a:rPr>
              <a:t>of several integrated software environments which simplified the development of the applications. </a:t>
            </a:r>
          </a:p>
          <a:p>
            <a:pPr>
              <a:lnSpc>
                <a:spcPct val="200000"/>
              </a:lnSpc>
            </a:pPr>
            <a:r>
              <a:rPr lang="en-US" dirty="0" smtClean="0">
                <a:solidFill>
                  <a:srgbClr val="000000"/>
                </a:solidFill>
                <a:latin typeface="Times New Roman" panose="02020603050405020304" pitchFamily="18" charset="0"/>
              </a:rPr>
              <a:t>• Coming </a:t>
            </a:r>
            <a:r>
              <a:rPr lang="en-US" dirty="0">
                <a:solidFill>
                  <a:srgbClr val="000000"/>
                </a:solidFill>
                <a:latin typeface="Times New Roman" panose="02020603050405020304" pitchFamily="18" charset="0"/>
              </a:rPr>
              <a:t>together of Embedded systems and the Internet which make possible networking of several Embedded systems to operate as a part of large system across networks -be it a LAN, WAN or the internet. </a:t>
            </a:r>
          </a:p>
        </p:txBody>
      </p:sp>
    </p:spTree>
    <p:extLst>
      <p:ext uri="{BB962C8B-B14F-4D97-AF65-F5344CB8AC3E}">
        <p14:creationId xmlns:p14="http://schemas.microsoft.com/office/powerpoint/2010/main" val="3577102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14</a:t>
            </a:fld>
            <a:endParaRPr lang="en-US"/>
          </a:p>
        </p:txBody>
      </p:sp>
      <p:sp>
        <p:nvSpPr>
          <p:cNvPr id="3" name="Rectangle 2"/>
          <p:cNvSpPr/>
          <p:nvPr/>
        </p:nvSpPr>
        <p:spPr>
          <a:xfrm>
            <a:off x="14785" y="-12510"/>
            <a:ext cx="8839200" cy="6555641"/>
          </a:xfrm>
          <a:prstGeom prst="rect">
            <a:avLst/>
          </a:prstGeom>
        </p:spPr>
        <p:txBody>
          <a:bodyPr wrap="square">
            <a:spAutoFit/>
          </a:bodyPr>
          <a:lstStyle/>
          <a:p>
            <a:pPr marR="39220">
              <a:lnSpc>
                <a:spcPct val="200000"/>
              </a:lnSpc>
            </a:pPr>
            <a:r>
              <a:rPr lang="en-US" sz="2800" b="1" dirty="0" smtClean="0">
                <a:latin typeface="Times New Roman" panose="02020603050405020304" pitchFamily="18" charset="0"/>
              </a:rPr>
              <a:t>Embedded </a:t>
            </a:r>
            <a:r>
              <a:rPr lang="en-US" sz="2800" b="1" dirty="0">
                <a:latin typeface="Times New Roman" panose="02020603050405020304" pitchFamily="18" charset="0"/>
              </a:rPr>
              <a:t>Systems are everywhere</a:t>
            </a:r>
          </a:p>
          <a:p>
            <a:pPr>
              <a:lnSpc>
                <a:spcPct val="200000"/>
              </a:lnSpc>
            </a:pPr>
            <a:r>
              <a:rPr lang="en-US" sz="2000" dirty="0" smtClean="0">
                <a:latin typeface="Times New Roman" panose="02020603050405020304" pitchFamily="18" charset="0"/>
              </a:rPr>
              <a:t>• </a:t>
            </a:r>
            <a:r>
              <a:rPr lang="en-US" b="1" dirty="0" smtClean="0">
                <a:latin typeface="Times New Roman" panose="02020603050405020304" pitchFamily="18" charset="0"/>
              </a:rPr>
              <a:t>wristwatches</a:t>
            </a:r>
            <a:r>
              <a:rPr lang="en-US" b="1" dirty="0">
                <a:latin typeface="Times New Roman" panose="02020603050405020304" pitchFamily="18" charset="0"/>
              </a:rPr>
              <a:t>, washing machines, microwave ovens, </a:t>
            </a:r>
            <a:endParaRPr lang="en-US" dirty="0">
              <a:latin typeface="Times New Roman" panose="02020603050405020304" pitchFamily="18" charset="0"/>
            </a:endParaRPr>
          </a:p>
          <a:p>
            <a:pPr>
              <a:lnSpc>
                <a:spcPct val="200000"/>
              </a:lnSpc>
            </a:pPr>
            <a:r>
              <a:rPr lang="en-US" dirty="0" smtClean="0">
                <a:latin typeface="Times New Roman" panose="02020603050405020304" pitchFamily="18" charset="0"/>
              </a:rPr>
              <a:t>• </a:t>
            </a:r>
            <a:r>
              <a:rPr lang="en-US" b="1" dirty="0" smtClean="0">
                <a:latin typeface="Times New Roman" panose="02020603050405020304" pitchFamily="18" charset="0"/>
              </a:rPr>
              <a:t>elevators</a:t>
            </a:r>
            <a:r>
              <a:rPr lang="en-US" b="1" dirty="0">
                <a:latin typeface="Times New Roman" panose="02020603050405020304" pitchFamily="18" charset="0"/>
              </a:rPr>
              <a:t>, mobile telephones, </a:t>
            </a:r>
            <a:endParaRPr lang="en-US" dirty="0">
              <a:latin typeface="Times New Roman" panose="02020603050405020304" pitchFamily="18" charset="0"/>
            </a:endParaRPr>
          </a:p>
          <a:p>
            <a:pPr>
              <a:lnSpc>
                <a:spcPct val="200000"/>
              </a:lnSpc>
            </a:pPr>
            <a:r>
              <a:rPr lang="en-US" dirty="0">
                <a:latin typeface="Times New Roman" panose="02020603050405020304" pitchFamily="18" charset="0"/>
              </a:rPr>
              <a:t>•</a:t>
            </a:r>
            <a:r>
              <a:rPr lang="en-US" b="1" dirty="0">
                <a:latin typeface="Times New Roman" panose="02020603050405020304" pitchFamily="18" charset="0"/>
              </a:rPr>
              <a:t>printers, FAX machines, Telephone exchanges,</a:t>
            </a:r>
            <a:endParaRPr lang="en-US" dirty="0">
              <a:latin typeface="Times New Roman" panose="02020603050405020304" pitchFamily="18" charset="0"/>
            </a:endParaRPr>
          </a:p>
          <a:p>
            <a:pPr>
              <a:lnSpc>
                <a:spcPct val="200000"/>
              </a:lnSpc>
            </a:pPr>
            <a:r>
              <a:rPr lang="en-US" dirty="0">
                <a:latin typeface="Times New Roman" panose="02020603050405020304" pitchFamily="18" charset="0"/>
              </a:rPr>
              <a:t>•</a:t>
            </a:r>
            <a:r>
              <a:rPr lang="en-US" b="1" dirty="0">
                <a:latin typeface="Times New Roman" panose="02020603050405020304" pitchFamily="18" charset="0"/>
              </a:rPr>
              <a:t>automobiles, aircrafts </a:t>
            </a:r>
            <a:endParaRPr lang="en-US" dirty="0">
              <a:latin typeface="Times New Roman" panose="02020603050405020304" pitchFamily="18" charset="0"/>
            </a:endParaRPr>
          </a:p>
          <a:p>
            <a:pPr>
              <a:lnSpc>
                <a:spcPct val="200000"/>
              </a:lnSpc>
            </a:pPr>
            <a:r>
              <a:rPr lang="en-US" dirty="0">
                <a:latin typeface="Times New Roman" panose="02020603050405020304" pitchFamily="18" charset="0"/>
              </a:rPr>
              <a:t>•</a:t>
            </a:r>
            <a:r>
              <a:rPr lang="en-US" b="1" dirty="0">
                <a:latin typeface="Times New Roman" panose="02020603050405020304" pitchFamily="18" charset="0"/>
              </a:rPr>
              <a:t>An average home in developed countries</a:t>
            </a:r>
            <a:endParaRPr lang="en-US" dirty="0">
              <a:latin typeface="Times New Roman" panose="02020603050405020304" pitchFamily="18" charset="0"/>
            </a:endParaRPr>
          </a:p>
          <a:p>
            <a:pPr>
              <a:lnSpc>
                <a:spcPct val="200000"/>
              </a:lnSpc>
            </a:pPr>
            <a:r>
              <a:rPr lang="en-US" dirty="0">
                <a:latin typeface="Times New Roman" panose="02020603050405020304" pitchFamily="18" charset="0"/>
              </a:rPr>
              <a:t> </a:t>
            </a:r>
            <a:r>
              <a:rPr lang="en-US" dirty="0" smtClean="0">
                <a:latin typeface="Times New Roman" panose="02020603050405020304" pitchFamily="18" charset="0"/>
              </a:rPr>
              <a:t>     *</a:t>
            </a:r>
            <a:r>
              <a:rPr lang="en-US" dirty="0">
                <a:latin typeface="Times New Roman" panose="02020603050405020304" pitchFamily="18" charset="0"/>
              </a:rPr>
              <a:t>has one general purpose desktop PC </a:t>
            </a:r>
          </a:p>
          <a:p>
            <a:pPr>
              <a:lnSpc>
                <a:spcPct val="200000"/>
              </a:lnSpc>
            </a:pPr>
            <a:r>
              <a:rPr lang="en-US" dirty="0" smtClean="0">
                <a:latin typeface="Times New Roman" panose="02020603050405020304" pitchFamily="18" charset="0"/>
              </a:rPr>
              <a:t>       *</a:t>
            </a:r>
            <a:r>
              <a:rPr lang="en-US" dirty="0">
                <a:latin typeface="Times New Roman" panose="02020603050405020304" pitchFamily="18" charset="0"/>
              </a:rPr>
              <a:t>but has a dozen of embedded systems.</a:t>
            </a:r>
          </a:p>
          <a:p>
            <a:pPr marR="55320">
              <a:lnSpc>
                <a:spcPct val="200000"/>
              </a:lnSpc>
            </a:pPr>
            <a:r>
              <a:rPr lang="en-US" dirty="0" smtClean="0">
                <a:latin typeface="Times New Roman" panose="02020603050405020304" pitchFamily="18" charset="0"/>
              </a:rPr>
              <a:t>• </a:t>
            </a:r>
            <a:r>
              <a:rPr lang="en-US" b="1" dirty="0">
                <a:latin typeface="Times New Roman" panose="02020603050405020304" pitchFamily="18" charset="0"/>
              </a:rPr>
              <a:t>More prevalent in industrial sectors </a:t>
            </a:r>
            <a:endParaRPr lang="en-US" dirty="0">
              <a:latin typeface="Times New Roman" panose="02020603050405020304" pitchFamily="18" charset="0"/>
            </a:endParaRPr>
          </a:p>
          <a:p>
            <a:pPr>
              <a:lnSpc>
                <a:spcPct val="200000"/>
              </a:lnSpc>
            </a:pPr>
            <a:r>
              <a:rPr lang="en-US" dirty="0" smtClean="0">
                <a:latin typeface="Times New Roman" panose="02020603050405020304" pitchFamily="18" charset="0"/>
              </a:rPr>
              <a:t>         *</a:t>
            </a:r>
            <a:r>
              <a:rPr lang="en-US" dirty="0">
                <a:latin typeface="Times New Roman" panose="02020603050405020304" pitchFamily="18" charset="0"/>
              </a:rPr>
              <a:t>half a dozen embedded computers in modern automobiles</a:t>
            </a:r>
          </a:p>
          <a:p>
            <a:pPr>
              <a:lnSpc>
                <a:spcPct val="200000"/>
              </a:lnSpc>
            </a:pPr>
            <a:r>
              <a:rPr lang="en-US" dirty="0" smtClean="0">
                <a:latin typeface="Times New Roman" panose="02020603050405020304" pitchFamily="18" charset="0"/>
              </a:rPr>
              <a:t>         *</a:t>
            </a:r>
            <a:r>
              <a:rPr lang="en-US" dirty="0">
                <a:latin typeface="Times New Roman" panose="02020603050405020304" pitchFamily="18" charset="0"/>
              </a:rPr>
              <a:t>chemical and nuclear power plants </a:t>
            </a:r>
          </a:p>
        </p:txBody>
      </p:sp>
    </p:spTree>
    <p:extLst>
      <p:ext uri="{BB962C8B-B14F-4D97-AF65-F5344CB8AC3E}">
        <p14:creationId xmlns:p14="http://schemas.microsoft.com/office/powerpoint/2010/main" val="9025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15</a:t>
            </a:fld>
            <a:endParaRPr lang="en-US"/>
          </a:p>
        </p:txBody>
      </p:sp>
      <p:pic>
        <p:nvPicPr>
          <p:cNvPr id="3" name="Picture 2"/>
          <p:cNvPicPr>
            <a:picLocks noChangeAspect="1"/>
          </p:cNvPicPr>
          <p:nvPr/>
        </p:nvPicPr>
        <p:blipFill>
          <a:blip r:embed="rId2"/>
          <a:stretch>
            <a:fillRect/>
          </a:stretch>
        </p:blipFill>
        <p:spPr>
          <a:xfrm>
            <a:off x="76200" y="153774"/>
            <a:ext cx="8856553" cy="6323226"/>
          </a:xfrm>
          <a:prstGeom prst="rect">
            <a:avLst/>
          </a:prstGeom>
        </p:spPr>
      </p:pic>
    </p:spTree>
    <p:extLst>
      <p:ext uri="{BB962C8B-B14F-4D97-AF65-F5344CB8AC3E}">
        <p14:creationId xmlns:p14="http://schemas.microsoft.com/office/powerpoint/2010/main" val="40906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16</a:t>
            </a:fld>
            <a:endParaRPr lang="en-US"/>
          </a:p>
        </p:txBody>
      </p:sp>
      <p:sp>
        <p:nvSpPr>
          <p:cNvPr id="3" name="Rectangle 2"/>
          <p:cNvSpPr/>
          <p:nvPr/>
        </p:nvSpPr>
        <p:spPr>
          <a:xfrm>
            <a:off x="0" y="76200"/>
            <a:ext cx="9144000" cy="4647426"/>
          </a:xfrm>
          <a:prstGeom prst="rect">
            <a:avLst/>
          </a:prstGeom>
        </p:spPr>
        <p:txBody>
          <a:bodyPr wrap="square">
            <a:spAutoFit/>
          </a:bodyPr>
          <a:lstStyle/>
          <a:p>
            <a:pPr algn="ctr">
              <a:lnSpc>
                <a:spcPct val="200000"/>
              </a:lnSpc>
            </a:pPr>
            <a:r>
              <a:rPr lang="en-US" sz="2000" b="1" dirty="0">
                <a:solidFill>
                  <a:srgbClr val="000000"/>
                </a:solidFill>
                <a:latin typeface="Times New Roman" panose="02020603050405020304" pitchFamily="18" charset="0"/>
              </a:rPr>
              <a:t>Examples of Microcomputer applications</a:t>
            </a:r>
            <a:endParaRPr lang="en-US" sz="2000" dirty="0">
              <a:solidFill>
                <a:srgbClr val="000000"/>
              </a:solidFill>
              <a:latin typeface="Times New Roman" panose="02020603050405020304" pitchFamily="18" charset="0"/>
            </a:endParaRPr>
          </a:p>
          <a:p>
            <a:pPr>
              <a:lnSpc>
                <a:spcPct val="200000"/>
              </a:lnSpc>
            </a:pPr>
            <a:r>
              <a:rPr lang="en-US" sz="2000" b="1" dirty="0" smtClean="0">
                <a:solidFill>
                  <a:srgbClr val="000000"/>
                </a:solidFill>
                <a:latin typeface="Times New Roman" panose="02020603050405020304" pitchFamily="18" charset="0"/>
              </a:rPr>
              <a:t>Consumer                         Function </a:t>
            </a:r>
            <a:r>
              <a:rPr lang="en-US" sz="2000" b="1" dirty="0">
                <a:solidFill>
                  <a:srgbClr val="000000"/>
                </a:solidFill>
                <a:latin typeface="Times New Roman" panose="02020603050405020304" pitchFamily="18" charset="0"/>
              </a:rPr>
              <a:t>Performed </a:t>
            </a:r>
            <a:r>
              <a:rPr lang="en-US" sz="2000" b="1" dirty="0" smtClean="0">
                <a:solidFill>
                  <a:srgbClr val="000000"/>
                </a:solidFill>
                <a:latin typeface="Times New Roman" panose="02020603050405020304" pitchFamily="18" charset="0"/>
              </a:rPr>
              <a:t>by Microcomputer</a:t>
            </a:r>
          </a:p>
          <a:p>
            <a:pPr>
              <a:lnSpc>
                <a:spcPct val="200000"/>
              </a:lnSpc>
            </a:pPr>
            <a:r>
              <a:rPr lang="en-US" dirty="0" smtClean="0">
                <a:solidFill>
                  <a:srgbClr val="000000"/>
                </a:solidFill>
                <a:latin typeface="Times New Roman" panose="02020603050405020304" pitchFamily="18" charset="0"/>
              </a:rPr>
              <a:t>Washing Machine 	               Controls </a:t>
            </a:r>
            <a:r>
              <a:rPr lang="en-US" dirty="0">
                <a:solidFill>
                  <a:srgbClr val="000000"/>
                </a:solidFill>
                <a:latin typeface="Times New Roman" panose="02020603050405020304" pitchFamily="18" charset="0"/>
              </a:rPr>
              <a:t>the water &amp; spin </a:t>
            </a:r>
            <a:r>
              <a:rPr lang="en-US" dirty="0" smtClean="0">
                <a:solidFill>
                  <a:srgbClr val="000000"/>
                </a:solidFill>
                <a:latin typeface="Times New Roman" panose="02020603050405020304" pitchFamily="18" charset="0"/>
              </a:rPr>
              <a:t>cycles</a:t>
            </a:r>
          </a:p>
          <a:p>
            <a:pPr>
              <a:lnSpc>
                <a:spcPct val="200000"/>
              </a:lnSpc>
            </a:pPr>
            <a:r>
              <a:rPr lang="en-US" dirty="0" smtClean="0">
                <a:solidFill>
                  <a:srgbClr val="000000"/>
                </a:solidFill>
                <a:latin typeface="Times New Roman" panose="02020603050405020304" pitchFamily="18" charset="0"/>
              </a:rPr>
              <a:t>Remote controls                     Accepts </a:t>
            </a:r>
            <a:r>
              <a:rPr lang="en-US" dirty="0">
                <a:solidFill>
                  <a:srgbClr val="000000"/>
                </a:solidFill>
                <a:latin typeface="Times New Roman" panose="02020603050405020304" pitchFamily="18" charset="0"/>
              </a:rPr>
              <a:t>key touches and </a:t>
            </a:r>
            <a:r>
              <a:rPr lang="en-US" dirty="0" smtClean="0">
                <a:solidFill>
                  <a:srgbClr val="000000"/>
                </a:solidFill>
                <a:latin typeface="Times New Roman" panose="02020603050405020304" pitchFamily="18" charset="0"/>
              </a:rPr>
              <a:t>sends infrared </a:t>
            </a:r>
            <a:r>
              <a:rPr lang="en-US" dirty="0">
                <a:solidFill>
                  <a:srgbClr val="000000"/>
                </a:solidFill>
                <a:latin typeface="Times New Roman" panose="02020603050405020304" pitchFamily="18" charset="0"/>
              </a:rPr>
              <a:t>(IR) pulses to </a:t>
            </a:r>
            <a:r>
              <a:rPr lang="en-US" dirty="0" smtClean="0">
                <a:solidFill>
                  <a:srgbClr val="000000"/>
                </a:solidFill>
                <a:latin typeface="Times New Roman" panose="02020603050405020304" pitchFamily="18" charset="0"/>
              </a:rPr>
              <a:t>base systems </a:t>
            </a:r>
          </a:p>
          <a:p>
            <a:pPr>
              <a:lnSpc>
                <a:spcPct val="200000"/>
              </a:lnSpc>
            </a:pPr>
            <a:r>
              <a:rPr lang="en-US" dirty="0" smtClean="0">
                <a:solidFill>
                  <a:srgbClr val="000000"/>
                </a:solidFill>
                <a:latin typeface="Times New Roman" panose="02020603050405020304" pitchFamily="18" charset="0"/>
              </a:rPr>
              <a:t>Exercise equipment                Measures </a:t>
            </a:r>
            <a:r>
              <a:rPr lang="en-US" dirty="0">
                <a:solidFill>
                  <a:srgbClr val="000000"/>
                </a:solidFill>
                <a:latin typeface="Times New Roman" panose="02020603050405020304" pitchFamily="18" charset="0"/>
              </a:rPr>
              <a:t>speed, </a:t>
            </a:r>
            <a:r>
              <a:rPr lang="en-US" dirty="0" smtClean="0">
                <a:solidFill>
                  <a:srgbClr val="000000"/>
                </a:solidFill>
                <a:latin typeface="Times New Roman" panose="02020603050405020304" pitchFamily="18" charset="0"/>
              </a:rPr>
              <a:t>distance calories</a:t>
            </a:r>
            <a:r>
              <a:rPr lang="en-US" dirty="0">
                <a:solidFill>
                  <a:srgbClr val="000000"/>
                </a:solidFill>
                <a:latin typeface="Times New Roman" panose="02020603050405020304" pitchFamily="18" charset="0"/>
              </a:rPr>
              <a:t>, heart rate, </a:t>
            </a:r>
            <a:r>
              <a:rPr lang="en-US" dirty="0" smtClean="0">
                <a:solidFill>
                  <a:srgbClr val="000000"/>
                </a:solidFill>
                <a:latin typeface="Times New Roman" panose="02020603050405020304" pitchFamily="18" charset="0"/>
              </a:rPr>
              <a:t>logs workouts </a:t>
            </a:r>
            <a:endParaRPr lang="en-US" dirty="0">
              <a:solidFill>
                <a:srgbClr val="000000"/>
              </a:solidFill>
              <a:latin typeface="Times New Roman" panose="02020603050405020304" pitchFamily="18" charset="0"/>
            </a:endParaRPr>
          </a:p>
          <a:p>
            <a:pPr>
              <a:lnSpc>
                <a:spcPct val="200000"/>
              </a:lnSpc>
            </a:pPr>
            <a:r>
              <a:rPr lang="en-US" dirty="0" smtClean="0">
                <a:solidFill>
                  <a:srgbClr val="000000"/>
                </a:solidFill>
                <a:latin typeface="Times New Roman" panose="02020603050405020304" pitchFamily="18" charset="0"/>
              </a:rPr>
              <a:t>Clocks </a:t>
            </a:r>
            <a:r>
              <a:rPr lang="en-US" dirty="0">
                <a:solidFill>
                  <a:srgbClr val="000000"/>
                </a:solidFill>
                <a:latin typeface="Times New Roman" panose="02020603050405020304" pitchFamily="18" charset="0"/>
              </a:rPr>
              <a:t>and </a:t>
            </a:r>
            <a:r>
              <a:rPr lang="en-US" dirty="0" smtClean="0">
                <a:solidFill>
                  <a:srgbClr val="000000"/>
                </a:solidFill>
                <a:latin typeface="Times New Roman" panose="02020603050405020304" pitchFamily="18" charset="0"/>
              </a:rPr>
              <a:t>watches                Maintains </a:t>
            </a:r>
            <a:r>
              <a:rPr lang="en-US" dirty="0">
                <a:solidFill>
                  <a:srgbClr val="000000"/>
                </a:solidFill>
                <a:latin typeface="Times New Roman" panose="02020603050405020304" pitchFamily="18" charset="0"/>
              </a:rPr>
              <a:t>the time, alarm </a:t>
            </a:r>
            <a:r>
              <a:rPr lang="en-US" dirty="0" smtClean="0">
                <a:solidFill>
                  <a:srgbClr val="000000"/>
                </a:solidFill>
                <a:latin typeface="Times New Roman" panose="02020603050405020304" pitchFamily="18" charset="0"/>
              </a:rPr>
              <a:t>and display </a:t>
            </a:r>
          </a:p>
          <a:p>
            <a:pPr>
              <a:lnSpc>
                <a:spcPct val="200000"/>
              </a:lnSpc>
            </a:pPr>
            <a:r>
              <a:rPr lang="en-US" dirty="0" smtClean="0">
                <a:solidFill>
                  <a:srgbClr val="000000"/>
                </a:solidFill>
                <a:latin typeface="Times New Roman" panose="02020603050405020304" pitchFamily="18" charset="0"/>
              </a:rPr>
              <a:t>Games </a:t>
            </a:r>
            <a:r>
              <a:rPr lang="en-US" dirty="0">
                <a:solidFill>
                  <a:srgbClr val="000000"/>
                </a:solidFill>
                <a:latin typeface="Times New Roman" panose="02020603050405020304" pitchFamily="18" charset="0"/>
              </a:rPr>
              <a:t>and </a:t>
            </a:r>
            <a:r>
              <a:rPr lang="en-US" dirty="0" smtClean="0">
                <a:solidFill>
                  <a:srgbClr val="000000"/>
                </a:solidFill>
                <a:latin typeface="Times New Roman" panose="02020603050405020304" pitchFamily="18" charset="0"/>
              </a:rPr>
              <a:t>toys                       Entertains </a:t>
            </a:r>
            <a:r>
              <a:rPr lang="en-US" dirty="0">
                <a:solidFill>
                  <a:srgbClr val="000000"/>
                </a:solidFill>
                <a:latin typeface="Times New Roman" panose="02020603050405020304" pitchFamily="18" charset="0"/>
              </a:rPr>
              <a:t>the user, </a:t>
            </a:r>
            <a:r>
              <a:rPr lang="en-US" dirty="0" smtClean="0">
                <a:solidFill>
                  <a:srgbClr val="000000"/>
                </a:solidFill>
                <a:latin typeface="Times New Roman" panose="02020603050405020304" pitchFamily="18" charset="0"/>
              </a:rPr>
              <a:t>joystick input</a:t>
            </a:r>
            <a:r>
              <a:rPr lang="en-US" dirty="0">
                <a:solidFill>
                  <a:srgbClr val="000000"/>
                </a:solidFill>
                <a:latin typeface="Times New Roman" panose="02020603050405020304" pitchFamily="18" charset="0"/>
              </a:rPr>
              <a:t>, video </a:t>
            </a:r>
            <a:r>
              <a:rPr lang="en-US" dirty="0" smtClean="0">
                <a:solidFill>
                  <a:srgbClr val="000000"/>
                </a:solidFill>
                <a:latin typeface="Times New Roman" panose="02020603050405020304" pitchFamily="18" charset="0"/>
              </a:rPr>
              <a:t>output </a:t>
            </a:r>
          </a:p>
          <a:p>
            <a:pPr>
              <a:lnSpc>
                <a:spcPct val="200000"/>
              </a:lnSpc>
            </a:pPr>
            <a:r>
              <a:rPr lang="en-US" dirty="0" smtClean="0">
                <a:solidFill>
                  <a:srgbClr val="000000"/>
                </a:solidFill>
                <a:latin typeface="Times New Roman" panose="02020603050405020304" pitchFamily="18" charset="0"/>
              </a:rPr>
              <a:t>Audio/video                             Interacts </a:t>
            </a:r>
            <a:r>
              <a:rPr lang="en-US" dirty="0">
                <a:solidFill>
                  <a:srgbClr val="000000"/>
                </a:solidFill>
                <a:latin typeface="Times New Roman" panose="02020603050405020304" pitchFamily="18" charset="0"/>
              </a:rPr>
              <a:t>with the operator &amp;enhances </a:t>
            </a:r>
            <a:r>
              <a:rPr lang="en-US" dirty="0" smtClean="0">
                <a:solidFill>
                  <a:srgbClr val="000000"/>
                </a:solidFill>
                <a:latin typeface="Times New Roman" panose="02020603050405020304" pitchFamily="18" charset="0"/>
              </a:rPr>
              <a:t>performance</a:t>
            </a: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56340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17</a:t>
            </a:fld>
            <a:endParaRPr lang="en-US"/>
          </a:p>
        </p:txBody>
      </p:sp>
      <p:sp>
        <p:nvSpPr>
          <p:cNvPr id="3" name="Rectangle 2"/>
          <p:cNvSpPr/>
          <p:nvPr/>
        </p:nvSpPr>
        <p:spPr>
          <a:xfrm>
            <a:off x="152400" y="228600"/>
            <a:ext cx="8763000" cy="7355860"/>
          </a:xfrm>
          <a:prstGeom prst="rect">
            <a:avLst/>
          </a:prstGeom>
        </p:spPr>
        <p:txBody>
          <a:bodyPr wrap="square">
            <a:spAutoFit/>
          </a:bodyPr>
          <a:lstStyle/>
          <a:p>
            <a:pPr>
              <a:lnSpc>
                <a:spcPct val="200000"/>
              </a:lnSpc>
            </a:pPr>
            <a:r>
              <a:rPr lang="en-US" sz="2000" b="1" dirty="0">
                <a:solidFill>
                  <a:srgbClr val="000000"/>
                </a:solidFill>
                <a:latin typeface="Times New Roman" panose="02020603050405020304" pitchFamily="18" charset="0"/>
              </a:rPr>
              <a:t>Communication</a:t>
            </a:r>
            <a:r>
              <a:rPr lang="en-US" sz="2000" b="1" dirty="0" smtClean="0">
                <a:solidFill>
                  <a:srgbClr val="000000"/>
                </a:solidFill>
                <a:latin typeface="Times New Roman" panose="02020603050405020304" pitchFamily="18" charset="0"/>
              </a:rPr>
              <a:t>: </a:t>
            </a:r>
          </a:p>
          <a:p>
            <a:pPr>
              <a:lnSpc>
                <a:spcPct val="200000"/>
              </a:lnSpc>
            </a:pPr>
            <a:r>
              <a:rPr lang="en-US" dirty="0" smtClean="0">
                <a:solidFill>
                  <a:srgbClr val="000000"/>
                </a:solidFill>
                <a:latin typeface="Times New Roman" panose="02020603050405020304" pitchFamily="18" charset="0"/>
              </a:rPr>
              <a:t>Telephone answering machines           Plays </a:t>
            </a:r>
            <a:r>
              <a:rPr lang="en-US" dirty="0">
                <a:solidFill>
                  <a:srgbClr val="000000"/>
                </a:solidFill>
                <a:latin typeface="Times New Roman" panose="02020603050405020304" pitchFamily="18" charset="0"/>
              </a:rPr>
              <a:t>outgoing </a:t>
            </a:r>
            <a:r>
              <a:rPr lang="en-US" dirty="0" smtClean="0">
                <a:solidFill>
                  <a:srgbClr val="000000"/>
                </a:solidFill>
                <a:latin typeface="Times New Roman" panose="02020603050405020304" pitchFamily="18" charset="0"/>
              </a:rPr>
              <a:t>message ,</a:t>
            </a:r>
            <a:r>
              <a:rPr lang="en-US" dirty="0">
                <a:solidFill>
                  <a:srgbClr val="000000"/>
                </a:solidFill>
                <a:latin typeface="Times New Roman" panose="02020603050405020304" pitchFamily="18" charset="0"/>
              </a:rPr>
              <a:t>saves and </a:t>
            </a:r>
            <a:r>
              <a:rPr lang="en-US" dirty="0" smtClean="0">
                <a:solidFill>
                  <a:srgbClr val="000000"/>
                </a:solidFill>
                <a:latin typeface="Times New Roman" panose="02020603050405020304" pitchFamily="18" charset="0"/>
              </a:rPr>
              <a:t>organizes messages </a:t>
            </a:r>
          </a:p>
          <a:p>
            <a:pPr>
              <a:lnSpc>
                <a:spcPct val="200000"/>
              </a:lnSpc>
            </a:pPr>
            <a:r>
              <a:rPr lang="en-US" dirty="0" smtClean="0">
                <a:solidFill>
                  <a:srgbClr val="000000"/>
                </a:solidFill>
                <a:latin typeface="Times New Roman" panose="02020603050405020304" pitchFamily="18" charset="0"/>
              </a:rPr>
              <a:t>Telephone system                                 Interactive </a:t>
            </a:r>
            <a:r>
              <a:rPr lang="en-US" dirty="0">
                <a:solidFill>
                  <a:srgbClr val="000000"/>
                </a:solidFill>
                <a:latin typeface="Times New Roman" panose="02020603050405020304" pitchFamily="18" charset="0"/>
              </a:rPr>
              <a:t>switching </a:t>
            </a:r>
            <a:r>
              <a:rPr lang="en-US" dirty="0" smtClean="0">
                <a:solidFill>
                  <a:srgbClr val="000000"/>
                </a:solidFill>
                <a:latin typeface="Times New Roman" panose="02020603050405020304" pitchFamily="18" charset="0"/>
              </a:rPr>
              <a:t>and information retrieval Cellular </a:t>
            </a:r>
            <a:r>
              <a:rPr lang="en-US" dirty="0">
                <a:solidFill>
                  <a:srgbClr val="000000"/>
                </a:solidFill>
                <a:latin typeface="Times New Roman" panose="02020603050405020304" pitchFamily="18" charset="0"/>
              </a:rPr>
              <a:t>phones </a:t>
            </a:r>
            <a:r>
              <a:rPr lang="en-US" dirty="0" smtClean="0">
                <a:solidFill>
                  <a:srgbClr val="000000"/>
                </a:solidFill>
                <a:latin typeface="Times New Roman" panose="02020603050405020304" pitchFamily="18" charset="0"/>
              </a:rPr>
              <a:t>and pagers                   Key </a:t>
            </a:r>
            <a:r>
              <a:rPr lang="en-US" dirty="0">
                <a:solidFill>
                  <a:srgbClr val="000000"/>
                </a:solidFill>
                <a:latin typeface="Times New Roman" panose="02020603050405020304" pitchFamily="18" charset="0"/>
              </a:rPr>
              <a:t>pad and </a:t>
            </a:r>
            <a:r>
              <a:rPr lang="en-US" dirty="0" smtClean="0">
                <a:solidFill>
                  <a:srgbClr val="000000"/>
                </a:solidFill>
                <a:latin typeface="Times New Roman" panose="02020603050405020304" pitchFamily="18" charset="0"/>
              </a:rPr>
              <a:t>inputs , sound </a:t>
            </a:r>
            <a:r>
              <a:rPr lang="en-US" dirty="0">
                <a:solidFill>
                  <a:srgbClr val="000000"/>
                </a:solidFill>
                <a:latin typeface="Times New Roman" panose="02020603050405020304" pitchFamily="18" charset="0"/>
              </a:rPr>
              <a:t>I/O, </a:t>
            </a:r>
            <a:r>
              <a:rPr lang="en-US" dirty="0" smtClean="0">
                <a:solidFill>
                  <a:srgbClr val="000000"/>
                </a:solidFill>
                <a:latin typeface="Times New Roman" panose="02020603050405020304" pitchFamily="18" charset="0"/>
              </a:rPr>
              <a:t>and communicate</a:t>
            </a:r>
            <a:br>
              <a:rPr lang="en-US" dirty="0" smtClean="0">
                <a:solidFill>
                  <a:srgbClr val="000000"/>
                </a:solidFill>
                <a:latin typeface="Times New Roman" panose="02020603050405020304" pitchFamily="18" charset="0"/>
              </a:rPr>
            </a:br>
            <a:r>
              <a:rPr lang="en-US" dirty="0" smtClean="0">
                <a:solidFill>
                  <a:srgbClr val="000000"/>
                </a:solidFill>
                <a:latin typeface="Times New Roman" panose="02020603050405020304" pitchFamily="18" charset="0"/>
              </a:rPr>
              <a:t>                                                                                           with central station </a:t>
            </a:r>
          </a:p>
          <a:p>
            <a:pPr>
              <a:lnSpc>
                <a:spcPct val="200000"/>
              </a:lnSpc>
            </a:pPr>
            <a:r>
              <a:rPr lang="en-US" dirty="0" smtClean="0">
                <a:solidFill>
                  <a:srgbClr val="000000"/>
                </a:solidFill>
                <a:latin typeface="Times New Roman" panose="02020603050405020304" pitchFamily="18" charset="0"/>
              </a:rPr>
              <a:t>ATM machines                                       Provides </a:t>
            </a:r>
            <a:r>
              <a:rPr lang="en-US" dirty="0">
                <a:solidFill>
                  <a:srgbClr val="000000"/>
                </a:solidFill>
                <a:latin typeface="Times New Roman" panose="02020603050405020304" pitchFamily="18" charset="0"/>
              </a:rPr>
              <a:t>both </a:t>
            </a:r>
            <a:r>
              <a:rPr lang="en-US" dirty="0" smtClean="0">
                <a:solidFill>
                  <a:srgbClr val="000000"/>
                </a:solidFill>
                <a:latin typeface="Times New Roman" panose="02020603050405020304" pitchFamily="18" charset="0"/>
              </a:rPr>
              <a:t>security and </a:t>
            </a:r>
            <a:r>
              <a:rPr lang="en-US" dirty="0">
                <a:solidFill>
                  <a:srgbClr val="000000"/>
                </a:solidFill>
                <a:latin typeface="Times New Roman" panose="02020603050405020304" pitchFamily="18" charset="0"/>
              </a:rPr>
              <a:t>banking </a:t>
            </a:r>
            <a:r>
              <a:rPr lang="en-US" dirty="0" smtClean="0">
                <a:solidFill>
                  <a:srgbClr val="000000"/>
                </a:solidFill>
                <a:latin typeface="Times New Roman" panose="02020603050405020304" pitchFamily="18" charset="0"/>
              </a:rPr>
              <a:t>convenience</a:t>
            </a:r>
          </a:p>
          <a:p>
            <a:pPr>
              <a:lnSpc>
                <a:spcPct val="200000"/>
              </a:lnSpc>
            </a:pPr>
            <a:r>
              <a:rPr lang="en-US" b="1" dirty="0">
                <a:solidFill>
                  <a:srgbClr val="000000"/>
                </a:solidFill>
                <a:latin typeface="Times New Roman" panose="02020603050405020304" pitchFamily="18" charset="0"/>
              </a:rPr>
              <a:t>Automotive:</a:t>
            </a:r>
          </a:p>
          <a:p>
            <a:pPr>
              <a:lnSpc>
                <a:spcPct val="200000"/>
              </a:lnSpc>
            </a:pPr>
            <a:r>
              <a:rPr lang="en-US" dirty="0" smtClean="0">
                <a:solidFill>
                  <a:srgbClr val="000000"/>
                </a:solidFill>
                <a:latin typeface="Times New Roman" panose="02020603050405020304" pitchFamily="18" charset="0"/>
              </a:rPr>
              <a:t>Noise </a:t>
            </a:r>
            <a:r>
              <a:rPr lang="en-US" dirty="0">
                <a:solidFill>
                  <a:srgbClr val="000000"/>
                </a:solidFill>
                <a:latin typeface="Times New Roman" panose="02020603050405020304" pitchFamily="18" charset="0"/>
              </a:rPr>
              <a:t>cancellation </a:t>
            </a:r>
            <a:r>
              <a:rPr lang="en-US" dirty="0" smtClean="0">
                <a:solidFill>
                  <a:srgbClr val="000000"/>
                </a:solidFill>
                <a:latin typeface="Times New Roman" panose="02020603050405020304" pitchFamily="18" charset="0"/>
              </a:rPr>
              <a:t>                       Improves </a:t>
            </a:r>
            <a:r>
              <a:rPr lang="en-US" dirty="0">
                <a:solidFill>
                  <a:srgbClr val="000000"/>
                </a:solidFill>
                <a:latin typeface="Times New Roman" panose="02020603050405020304" pitchFamily="18" charset="0"/>
              </a:rPr>
              <a:t>sound quality by removing background noise Theft deterrent devices </a:t>
            </a:r>
            <a:r>
              <a:rPr lang="en-US" dirty="0" smtClean="0">
                <a:solidFill>
                  <a:srgbClr val="000000"/>
                </a:solidFill>
                <a:latin typeface="Times New Roman" panose="02020603050405020304" pitchFamily="18" charset="0"/>
              </a:rPr>
              <a:t>                Keyless </a:t>
            </a:r>
            <a:r>
              <a:rPr lang="en-US" dirty="0">
                <a:solidFill>
                  <a:srgbClr val="000000"/>
                </a:solidFill>
                <a:latin typeface="Times New Roman" panose="02020603050405020304" pitchFamily="18" charset="0"/>
              </a:rPr>
              <a:t>entry, alarm systems </a:t>
            </a:r>
            <a:endParaRPr lang="en-US" dirty="0" smtClean="0">
              <a:solidFill>
                <a:srgbClr val="000000"/>
              </a:solidFill>
              <a:latin typeface="Times New Roman" panose="02020603050405020304" pitchFamily="18" charset="0"/>
            </a:endParaRPr>
          </a:p>
          <a:p>
            <a:pPr>
              <a:lnSpc>
                <a:spcPct val="200000"/>
              </a:lnSpc>
            </a:pPr>
            <a:r>
              <a:rPr lang="en-US" dirty="0" smtClean="0">
                <a:solidFill>
                  <a:srgbClr val="000000"/>
                </a:solidFill>
                <a:latin typeface="Times New Roman" panose="02020603050405020304" pitchFamily="18" charset="0"/>
              </a:rPr>
              <a:t>Electronic </a:t>
            </a:r>
            <a:r>
              <a:rPr lang="en-US" dirty="0">
                <a:solidFill>
                  <a:srgbClr val="000000"/>
                </a:solidFill>
                <a:latin typeface="Times New Roman" panose="02020603050405020304" pitchFamily="18" charset="0"/>
              </a:rPr>
              <a:t>ignition </a:t>
            </a:r>
            <a:r>
              <a:rPr lang="en-US" dirty="0" smtClean="0">
                <a:solidFill>
                  <a:srgbClr val="000000"/>
                </a:solidFill>
                <a:latin typeface="Times New Roman" panose="02020603050405020304" pitchFamily="18" charset="0"/>
              </a:rPr>
              <a:t>                       Controls </a:t>
            </a:r>
            <a:r>
              <a:rPr lang="en-US" dirty="0">
                <a:solidFill>
                  <a:srgbClr val="000000"/>
                </a:solidFill>
                <a:latin typeface="Times New Roman" panose="02020603050405020304" pitchFamily="18" charset="0"/>
              </a:rPr>
              <a:t>sparks and fuel injectors </a:t>
            </a:r>
            <a:endParaRPr lang="en-US" dirty="0" smtClean="0">
              <a:solidFill>
                <a:srgbClr val="000000"/>
              </a:solidFill>
              <a:latin typeface="Times New Roman" panose="02020603050405020304" pitchFamily="18" charset="0"/>
            </a:endParaRPr>
          </a:p>
          <a:p>
            <a:pPr>
              <a:lnSpc>
                <a:spcPct val="200000"/>
              </a:lnSpc>
            </a:pPr>
            <a:r>
              <a:rPr lang="en-US" dirty="0" smtClean="0">
                <a:solidFill>
                  <a:srgbClr val="000000"/>
                </a:solidFill>
                <a:latin typeface="Times New Roman" panose="02020603050405020304" pitchFamily="18" charset="0"/>
              </a:rPr>
              <a:t>Power </a:t>
            </a:r>
            <a:r>
              <a:rPr lang="en-US" dirty="0">
                <a:solidFill>
                  <a:srgbClr val="000000"/>
                </a:solidFill>
                <a:latin typeface="Times New Roman" panose="02020603050405020304" pitchFamily="18" charset="0"/>
              </a:rPr>
              <a:t>windows &amp;seats </a:t>
            </a:r>
            <a:r>
              <a:rPr lang="en-US" dirty="0" smtClean="0">
                <a:solidFill>
                  <a:srgbClr val="000000"/>
                </a:solidFill>
                <a:latin typeface="Times New Roman" panose="02020603050405020304" pitchFamily="18" charset="0"/>
              </a:rPr>
              <a:t>               Remembers </a:t>
            </a:r>
            <a:r>
              <a:rPr lang="en-US" dirty="0">
                <a:solidFill>
                  <a:srgbClr val="000000"/>
                </a:solidFill>
                <a:latin typeface="Times New Roman" panose="02020603050405020304" pitchFamily="18" charset="0"/>
              </a:rPr>
              <a:t>preferred settings for each driver </a:t>
            </a:r>
            <a:r>
              <a:rPr lang="en-US" dirty="0" smtClean="0">
                <a:solidFill>
                  <a:srgbClr val="000000"/>
                </a:solidFill>
                <a:latin typeface="Times New Roman" panose="02020603050405020304" pitchFamily="18" charset="0"/>
              </a:rPr>
              <a:t>Instrumentation                            </a:t>
            </a:r>
            <a:r>
              <a:rPr lang="en-US" dirty="0">
                <a:solidFill>
                  <a:srgbClr val="000000"/>
                </a:solidFill>
                <a:latin typeface="Times New Roman" panose="02020603050405020304" pitchFamily="18" charset="0"/>
              </a:rPr>
              <a:t>Collects &amp; provides the driver with necessary information</a:t>
            </a:r>
          </a:p>
          <a:p>
            <a:pPr>
              <a:lnSpc>
                <a:spcPct val="200000"/>
              </a:lnSpc>
            </a:pP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1510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18</a:t>
            </a:fld>
            <a:endParaRPr lang="en-US"/>
          </a:p>
        </p:txBody>
      </p:sp>
      <p:sp>
        <p:nvSpPr>
          <p:cNvPr id="3" name="Rectangle 2"/>
          <p:cNvSpPr/>
          <p:nvPr/>
        </p:nvSpPr>
        <p:spPr>
          <a:xfrm>
            <a:off x="0" y="228600"/>
            <a:ext cx="9144000" cy="6186309"/>
          </a:xfrm>
          <a:prstGeom prst="rect">
            <a:avLst/>
          </a:prstGeom>
        </p:spPr>
        <p:txBody>
          <a:bodyPr wrap="square">
            <a:spAutoFit/>
          </a:bodyPr>
          <a:lstStyle/>
          <a:p>
            <a:pPr>
              <a:lnSpc>
                <a:spcPct val="200000"/>
              </a:lnSpc>
            </a:pPr>
            <a:r>
              <a:rPr lang="en-US" b="1" dirty="0" smtClean="0">
                <a:solidFill>
                  <a:srgbClr val="000000"/>
                </a:solidFill>
                <a:latin typeface="Times New Roman" panose="02020603050405020304" pitchFamily="18" charset="0"/>
              </a:rPr>
              <a:t>Military:</a:t>
            </a:r>
          </a:p>
          <a:p>
            <a:pPr>
              <a:lnSpc>
                <a:spcPct val="200000"/>
              </a:lnSpc>
            </a:pPr>
            <a:r>
              <a:rPr lang="en-US" dirty="0" smtClean="0">
                <a:solidFill>
                  <a:srgbClr val="000000"/>
                </a:solidFill>
                <a:latin typeface="Times New Roman" panose="02020603050405020304" pitchFamily="18" charset="0"/>
              </a:rPr>
              <a:t>Smart weapons                            Recognizes friendly targets </a:t>
            </a:r>
          </a:p>
          <a:p>
            <a:pPr>
              <a:lnSpc>
                <a:spcPct val="200000"/>
              </a:lnSpc>
            </a:pPr>
            <a:r>
              <a:rPr lang="en-US" dirty="0" smtClean="0">
                <a:solidFill>
                  <a:srgbClr val="000000"/>
                </a:solidFill>
                <a:latin typeface="Times New Roman" panose="02020603050405020304" pitchFamily="18" charset="0"/>
              </a:rPr>
              <a:t>Missile guidance                          systems Directs </a:t>
            </a:r>
            <a:r>
              <a:rPr lang="en-US" dirty="0">
                <a:solidFill>
                  <a:srgbClr val="000000"/>
                </a:solidFill>
                <a:latin typeface="Times New Roman" panose="02020603050405020304" pitchFamily="18" charset="0"/>
              </a:rPr>
              <a:t>ordinance </a:t>
            </a:r>
            <a:r>
              <a:rPr lang="en-US" dirty="0" smtClean="0">
                <a:solidFill>
                  <a:srgbClr val="000000"/>
                </a:solidFill>
                <a:latin typeface="Times New Roman" panose="02020603050405020304" pitchFamily="18" charset="0"/>
              </a:rPr>
              <a:t>at the </a:t>
            </a:r>
            <a:r>
              <a:rPr lang="en-US" dirty="0">
                <a:solidFill>
                  <a:srgbClr val="000000"/>
                </a:solidFill>
                <a:latin typeface="Times New Roman" panose="02020603050405020304" pitchFamily="18" charset="0"/>
              </a:rPr>
              <a:t>desired </a:t>
            </a:r>
            <a:r>
              <a:rPr lang="en-US" dirty="0" smtClean="0">
                <a:solidFill>
                  <a:srgbClr val="000000"/>
                </a:solidFill>
                <a:latin typeface="Times New Roman" panose="02020603050405020304" pitchFamily="18" charset="0"/>
              </a:rPr>
              <a:t>target </a:t>
            </a:r>
          </a:p>
          <a:p>
            <a:pPr>
              <a:lnSpc>
                <a:spcPct val="200000"/>
              </a:lnSpc>
            </a:pPr>
            <a:r>
              <a:rPr lang="en-US" dirty="0" smtClean="0">
                <a:solidFill>
                  <a:srgbClr val="000000"/>
                </a:solidFill>
                <a:latin typeface="Times New Roman" panose="02020603050405020304" pitchFamily="18" charset="0"/>
              </a:rPr>
              <a:t>Global positioning systems          Determines </a:t>
            </a:r>
            <a:r>
              <a:rPr lang="en-US" dirty="0">
                <a:solidFill>
                  <a:srgbClr val="000000"/>
                </a:solidFill>
                <a:latin typeface="Times New Roman" panose="02020603050405020304" pitchFamily="18" charset="0"/>
              </a:rPr>
              <a:t>where </a:t>
            </a:r>
            <a:r>
              <a:rPr lang="en-US" dirty="0" smtClean="0">
                <a:solidFill>
                  <a:srgbClr val="000000"/>
                </a:solidFill>
                <a:latin typeface="Times New Roman" panose="02020603050405020304" pitchFamily="18" charset="0"/>
              </a:rPr>
              <a:t>you are </a:t>
            </a:r>
            <a:r>
              <a:rPr lang="en-US" dirty="0">
                <a:solidFill>
                  <a:srgbClr val="000000"/>
                </a:solidFill>
                <a:latin typeface="Times New Roman" panose="02020603050405020304" pitchFamily="18" charset="0"/>
              </a:rPr>
              <a:t>on the </a:t>
            </a:r>
            <a:r>
              <a:rPr lang="en-US" dirty="0" smtClean="0">
                <a:solidFill>
                  <a:srgbClr val="000000"/>
                </a:solidFill>
                <a:latin typeface="Times New Roman" panose="02020603050405020304" pitchFamily="18" charset="0"/>
              </a:rPr>
              <a:t>planet.</a:t>
            </a:r>
          </a:p>
          <a:p>
            <a:pPr>
              <a:lnSpc>
                <a:spcPct val="200000"/>
              </a:lnSpc>
            </a:pPr>
            <a:r>
              <a:rPr lang="en-US" b="1" dirty="0" smtClean="0">
                <a:solidFill>
                  <a:srgbClr val="000000"/>
                </a:solidFill>
                <a:latin typeface="Times New Roman" panose="02020603050405020304" pitchFamily="18" charset="0"/>
              </a:rPr>
              <a:t>Industrial: </a:t>
            </a:r>
          </a:p>
          <a:p>
            <a:pPr>
              <a:lnSpc>
                <a:spcPct val="200000"/>
              </a:lnSpc>
            </a:pPr>
            <a:r>
              <a:rPr lang="en-US" dirty="0" smtClean="0">
                <a:solidFill>
                  <a:srgbClr val="000000"/>
                </a:solidFill>
                <a:latin typeface="Times New Roman" panose="02020603050405020304" pitchFamily="18" charset="0"/>
              </a:rPr>
              <a:t>Set back thermostats                      Adjusts day/night thresholds</a:t>
            </a:r>
            <a:r>
              <a:rPr lang="en-US" dirty="0">
                <a:solidFill>
                  <a:srgbClr val="000000"/>
                </a:solidFill>
                <a:latin typeface="Times New Roman" panose="02020603050405020304" pitchFamily="18" charset="0"/>
              </a:rPr>
              <a:t>, thus </a:t>
            </a:r>
            <a:r>
              <a:rPr lang="en-US" dirty="0" smtClean="0">
                <a:solidFill>
                  <a:srgbClr val="000000"/>
                </a:solidFill>
                <a:latin typeface="Times New Roman" panose="02020603050405020304" pitchFamily="18" charset="0"/>
              </a:rPr>
              <a:t>saving energy </a:t>
            </a:r>
          </a:p>
          <a:p>
            <a:pPr>
              <a:lnSpc>
                <a:spcPct val="200000"/>
              </a:lnSpc>
            </a:pPr>
            <a:r>
              <a:rPr lang="en-US" dirty="0" smtClean="0">
                <a:solidFill>
                  <a:srgbClr val="000000"/>
                </a:solidFill>
                <a:latin typeface="Times New Roman" panose="02020603050405020304" pitchFamily="18" charset="0"/>
              </a:rPr>
              <a:t>Traffic </a:t>
            </a:r>
            <a:r>
              <a:rPr lang="en-US" dirty="0">
                <a:solidFill>
                  <a:srgbClr val="000000"/>
                </a:solidFill>
                <a:latin typeface="Times New Roman" panose="02020603050405020304" pitchFamily="18" charset="0"/>
              </a:rPr>
              <a:t>control </a:t>
            </a:r>
            <a:r>
              <a:rPr lang="en-US" dirty="0" smtClean="0">
                <a:solidFill>
                  <a:srgbClr val="000000"/>
                </a:solidFill>
                <a:latin typeface="Times New Roman" panose="02020603050405020304" pitchFamily="18" charset="0"/>
              </a:rPr>
              <a:t>systems               Senses </a:t>
            </a:r>
            <a:r>
              <a:rPr lang="en-US" dirty="0">
                <a:solidFill>
                  <a:srgbClr val="000000"/>
                </a:solidFill>
                <a:latin typeface="Times New Roman" panose="02020603050405020304" pitchFamily="18" charset="0"/>
              </a:rPr>
              <a:t>car positions </a:t>
            </a:r>
            <a:r>
              <a:rPr lang="en-US" dirty="0" smtClean="0">
                <a:solidFill>
                  <a:srgbClr val="000000"/>
                </a:solidFill>
                <a:latin typeface="Times New Roman" panose="02020603050405020304" pitchFamily="18" charset="0"/>
              </a:rPr>
              <a:t>and controls </a:t>
            </a:r>
            <a:r>
              <a:rPr lang="en-US" dirty="0">
                <a:solidFill>
                  <a:srgbClr val="000000"/>
                </a:solidFill>
                <a:latin typeface="Times New Roman" panose="02020603050405020304" pitchFamily="18" charset="0"/>
              </a:rPr>
              <a:t>traffic </a:t>
            </a:r>
            <a:r>
              <a:rPr lang="en-US" dirty="0" smtClean="0">
                <a:solidFill>
                  <a:srgbClr val="000000"/>
                </a:solidFill>
                <a:latin typeface="Times New Roman" panose="02020603050405020304" pitchFamily="18" charset="0"/>
              </a:rPr>
              <a:t>lights </a:t>
            </a:r>
          </a:p>
          <a:p>
            <a:pPr>
              <a:lnSpc>
                <a:spcPct val="200000"/>
              </a:lnSpc>
            </a:pPr>
            <a:r>
              <a:rPr lang="en-US" dirty="0" smtClean="0">
                <a:solidFill>
                  <a:srgbClr val="000000"/>
                </a:solidFill>
                <a:latin typeface="Times New Roman" panose="02020603050405020304" pitchFamily="18" charset="0"/>
              </a:rPr>
              <a:t>Robot systems                             Input </a:t>
            </a:r>
            <a:r>
              <a:rPr lang="en-US" dirty="0">
                <a:solidFill>
                  <a:srgbClr val="000000"/>
                </a:solidFill>
                <a:latin typeface="Times New Roman" panose="02020603050405020304" pitchFamily="18" charset="0"/>
              </a:rPr>
              <a:t>from </a:t>
            </a:r>
            <a:r>
              <a:rPr lang="en-US" dirty="0" smtClean="0">
                <a:solidFill>
                  <a:srgbClr val="000000"/>
                </a:solidFill>
                <a:latin typeface="Times New Roman" panose="02020603050405020304" pitchFamily="18" charset="0"/>
              </a:rPr>
              <a:t>sensors ,</a:t>
            </a:r>
            <a:r>
              <a:rPr lang="en-US" dirty="0">
                <a:solidFill>
                  <a:srgbClr val="000000"/>
                </a:solidFill>
                <a:latin typeface="Times New Roman" panose="02020603050405020304" pitchFamily="18" charset="0"/>
              </a:rPr>
              <a:t>controls the </a:t>
            </a:r>
            <a:r>
              <a:rPr lang="en-US" dirty="0" smtClean="0">
                <a:solidFill>
                  <a:srgbClr val="000000"/>
                </a:solidFill>
                <a:latin typeface="Times New Roman" panose="02020603050405020304" pitchFamily="18" charset="0"/>
              </a:rPr>
              <a:t>motors </a:t>
            </a:r>
          </a:p>
          <a:p>
            <a:pPr>
              <a:lnSpc>
                <a:spcPct val="200000"/>
              </a:lnSpc>
            </a:pPr>
            <a:r>
              <a:rPr lang="en-US" dirty="0" smtClean="0">
                <a:solidFill>
                  <a:srgbClr val="000000"/>
                </a:solidFill>
                <a:latin typeface="Times New Roman" panose="02020603050405020304" pitchFamily="18" charset="0"/>
              </a:rPr>
              <a:t>Bar </a:t>
            </a:r>
            <a:r>
              <a:rPr lang="en-US" dirty="0">
                <a:solidFill>
                  <a:srgbClr val="000000"/>
                </a:solidFill>
                <a:latin typeface="Times New Roman" panose="02020603050405020304" pitchFamily="18" charset="0"/>
              </a:rPr>
              <a:t>code readers </a:t>
            </a:r>
            <a:r>
              <a:rPr lang="en-US" dirty="0" smtClean="0">
                <a:solidFill>
                  <a:srgbClr val="000000"/>
                </a:solidFill>
                <a:latin typeface="Times New Roman" panose="02020603050405020304" pitchFamily="18" charset="0"/>
              </a:rPr>
              <a:t>and writers       Input </a:t>
            </a:r>
            <a:r>
              <a:rPr lang="en-US" dirty="0">
                <a:solidFill>
                  <a:srgbClr val="000000"/>
                </a:solidFill>
                <a:latin typeface="Times New Roman" panose="02020603050405020304" pitchFamily="18" charset="0"/>
              </a:rPr>
              <a:t>from readers, </a:t>
            </a:r>
            <a:r>
              <a:rPr lang="en-US" dirty="0" smtClean="0">
                <a:solidFill>
                  <a:srgbClr val="000000"/>
                </a:solidFill>
                <a:latin typeface="Times New Roman" panose="02020603050405020304" pitchFamily="18" charset="0"/>
              </a:rPr>
              <a:t>out put to </a:t>
            </a:r>
            <a:r>
              <a:rPr lang="en-US" dirty="0">
                <a:solidFill>
                  <a:srgbClr val="000000"/>
                </a:solidFill>
                <a:latin typeface="Times New Roman" panose="02020603050405020304" pitchFamily="18" charset="0"/>
              </a:rPr>
              <a:t>writers for </a:t>
            </a:r>
            <a:r>
              <a:rPr lang="en-US" dirty="0" smtClean="0">
                <a:solidFill>
                  <a:srgbClr val="000000"/>
                </a:solidFill>
                <a:latin typeface="Times New Roman" panose="02020603050405020304" pitchFamily="18" charset="0"/>
              </a:rPr>
              <a:t>inventory control </a:t>
            </a:r>
            <a:r>
              <a:rPr lang="en-US" dirty="0">
                <a:solidFill>
                  <a:srgbClr val="000000"/>
                </a:solidFill>
                <a:latin typeface="Times New Roman" panose="02020603050405020304" pitchFamily="18" charset="0"/>
              </a:rPr>
              <a:t>and </a:t>
            </a:r>
            <a:r>
              <a:rPr lang="en-US" dirty="0" smtClean="0">
                <a:solidFill>
                  <a:srgbClr val="000000"/>
                </a:solidFill>
                <a:latin typeface="Times New Roman" panose="02020603050405020304" pitchFamily="18" charset="0"/>
              </a:rPr>
              <a:t>shipping </a:t>
            </a:r>
          </a:p>
          <a:p>
            <a:pPr>
              <a:lnSpc>
                <a:spcPct val="200000"/>
              </a:lnSpc>
            </a:pPr>
            <a:r>
              <a:rPr lang="en-US" dirty="0" smtClean="0">
                <a:solidFill>
                  <a:srgbClr val="000000"/>
                </a:solidFill>
                <a:latin typeface="Times New Roman" panose="02020603050405020304" pitchFamily="18" charset="0"/>
              </a:rPr>
              <a:t>Automatic sprinklers                  Used </a:t>
            </a:r>
            <a:r>
              <a:rPr lang="en-US" dirty="0">
                <a:solidFill>
                  <a:srgbClr val="000000"/>
                </a:solidFill>
                <a:latin typeface="Times New Roman" panose="02020603050405020304" pitchFamily="18" charset="0"/>
              </a:rPr>
              <a:t>in farming </a:t>
            </a:r>
            <a:r>
              <a:rPr lang="en-US" dirty="0" smtClean="0">
                <a:solidFill>
                  <a:srgbClr val="000000"/>
                </a:solidFill>
                <a:latin typeface="Times New Roman" panose="02020603050405020304" pitchFamily="18" charset="0"/>
              </a:rPr>
              <a:t>to control </a:t>
            </a:r>
            <a:r>
              <a:rPr lang="en-US" dirty="0">
                <a:solidFill>
                  <a:srgbClr val="000000"/>
                </a:solidFill>
                <a:latin typeface="Times New Roman" panose="02020603050405020304" pitchFamily="18" charset="0"/>
              </a:rPr>
              <a:t>the wetness of </a:t>
            </a:r>
            <a:r>
              <a:rPr lang="en-US" dirty="0" smtClean="0">
                <a:solidFill>
                  <a:srgbClr val="000000"/>
                </a:solidFill>
                <a:latin typeface="Times New Roman" panose="02020603050405020304" pitchFamily="18" charset="0"/>
              </a:rPr>
              <a:t>the soil.</a:t>
            </a:r>
          </a:p>
        </p:txBody>
      </p:sp>
    </p:spTree>
    <p:extLst>
      <p:ext uri="{BB962C8B-B14F-4D97-AF65-F5344CB8AC3E}">
        <p14:creationId xmlns:p14="http://schemas.microsoft.com/office/powerpoint/2010/main" val="96354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19</a:t>
            </a:fld>
            <a:endParaRPr lang="en-US"/>
          </a:p>
        </p:txBody>
      </p:sp>
      <p:sp>
        <p:nvSpPr>
          <p:cNvPr id="4" name="Rectangle 3"/>
          <p:cNvSpPr/>
          <p:nvPr/>
        </p:nvSpPr>
        <p:spPr>
          <a:xfrm>
            <a:off x="28432" y="677882"/>
            <a:ext cx="9115567" cy="5078313"/>
          </a:xfrm>
          <a:prstGeom prst="rect">
            <a:avLst/>
          </a:prstGeom>
        </p:spPr>
        <p:txBody>
          <a:bodyPr wrap="square">
            <a:spAutoFit/>
          </a:bodyPr>
          <a:lstStyle/>
          <a:p>
            <a:pPr>
              <a:lnSpc>
                <a:spcPct val="200000"/>
              </a:lnSpc>
            </a:pPr>
            <a:r>
              <a:rPr lang="en-US" dirty="0">
                <a:solidFill>
                  <a:srgbClr val="000000"/>
                </a:solidFill>
                <a:latin typeface="Times New Roman" panose="02020603050405020304" pitchFamily="18" charset="0"/>
              </a:rPr>
              <a:t>Medical:</a:t>
            </a:r>
          </a:p>
          <a:p>
            <a:pPr>
              <a:lnSpc>
                <a:spcPct val="200000"/>
              </a:lnSpc>
            </a:pPr>
            <a:r>
              <a:rPr lang="en-US" dirty="0">
                <a:solidFill>
                  <a:srgbClr val="000000"/>
                </a:solidFill>
                <a:latin typeface="Times New Roman" panose="02020603050405020304" pitchFamily="18" charset="0"/>
              </a:rPr>
              <a:t>Apnea </a:t>
            </a:r>
            <a:r>
              <a:rPr lang="en-US" dirty="0" smtClean="0">
                <a:solidFill>
                  <a:srgbClr val="000000"/>
                </a:solidFill>
                <a:latin typeface="Times New Roman" panose="02020603050405020304" pitchFamily="18" charset="0"/>
              </a:rPr>
              <a:t>monitors                                Detects </a:t>
            </a:r>
            <a:r>
              <a:rPr lang="en-US" dirty="0">
                <a:solidFill>
                  <a:srgbClr val="000000"/>
                </a:solidFill>
                <a:latin typeface="Times New Roman" panose="02020603050405020304" pitchFamily="18" charset="0"/>
              </a:rPr>
              <a:t>breathing &amp; </a:t>
            </a:r>
            <a:r>
              <a:rPr lang="en-US" dirty="0" smtClean="0">
                <a:solidFill>
                  <a:srgbClr val="000000"/>
                </a:solidFill>
                <a:latin typeface="Times New Roman" panose="02020603050405020304" pitchFamily="18" charset="0"/>
              </a:rPr>
              <a:t>alarms if </a:t>
            </a:r>
            <a:r>
              <a:rPr lang="en-US" dirty="0">
                <a:solidFill>
                  <a:srgbClr val="000000"/>
                </a:solidFill>
                <a:latin typeface="Times New Roman" panose="02020603050405020304" pitchFamily="18" charset="0"/>
              </a:rPr>
              <a:t>the baby stops </a:t>
            </a:r>
            <a:r>
              <a:rPr lang="en-US" dirty="0" smtClean="0">
                <a:solidFill>
                  <a:srgbClr val="000000"/>
                </a:solidFill>
                <a:latin typeface="Times New Roman" panose="02020603050405020304" pitchFamily="18" charset="0"/>
              </a:rPr>
              <a:t>breathing Cardiac monitors                              Measures </a:t>
            </a:r>
            <a:r>
              <a:rPr lang="en-US" dirty="0">
                <a:solidFill>
                  <a:srgbClr val="000000"/>
                </a:solidFill>
                <a:latin typeface="Times New Roman" panose="02020603050405020304" pitchFamily="18" charset="0"/>
              </a:rPr>
              <a:t>heart </a:t>
            </a:r>
            <a:r>
              <a:rPr lang="en-US" dirty="0" smtClean="0">
                <a:solidFill>
                  <a:srgbClr val="000000"/>
                </a:solidFill>
                <a:latin typeface="Times New Roman" panose="02020603050405020304" pitchFamily="18" charset="0"/>
              </a:rPr>
              <a:t>functions </a:t>
            </a:r>
          </a:p>
          <a:p>
            <a:pPr>
              <a:lnSpc>
                <a:spcPct val="200000"/>
              </a:lnSpc>
            </a:pPr>
            <a:r>
              <a:rPr lang="en-US" dirty="0" smtClean="0">
                <a:solidFill>
                  <a:srgbClr val="000000"/>
                </a:solidFill>
                <a:latin typeface="Times New Roman" panose="02020603050405020304" pitchFamily="18" charset="0"/>
              </a:rPr>
              <a:t>Renal monitors                                  Measures </a:t>
            </a:r>
            <a:r>
              <a:rPr lang="en-US" dirty="0">
                <a:solidFill>
                  <a:srgbClr val="000000"/>
                </a:solidFill>
                <a:latin typeface="Times New Roman" panose="02020603050405020304" pitchFamily="18" charset="0"/>
              </a:rPr>
              <a:t>kidney </a:t>
            </a:r>
            <a:r>
              <a:rPr lang="en-US" dirty="0" smtClean="0">
                <a:solidFill>
                  <a:srgbClr val="000000"/>
                </a:solidFill>
                <a:latin typeface="Times New Roman" panose="02020603050405020304" pitchFamily="18" charset="0"/>
              </a:rPr>
              <a:t>functions </a:t>
            </a:r>
          </a:p>
          <a:p>
            <a:pPr>
              <a:lnSpc>
                <a:spcPct val="200000"/>
              </a:lnSpc>
            </a:pPr>
            <a:r>
              <a:rPr lang="en-US" dirty="0" smtClean="0">
                <a:solidFill>
                  <a:srgbClr val="000000"/>
                </a:solidFill>
                <a:latin typeface="Times New Roman" panose="02020603050405020304" pitchFamily="18" charset="0"/>
              </a:rPr>
              <a:t>Drug delivery                                    Administers </a:t>
            </a:r>
            <a:r>
              <a:rPr lang="en-US" dirty="0">
                <a:solidFill>
                  <a:srgbClr val="000000"/>
                </a:solidFill>
                <a:latin typeface="Times New Roman" panose="02020603050405020304" pitchFamily="18" charset="0"/>
              </a:rPr>
              <a:t>proper </a:t>
            </a:r>
            <a:r>
              <a:rPr lang="en-US" dirty="0" smtClean="0">
                <a:solidFill>
                  <a:srgbClr val="000000"/>
                </a:solidFill>
                <a:latin typeface="Times New Roman" panose="02020603050405020304" pitchFamily="18" charset="0"/>
              </a:rPr>
              <a:t>doses </a:t>
            </a:r>
          </a:p>
          <a:p>
            <a:pPr>
              <a:lnSpc>
                <a:spcPct val="200000"/>
              </a:lnSpc>
            </a:pPr>
            <a:r>
              <a:rPr lang="en-US" dirty="0" smtClean="0">
                <a:solidFill>
                  <a:srgbClr val="000000"/>
                </a:solidFill>
                <a:latin typeface="Times New Roman" panose="02020603050405020304" pitchFamily="18" charset="0"/>
              </a:rPr>
              <a:t>Cancer treatments                             Controls </a:t>
            </a:r>
            <a:r>
              <a:rPr lang="en-US" dirty="0">
                <a:solidFill>
                  <a:srgbClr val="000000"/>
                </a:solidFill>
                <a:latin typeface="Times New Roman" panose="02020603050405020304" pitchFamily="18" charset="0"/>
              </a:rPr>
              <a:t>doses of radiation</a:t>
            </a:r>
            <a:r>
              <a:rPr lang="en-US" dirty="0" smtClean="0">
                <a:solidFill>
                  <a:srgbClr val="000000"/>
                </a:solidFill>
                <a:latin typeface="Times New Roman" panose="02020603050405020304" pitchFamily="18" charset="0"/>
              </a:rPr>
              <a:t>, drugs</a:t>
            </a:r>
            <a:r>
              <a:rPr lang="en-US" dirty="0">
                <a:solidFill>
                  <a:srgbClr val="000000"/>
                </a:solidFill>
                <a:latin typeface="Times New Roman" panose="02020603050405020304" pitchFamily="18" charset="0"/>
              </a:rPr>
              <a:t>, or </a:t>
            </a:r>
            <a:r>
              <a:rPr lang="en-US" dirty="0" smtClean="0">
                <a:solidFill>
                  <a:srgbClr val="000000"/>
                </a:solidFill>
                <a:latin typeface="Times New Roman" panose="02020603050405020304" pitchFamily="18" charset="0"/>
              </a:rPr>
              <a:t>heat </a:t>
            </a:r>
          </a:p>
          <a:p>
            <a:pPr>
              <a:lnSpc>
                <a:spcPct val="200000"/>
              </a:lnSpc>
            </a:pPr>
            <a:r>
              <a:rPr lang="en-US" dirty="0" smtClean="0">
                <a:solidFill>
                  <a:srgbClr val="000000"/>
                </a:solidFill>
                <a:latin typeface="Times New Roman" panose="02020603050405020304" pitchFamily="18" charset="0"/>
              </a:rPr>
              <a:t>Dialysis machines                             Performs  functions normally </a:t>
            </a:r>
            <a:r>
              <a:rPr lang="en-US" dirty="0">
                <a:solidFill>
                  <a:srgbClr val="000000"/>
                </a:solidFill>
                <a:latin typeface="Times New Roman" panose="02020603050405020304" pitchFamily="18" charset="0"/>
              </a:rPr>
              <a:t>done by </a:t>
            </a:r>
            <a:r>
              <a:rPr lang="en-US" dirty="0" smtClean="0">
                <a:solidFill>
                  <a:srgbClr val="000000"/>
                </a:solidFill>
                <a:latin typeface="Times New Roman" panose="02020603050405020304" pitchFamily="18" charset="0"/>
              </a:rPr>
              <a:t>the kidney </a:t>
            </a:r>
          </a:p>
          <a:p>
            <a:pPr>
              <a:lnSpc>
                <a:spcPct val="200000"/>
              </a:lnSpc>
            </a:pPr>
            <a:r>
              <a:rPr lang="en-US" dirty="0" smtClean="0">
                <a:solidFill>
                  <a:srgbClr val="000000"/>
                </a:solidFill>
                <a:latin typeface="Times New Roman" panose="02020603050405020304" pitchFamily="18" charset="0"/>
              </a:rPr>
              <a:t>Pacemaker                                         Helps </a:t>
            </a:r>
            <a:r>
              <a:rPr lang="en-US" dirty="0">
                <a:solidFill>
                  <a:srgbClr val="000000"/>
                </a:solidFill>
                <a:latin typeface="Times New Roman" panose="02020603050405020304" pitchFamily="18" charset="0"/>
              </a:rPr>
              <a:t>the heart </a:t>
            </a:r>
            <a:r>
              <a:rPr lang="en-US" dirty="0" smtClean="0">
                <a:solidFill>
                  <a:srgbClr val="000000"/>
                </a:solidFill>
                <a:latin typeface="Times New Roman" panose="02020603050405020304" pitchFamily="18" charset="0"/>
              </a:rPr>
              <a:t>beat regularly</a:t>
            </a:r>
            <a:endParaRPr lang="en-US" dirty="0">
              <a:solidFill>
                <a:srgbClr val="000000"/>
              </a:solidFill>
              <a:latin typeface="Times New Roman" panose="02020603050405020304" pitchFamily="18" charset="0"/>
            </a:endParaRPr>
          </a:p>
          <a:p>
            <a:pPr>
              <a:lnSpc>
                <a:spcPct val="200000"/>
              </a:lnSpc>
            </a:pP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268674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0425"/>
            <a:ext cx="8077200" cy="1470025"/>
          </a:xfrm>
        </p:spPr>
        <p:txBody>
          <a:bodyPr/>
          <a:lstStyle/>
          <a:p>
            <a:r>
              <a:rPr lang="en-US" dirty="0" smtClean="0"/>
              <a:t>Introduction to Embedded systems </a:t>
            </a:r>
            <a:endParaRPr lang="en-US" dirty="0"/>
          </a:p>
        </p:txBody>
      </p:sp>
      <p:sp>
        <p:nvSpPr>
          <p:cNvPr id="4" name="Slide Number Placeholder 3"/>
          <p:cNvSpPr>
            <a:spLocks noGrp="1"/>
          </p:cNvSpPr>
          <p:nvPr>
            <p:ph type="sldNum" sz="quarter" idx="12"/>
          </p:nvPr>
        </p:nvSpPr>
        <p:spPr/>
        <p:txBody>
          <a:bodyPr/>
          <a:lstStyle/>
          <a:p>
            <a:pPr>
              <a:defRPr/>
            </a:pPr>
            <a:fld id="{57B4D79D-8C7D-4152-A193-E128CC674306}" type="slidenum">
              <a:rPr lang="en-US" smtClean="0"/>
              <a:pPr>
                <a:defRPr/>
              </a:pPr>
              <a:t>2</a:t>
            </a:fld>
            <a:endParaRPr lang="en-US"/>
          </a:p>
        </p:txBody>
      </p:sp>
    </p:spTree>
    <p:extLst>
      <p:ext uri="{BB962C8B-B14F-4D97-AF65-F5344CB8AC3E}">
        <p14:creationId xmlns:p14="http://schemas.microsoft.com/office/powerpoint/2010/main" val="3263525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20</a:t>
            </a:fld>
            <a:endParaRPr lang="en-US"/>
          </a:p>
        </p:txBody>
      </p:sp>
      <p:sp>
        <p:nvSpPr>
          <p:cNvPr id="3" name="Rectangle 2"/>
          <p:cNvSpPr/>
          <p:nvPr/>
        </p:nvSpPr>
        <p:spPr>
          <a:xfrm>
            <a:off x="381000" y="990600"/>
            <a:ext cx="8305800" cy="5232202"/>
          </a:xfrm>
          <a:prstGeom prst="rect">
            <a:avLst/>
          </a:prstGeom>
        </p:spPr>
        <p:txBody>
          <a:bodyPr wrap="square">
            <a:spAutoFit/>
          </a:bodyPr>
          <a:lstStyle/>
          <a:p>
            <a:endParaRPr lang="en-US" sz="900" dirty="0">
              <a:solidFill>
                <a:srgbClr val="000000"/>
              </a:solidFill>
              <a:latin typeface="Times New Roman" panose="02020603050405020304" pitchFamily="18" charset="0"/>
            </a:endParaRPr>
          </a:p>
          <a:p>
            <a:endParaRPr lang="en-US" sz="900" dirty="0">
              <a:latin typeface="Times New Roman" panose="02020603050405020304" pitchFamily="18" charset="0"/>
            </a:endParaRPr>
          </a:p>
          <a:p>
            <a:pPr marR="56920">
              <a:lnSpc>
                <a:spcPct val="200000"/>
              </a:lnSpc>
            </a:pPr>
            <a:r>
              <a:rPr lang="en-US" sz="3200" dirty="0">
                <a:latin typeface="Times New Roman" panose="02020603050405020304" pitchFamily="18" charset="0"/>
              </a:rPr>
              <a:t>Controller’s function is </a:t>
            </a:r>
          </a:p>
          <a:p>
            <a:pPr marR="6950">
              <a:lnSpc>
                <a:spcPct val="200000"/>
              </a:lnSpc>
            </a:pPr>
            <a:r>
              <a:rPr lang="en-US" sz="1600" dirty="0">
                <a:latin typeface="Times New Roman" panose="02020603050405020304" pitchFamily="18" charset="0"/>
              </a:rPr>
              <a:t>• </a:t>
            </a:r>
            <a:r>
              <a:rPr lang="en-US" dirty="0">
                <a:latin typeface="Times New Roman" panose="02020603050405020304" pitchFamily="18" charset="0"/>
              </a:rPr>
              <a:t>to monitor parameters of physical process of its surrounding system </a:t>
            </a:r>
          </a:p>
          <a:p>
            <a:pPr marR="17600">
              <a:lnSpc>
                <a:spcPct val="200000"/>
              </a:lnSpc>
            </a:pPr>
            <a:r>
              <a:rPr lang="en-US" dirty="0">
                <a:latin typeface="Times New Roman" panose="02020603050405020304" pitchFamily="18" charset="0"/>
              </a:rPr>
              <a:t>• to control these processes whenever needed.</a:t>
            </a:r>
          </a:p>
          <a:p>
            <a:pPr>
              <a:lnSpc>
                <a:spcPct val="200000"/>
              </a:lnSpc>
            </a:pPr>
            <a:r>
              <a:rPr lang="en-US" dirty="0">
                <a:latin typeface="Times New Roman" panose="02020603050405020304" pitchFamily="18" charset="0"/>
              </a:rPr>
              <a:t>Example:</a:t>
            </a:r>
          </a:p>
          <a:p>
            <a:pPr marR="54470">
              <a:lnSpc>
                <a:spcPct val="200000"/>
              </a:lnSpc>
            </a:pPr>
            <a:r>
              <a:rPr lang="en-US" dirty="0">
                <a:latin typeface="Times New Roman" panose="02020603050405020304" pitchFamily="18" charset="0"/>
              </a:rPr>
              <a:t>• a simple thermostat controller</a:t>
            </a:r>
          </a:p>
          <a:p>
            <a:pPr>
              <a:lnSpc>
                <a:spcPct val="200000"/>
              </a:lnSpc>
            </a:pPr>
            <a:r>
              <a:rPr lang="en-US" dirty="0">
                <a:latin typeface="Times New Roman" panose="02020603050405020304" pitchFamily="18" charset="0"/>
              </a:rPr>
              <a:t>–periodically reads the temperature of the chamber</a:t>
            </a:r>
          </a:p>
          <a:p>
            <a:pPr>
              <a:lnSpc>
                <a:spcPct val="200000"/>
              </a:lnSpc>
            </a:pPr>
            <a:r>
              <a:rPr lang="en-US" dirty="0">
                <a:latin typeface="Times New Roman" panose="02020603050405020304" pitchFamily="18" charset="0"/>
              </a:rPr>
              <a:t>–Displays the reading </a:t>
            </a:r>
          </a:p>
          <a:p>
            <a:pPr>
              <a:lnSpc>
                <a:spcPct val="200000"/>
              </a:lnSpc>
            </a:pPr>
            <a:r>
              <a:rPr lang="en-US" dirty="0">
                <a:latin typeface="Times New Roman" panose="02020603050405020304" pitchFamily="18" charset="0"/>
              </a:rPr>
              <a:t>–and switches on or off the cooling system, as required.</a:t>
            </a:r>
          </a:p>
        </p:txBody>
      </p:sp>
    </p:spTree>
    <p:extLst>
      <p:ext uri="{BB962C8B-B14F-4D97-AF65-F5344CB8AC3E}">
        <p14:creationId xmlns:p14="http://schemas.microsoft.com/office/powerpoint/2010/main" val="957929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21</a:t>
            </a:fld>
            <a:endParaRPr lang="en-US"/>
          </a:p>
        </p:txBody>
      </p:sp>
      <p:sp>
        <p:nvSpPr>
          <p:cNvPr id="3" name="Rectangle 2"/>
          <p:cNvSpPr/>
          <p:nvPr/>
        </p:nvSpPr>
        <p:spPr>
          <a:xfrm>
            <a:off x="609600" y="1066801"/>
            <a:ext cx="8382000" cy="2431435"/>
          </a:xfrm>
          <a:prstGeom prst="rect">
            <a:avLst/>
          </a:prstGeom>
        </p:spPr>
        <p:txBody>
          <a:bodyPr wrap="square">
            <a:spAutoFit/>
          </a:bodyPr>
          <a:lstStyle/>
          <a:p>
            <a:endParaRPr lang="en-US" sz="800" dirty="0">
              <a:solidFill>
                <a:srgbClr val="000000"/>
              </a:solidFill>
              <a:latin typeface="Times New Roman" panose="02020603050405020304" pitchFamily="18" charset="0"/>
            </a:endParaRPr>
          </a:p>
          <a:p>
            <a:pPr marR="37750">
              <a:lnSpc>
                <a:spcPct val="200000"/>
              </a:lnSpc>
            </a:pPr>
            <a:r>
              <a:rPr lang="en-US" sz="1400" b="1" dirty="0">
                <a:solidFill>
                  <a:srgbClr val="000000"/>
                </a:solidFill>
                <a:latin typeface="Times New Roman" panose="02020603050405020304" pitchFamily="18" charset="0"/>
              </a:rPr>
              <a:t>Another important example</a:t>
            </a:r>
            <a:r>
              <a:rPr lang="en-US" b="1" dirty="0">
                <a:solidFill>
                  <a:srgbClr val="000000"/>
                </a:solidFill>
                <a:latin typeface="Times New Roman" panose="02020603050405020304" pitchFamily="18" charset="0"/>
              </a:rPr>
              <a:t>:</a:t>
            </a:r>
            <a:endParaRPr lang="en-US" dirty="0">
              <a:solidFill>
                <a:srgbClr val="000000"/>
              </a:solidFill>
              <a:latin typeface="Times New Roman" panose="02020603050405020304" pitchFamily="18" charset="0"/>
            </a:endParaRPr>
          </a:p>
          <a:p>
            <a:pPr>
              <a:lnSpc>
                <a:spcPct val="200000"/>
              </a:lnSpc>
            </a:pPr>
            <a:r>
              <a:rPr lang="en-US" dirty="0">
                <a:solidFill>
                  <a:srgbClr val="000000"/>
                </a:solidFill>
                <a:latin typeface="Times New Roman" panose="02020603050405020304" pitchFamily="18" charset="0"/>
              </a:rPr>
              <a:t>• a pacemaker </a:t>
            </a:r>
          </a:p>
          <a:p>
            <a:pPr marR="13850">
              <a:lnSpc>
                <a:spcPct val="200000"/>
              </a:lnSpc>
            </a:pPr>
            <a:r>
              <a:rPr lang="en-US" dirty="0">
                <a:solidFill>
                  <a:srgbClr val="000000"/>
                </a:solidFill>
                <a:latin typeface="Times New Roman" panose="02020603050405020304" pitchFamily="18" charset="0"/>
              </a:rPr>
              <a:t>–constantly monitors the heart and </a:t>
            </a:r>
          </a:p>
          <a:p>
            <a:pPr marR="17220">
              <a:lnSpc>
                <a:spcPct val="200000"/>
              </a:lnSpc>
            </a:pPr>
            <a:r>
              <a:rPr lang="en-US" dirty="0">
                <a:solidFill>
                  <a:srgbClr val="000000"/>
                </a:solidFill>
                <a:latin typeface="Times New Roman" panose="02020603050405020304" pitchFamily="18" charset="0"/>
              </a:rPr>
              <a:t>–paces the heart when heart beats are missed</a:t>
            </a:r>
            <a:endParaRPr lang="en-US" dirty="0"/>
          </a:p>
        </p:txBody>
      </p:sp>
    </p:spTree>
    <p:extLst>
      <p:ext uri="{BB962C8B-B14F-4D97-AF65-F5344CB8AC3E}">
        <p14:creationId xmlns:p14="http://schemas.microsoft.com/office/powerpoint/2010/main" val="33794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22</a:t>
            </a:fld>
            <a:endParaRPr lang="en-US"/>
          </a:p>
        </p:txBody>
      </p:sp>
      <p:sp>
        <p:nvSpPr>
          <p:cNvPr id="3" name="Rectangle 2"/>
          <p:cNvSpPr/>
          <p:nvPr/>
        </p:nvSpPr>
        <p:spPr>
          <a:xfrm>
            <a:off x="0" y="-247650"/>
            <a:ext cx="9144000" cy="9848850"/>
          </a:xfrm>
          <a:prstGeom prst="rect">
            <a:avLst/>
          </a:prstGeom>
        </p:spPr>
        <p:txBody>
          <a:bodyPr wrap="square">
            <a:spAutoFit/>
          </a:bodyPr>
          <a:lstStyle/>
          <a:p>
            <a:endParaRPr lang="en-US" sz="900" dirty="0">
              <a:solidFill>
                <a:srgbClr val="000000"/>
              </a:solidFill>
              <a:latin typeface="Times New Roman" panose="02020603050405020304" pitchFamily="18" charset="0"/>
            </a:endParaRPr>
          </a:p>
          <a:p>
            <a:pPr marR="19950">
              <a:lnSpc>
                <a:spcPct val="200000"/>
              </a:lnSpc>
            </a:pPr>
            <a:r>
              <a:rPr lang="en-US" sz="2000" b="1" dirty="0">
                <a:solidFill>
                  <a:srgbClr val="000000"/>
                </a:solidFill>
                <a:latin typeface="Times New Roman" panose="02020603050405020304" pitchFamily="18" charset="0"/>
              </a:rPr>
              <a:t>What goes into an Embedded System </a:t>
            </a:r>
            <a:endParaRPr lang="en-US" sz="2000" dirty="0">
              <a:solidFill>
                <a:srgbClr val="000000"/>
              </a:solidFill>
              <a:latin typeface="Times New Roman" panose="02020603050405020304" pitchFamily="18" charset="0"/>
            </a:endParaRPr>
          </a:p>
          <a:p>
            <a:pPr marR="16350">
              <a:lnSpc>
                <a:spcPct val="200000"/>
              </a:lnSpc>
            </a:pPr>
            <a:r>
              <a:rPr lang="en-US" dirty="0">
                <a:solidFill>
                  <a:srgbClr val="000000"/>
                </a:solidFill>
                <a:latin typeface="Times New Roman" panose="02020603050405020304" pitchFamily="18" charset="0"/>
              </a:rPr>
              <a:t>An Embedded system is a device controlled by instructions stored on a chip. These devices are usually controlled by a microprocessor that executes the instructions stored on a Read Only Memory (ROM) chip. </a:t>
            </a:r>
          </a:p>
          <a:p>
            <a:pPr marR="16270">
              <a:lnSpc>
                <a:spcPct val="200000"/>
              </a:lnSpc>
            </a:pPr>
            <a:r>
              <a:rPr lang="en-US" dirty="0">
                <a:solidFill>
                  <a:srgbClr val="000000"/>
                </a:solidFill>
                <a:latin typeface="Times New Roman" panose="02020603050405020304" pitchFamily="18" charset="0"/>
              </a:rPr>
              <a:t>One of the most popular Real Time Operating Systems (RTOS) is in use today is QNX (pronounced `queue nicks’). It is used for everything from medical instrumentation and monitoring nuclear reactors, to </a:t>
            </a:r>
            <a:r>
              <a:rPr lang="en-US" dirty="0" smtClean="0">
                <a:solidFill>
                  <a:srgbClr val="000000"/>
                </a:solidFill>
                <a:latin typeface="Times New Roman" panose="02020603050405020304" pitchFamily="18" charset="0"/>
              </a:rPr>
              <a:t>traffic </a:t>
            </a:r>
            <a:r>
              <a:rPr lang="en-US" dirty="0">
                <a:solidFill>
                  <a:srgbClr val="000000"/>
                </a:solidFill>
                <a:latin typeface="Times New Roman" panose="02020603050405020304" pitchFamily="18" charset="0"/>
              </a:rPr>
              <a:t>lights and industrial process control. In fact, it is so widely used that we use devices having QNX several times a day without being aware of it. </a:t>
            </a:r>
          </a:p>
          <a:p>
            <a:endParaRPr lang="en-US" sz="900" dirty="0">
              <a:solidFill>
                <a:srgbClr val="000000"/>
              </a:solidFill>
              <a:latin typeface="Times New Roman" panose="02020603050405020304" pitchFamily="18" charset="0"/>
            </a:endParaRPr>
          </a:p>
          <a:p>
            <a:pPr marR="16470">
              <a:lnSpc>
                <a:spcPct val="200000"/>
              </a:lnSpc>
            </a:pPr>
            <a:r>
              <a:rPr lang="en-US" dirty="0">
                <a:solidFill>
                  <a:srgbClr val="000000"/>
                </a:solidFill>
                <a:latin typeface="Times New Roman" panose="02020603050405020304" pitchFamily="18" charset="0"/>
              </a:rPr>
              <a:t>QNX makes use of a micro kernel as opposed to </a:t>
            </a:r>
            <a:r>
              <a:rPr lang="en-US" dirty="0" smtClean="0">
                <a:solidFill>
                  <a:srgbClr val="000000"/>
                </a:solidFill>
                <a:latin typeface="Times New Roman" panose="02020603050405020304" pitchFamily="18" charset="0"/>
              </a:rPr>
              <a:t>OSs such </a:t>
            </a:r>
            <a:r>
              <a:rPr lang="en-US" dirty="0">
                <a:solidFill>
                  <a:srgbClr val="000000"/>
                </a:solidFill>
                <a:latin typeface="Times New Roman" panose="02020603050405020304" pitchFamily="18" charset="0"/>
              </a:rPr>
              <a:t>as Windows and UNIX, so system level functions such as device drivers are not part of the system. The kernel contains a minimum number of features for implementing basic system calls. These include message passing along with other </a:t>
            </a:r>
            <a:r>
              <a:rPr lang="en-US" dirty="0" smtClean="0">
                <a:solidFill>
                  <a:srgbClr val="000000"/>
                </a:solidFill>
                <a:latin typeface="Times New Roman" panose="02020603050405020304" pitchFamily="18" charset="0"/>
              </a:rPr>
              <a:t>inter process communication</a:t>
            </a:r>
            <a:r>
              <a:rPr lang="en-US" dirty="0">
                <a:solidFill>
                  <a:srgbClr val="000000"/>
                </a:solidFill>
                <a:latin typeface="Times New Roman" panose="02020603050405020304" pitchFamily="18" charset="0"/>
              </a:rPr>
              <a:t>, </a:t>
            </a:r>
            <a:endParaRPr lang="en-US" dirty="0"/>
          </a:p>
          <a:p>
            <a:pPr marR="16270">
              <a:lnSpc>
                <a:spcPct val="200000"/>
              </a:lnSpc>
            </a:pPr>
            <a:endParaRPr lang="en-US" dirty="0" smtClean="0">
              <a:solidFill>
                <a:srgbClr val="000000"/>
              </a:solidFill>
              <a:latin typeface="Times New Roman" panose="02020603050405020304" pitchFamily="18" charset="0"/>
            </a:endParaRPr>
          </a:p>
          <a:p>
            <a:pPr marR="16270">
              <a:lnSpc>
                <a:spcPct val="200000"/>
              </a:lnSpc>
            </a:pPr>
            <a:endParaRPr lang="en-US" dirty="0">
              <a:solidFill>
                <a:srgbClr val="000000"/>
              </a:solidFill>
              <a:latin typeface="Times New Roman" panose="02020603050405020304" pitchFamily="18" charset="0"/>
            </a:endParaRPr>
          </a:p>
          <a:p>
            <a:pPr marR="16270">
              <a:lnSpc>
                <a:spcPct val="200000"/>
              </a:lnSpc>
            </a:pPr>
            <a:endParaRPr lang="en-US" dirty="0" smtClean="0">
              <a:solidFill>
                <a:srgbClr val="000000"/>
              </a:solidFill>
              <a:latin typeface="Times New Roman" panose="02020603050405020304" pitchFamily="18" charset="0"/>
            </a:endParaRPr>
          </a:p>
          <a:p>
            <a:pPr marR="16270">
              <a:lnSpc>
                <a:spcPct val="200000"/>
              </a:lnSpc>
            </a:pPr>
            <a:endParaRPr lang="en-US" dirty="0">
              <a:solidFill>
                <a:srgbClr val="000000"/>
              </a:solidFill>
              <a:latin typeface="Times New Roman" panose="02020603050405020304" pitchFamily="18" charset="0"/>
            </a:endParaRPr>
          </a:p>
          <a:p>
            <a:pPr marR="16270">
              <a:lnSpc>
                <a:spcPct val="200000"/>
              </a:lnSpc>
            </a:pPr>
            <a:endParaRPr lang="en-US" dirty="0"/>
          </a:p>
        </p:txBody>
      </p:sp>
    </p:spTree>
    <p:extLst>
      <p:ext uri="{BB962C8B-B14F-4D97-AF65-F5344CB8AC3E}">
        <p14:creationId xmlns:p14="http://schemas.microsoft.com/office/powerpoint/2010/main" val="1289868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23</a:t>
            </a:fld>
            <a:endParaRPr lang="en-US"/>
          </a:p>
        </p:txBody>
      </p:sp>
      <p:sp>
        <p:nvSpPr>
          <p:cNvPr id="3" name="Rectangle 2"/>
          <p:cNvSpPr/>
          <p:nvPr/>
        </p:nvSpPr>
        <p:spPr>
          <a:xfrm>
            <a:off x="152400" y="0"/>
            <a:ext cx="8534400" cy="4524315"/>
          </a:xfrm>
          <a:prstGeom prst="rect">
            <a:avLst/>
          </a:prstGeom>
        </p:spPr>
        <p:txBody>
          <a:bodyPr wrap="square">
            <a:spAutoFit/>
          </a:bodyPr>
          <a:lstStyle/>
          <a:p>
            <a:pPr>
              <a:lnSpc>
                <a:spcPct val="200000"/>
              </a:lnSpc>
            </a:pPr>
            <a:endParaRPr lang="en-US" dirty="0">
              <a:solidFill>
                <a:srgbClr val="000000"/>
              </a:solidFill>
            </a:endParaRPr>
          </a:p>
          <a:p>
            <a:pPr marR="41950">
              <a:lnSpc>
                <a:spcPct val="200000"/>
              </a:lnSpc>
            </a:pPr>
            <a:r>
              <a:rPr lang="en-US" dirty="0">
                <a:solidFill>
                  <a:srgbClr val="000000"/>
                </a:solidFill>
              </a:rPr>
              <a:t>An embedded system has</a:t>
            </a:r>
          </a:p>
          <a:p>
            <a:pPr marR="55620">
              <a:lnSpc>
                <a:spcPct val="200000"/>
              </a:lnSpc>
            </a:pPr>
            <a:r>
              <a:rPr lang="en-US" dirty="0">
                <a:solidFill>
                  <a:srgbClr val="000000"/>
                </a:solidFill>
              </a:rPr>
              <a:t>• a digital signal processor,</a:t>
            </a:r>
          </a:p>
          <a:p>
            <a:pPr marR="22620">
              <a:lnSpc>
                <a:spcPct val="200000"/>
              </a:lnSpc>
            </a:pPr>
            <a:r>
              <a:rPr lang="en-US" dirty="0">
                <a:solidFill>
                  <a:srgbClr val="000000"/>
                </a:solidFill>
              </a:rPr>
              <a:t>• a variety of I/O devices connected to</a:t>
            </a:r>
          </a:p>
          <a:p>
            <a:pPr marR="65620">
              <a:lnSpc>
                <a:spcPct val="200000"/>
              </a:lnSpc>
            </a:pPr>
            <a:r>
              <a:rPr lang="en-US" dirty="0">
                <a:solidFill>
                  <a:srgbClr val="000000"/>
                </a:solidFill>
              </a:rPr>
              <a:t>• sensors and actuators. </a:t>
            </a:r>
          </a:p>
          <a:p>
            <a:pPr marR="65420">
              <a:lnSpc>
                <a:spcPct val="200000"/>
              </a:lnSpc>
            </a:pPr>
            <a:r>
              <a:rPr lang="en-US" dirty="0">
                <a:solidFill>
                  <a:srgbClr val="000000"/>
                </a:solidFill>
              </a:rPr>
              <a:t>Controllers and DSP</a:t>
            </a:r>
          </a:p>
          <a:p>
            <a:pPr marR="60220">
              <a:lnSpc>
                <a:spcPct val="200000"/>
              </a:lnSpc>
            </a:pPr>
            <a:r>
              <a:rPr lang="en-US" dirty="0">
                <a:solidFill>
                  <a:srgbClr val="000000"/>
                </a:solidFill>
              </a:rPr>
              <a:t>• are programmable parts, </a:t>
            </a:r>
          </a:p>
          <a:p>
            <a:pPr marR="15350">
              <a:lnSpc>
                <a:spcPct val="200000"/>
              </a:lnSpc>
            </a:pPr>
            <a:r>
              <a:rPr lang="en-US" dirty="0">
                <a:solidFill>
                  <a:srgbClr val="000000"/>
                </a:solidFill>
              </a:rPr>
              <a:t>–customizable for different application by writing software.</a:t>
            </a:r>
            <a:endParaRPr lang="en-US" dirty="0"/>
          </a:p>
        </p:txBody>
      </p:sp>
    </p:spTree>
    <p:extLst>
      <p:ext uri="{BB962C8B-B14F-4D97-AF65-F5344CB8AC3E}">
        <p14:creationId xmlns:p14="http://schemas.microsoft.com/office/powerpoint/2010/main" val="2790779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24</a:t>
            </a:fld>
            <a:endParaRPr lang="en-US"/>
          </a:p>
        </p:txBody>
      </p:sp>
      <p:pic>
        <p:nvPicPr>
          <p:cNvPr id="3" name="Picture 2"/>
          <p:cNvPicPr>
            <a:picLocks noChangeAspect="1"/>
          </p:cNvPicPr>
          <p:nvPr/>
        </p:nvPicPr>
        <p:blipFill>
          <a:blip r:embed="rId2"/>
          <a:stretch>
            <a:fillRect/>
          </a:stretch>
        </p:blipFill>
        <p:spPr>
          <a:xfrm>
            <a:off x="228600" y="152400"/>
            <a:ext cx="8969917" cy="6553200"/>
          </a:xfrm>
          <a:prstGeom prst="rect">
            <a:avLst/>
          </a:prstGeom>
        </p:spPr>
      </p:pic>
    </p:spTree>
    <p:extLst>
      <p:ext uri="{BB962C8B-B14F-4D97-AF65-F5344CB8AC3E}">
        <p14:creationId xmlns:p14="http://schemas.microsoft.com/office/powerpoint/2010/main" val="2497312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Embedded vs. general purpose </a:t>
            </a:r>
            <a:br>
              <a:rPr lang="en-US" dirty="0"/>
            </a:br>
            <a:endParaRPr lang="en-US" dirty="0"/>
          </a:p>
        </p:txBody>
      </p:sp>
      <p:sp>
        <p:nvSpPr>
          <p:cNvPr id="3" name="Content Placeholder 2"/>
          <p:cNvSpPr>
            <a:spLocks noGrp="1"/>
          </p:cNvSpPr>
          <p:nvPr>
            <p:ph sz="half" idx="1"/>
          </p:nvPr>
        </p:nvSpPr>
        <p:spPr>
          <a:xfrm>
            <a:off x="-457200" y="836494"/>
            <a:ext cx="6172200" cy="4525963"/>
          </a:xfrm>
        </p:spPr>
        <p:txBody>
          <a:bodyPr/>
          <a:lstStyle/>
          <a:p>
            <a:endParaRPr lang="en-US" dirty="0"/>
          </a:p>
          <a:p>
            <a:pPr marL="457200" lvl="1" indent="0">
              <a:buNone/>
            </a:pPr>
            <a:r>
              <a:rPr lang="en-US" b="1" dirty="0" smtClean="0">
                <a:latin typeface="Times New Roman" panose="02020603050405020304" pitchFamily="18" charset="0"/>
                <a:cs typeface="Times New Roman" panose="02020603050405020304" pitchFamily="18" charset="0"/>
              </a:rPr>
              <a:t>Embedded system</a:t>
            </a:r>
          </a:p>
          <a:p>
            <a:pPr lvl="1"/>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Few applications that are known at design </a:t>
            </a:r>
            <a:r>
              <a:rPr lang="en-US" sz="2000" dirty="0" smtClean="0">
                <a:latin typeface="Times New Roman" panose="02020603050405020304" pitchFamily="18" charset="0"/>
                <a:cs typeface="Times New Roman" panose="02020603050405020304" pitchFamily="18" charset="0"/>
              </a:rPr>
              <a:t>time</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clear requirements for inputs and environment) </a:t>
            </a:r>
          </a:p>
          <a:p>
            <a:pPr lvl="1"/>
            <a:r>
              <a:rPr lang="en-US" sz="2000" dirty="0">
                <a:latin typeface="Times New Roman" panose="02020603050405020304" pitchFamily="18" charset="0"/>
                <a:cs typeface="Times New Roman" panose="02020603050405020304" pitchFamily="18" charset="0"/>
              </a:rPr>
              <a:t>Not programmable by end users </a:t>
            </a:r>
          </a:p>
          <a:p>
            <a:pPr lvl="1"/>
            <a:r>
              <a:rPr lang="en-US" sz="2000" dirty="0">
                <a:latin typeface="Times New Roman" panose="02020603050405020304" pitchFamily="18" charset="0"/>
                <a:cs typeface="Times New Roman" panose="02020603050405020304" pitchFamily="18" charset="0"/>
              </a:rPr>
              <a:t>Fixed run-time requirements (additional computing power not useful) </a:t>
            </a:r>
          </a:p>
          <a:p>
            <a:pPr lvl="2"/>
            <a:r>
              <a:rPr lang="en-US" dirty="0" smtClean="0">
                <a:latin typeface="Times New Roman" panose="02020603050405020304" pitchFamily="18" charset="0"/>
                <a:cs typeface="Times New Roman" panose="02020603050405020304" pitchFamily="18" charset="0"/>
              </a:rPr>
              <a:t>Criteria</a:t>
            </a:r>
          </a:p>
          <a:p>
            <a:pPr lvl="2"/>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Cost </a:t>
            </a:r>
          </a:p>
          <a:p>
            <a:pPr lvl="2"/>
            <a:r>
              <a:rPr lang="en-US" dirty="0">
                <a:latin typeface="Times New Roman" panose="02020603050405020304" pitchFamily="18" charset="0"/>
                <a:cs typeface="Times New Roman" panose="02020603050405020304" pitchFamily="18" charset="0"/>
              </a:rPr>
              <a:t>Power consumption </a:t>
            </a:r>
          </a:p>
          <a:p>
            <a:pPr lvl="2"/>
            <a:r>
              <a:rPr lang="en-US" dirty="0">
                <a:latin typeface="Times New Roman" panose="02020603050405020304" pitchFamily="18" charset="0"/>
                <a:cs typeface="Times New Roman" panose="02020603050405020304" pitchFamily="18" charset="0"/>
              </a:rPr>
              <a:t>Predictability </a:t>
            </a:r>
          </a:p>
          <a:p>
            <a:pPr lvl="2"/>
            <a:r>
              <a:rPr lang="en-US" dirty="0">
                <a:latin typeface="Times New Roman" panose="02020603050405020304" pitchFamily="18" charset="0"/>
                <a:cs typeface="Times New Roman" panose="02020603050405020304" pitchFamily="18" charset="0"/>
              </a:rPr>
              <a:t>…</a:t>
            </a:r>
            <a:r>
              <a:rPr lang="en-US" dirty="0"/>
              <a:t> </a:t>
            </a:r>
          </a:p>
          <a:p>
            <a:pPr lvl="2"/>
            <a:endParaRPr lang="en-US" dirty="0"/>
          </a:p>
          <a:p>
            <a:pPr lvl="2"/>
            <a:endParaRPr lang="en-US" dirty="0"/>
          </a:p>
          <a:p>
            <a:endParaRPr lang="en-US" dirty="0"/>
          </a:p>
          <a:p>
            <a:pPr lvl="5"/>
            <a:endParaRPr lang="en-US" dirty="0"/>
          </a:p>
          <a:p>
            <a:endParaRPr lang="en-US" dirty="0"/>
          </a:p>
        </p:txBody>
      </p:sp>
      <p:sp>
        <p:nvSpPr>
          <p:cNvPr id="4" name="Content Placeholder 3"/>
          <p:cNvSpPr>
            <a:spLocks noGrp="1"/>
          </p:cNvSpPr>
          <p:nvPr>
            <p:ph sz="half" idx="2"/>
          </p:nvPr>
        </p:nvSpPr>
        <p:spPr>
          <a:xfrm>
            <a:off x="3733800" y="1219200"/>
            <a:ext cx="5638800" cy="4525963"/>
          </a:xfrm>
        </p:spPr>
        <p:txBody>
          <a:bodyPr/>
          <a:lstStyle/>
          <a:p>
            <a:pPr marL="1828800" lvl="4" indent="0">
              <a:buNone/>
            </a:pPr>
            <a:r>
              <a:rPr lang="en-US" sz="2000" b="1" dirty="0"/>
              <a:t>General purpose computer </a:t>
            </a:r>
            <a:endParaRPr lang="en-US" sz="2000" b="1" dirty="0" smtClean="0"/>
          </a:p>
          <a:p>
            <a:pPr marL="1828800" lvl="4" indent="0">
              <a:buNone/>
            </a:pPr>
            <a:endParaRPr lang="en-US" sz="700" b="1" dirty="0" smtClean="0"/>
          </a:p>
          <a:p>
            <a:pPr lvl="4"/>
            <a:r>
              <a:rPr lang="en-US" sz="2000" dirty="0" smtClean="0">
                <a:latin typeface="Times New Roman" panose="02020603050405020304" pitchFamily="18" charset="0"/>
                <a:cs typeface="Times New Roman" panose="02020603050405020304" pitchFamily="18" charset="0"/>
              </a:rPr>
              <a:t>Broad </a:t>
            </a:r>
            <a:r>
              <a:rPr lang="en-US" sz="2000" dirty="0">
                <a:latin typeface="Times New Roman" panose="02020603050405020304" pitchFamily="18" charset="0"/>
                <a:cs typeface="Times New Roman" panose="02020603050405020304" pitchFamily="18" charset="0"/>
              </a:rPr>
              <a:t>class of applications </a:t>
            </a:r>
          </a:p>
          <a:p>
            <a:pPr lvl="4"/>
            <a:endParaRPr lang="en-US" sz="2000" dirty="0" smtClean="0">
              <a:latin typeface="Times New Roman" panose="02020603050405020304" pitchFamily="18" charset="0"/>
              <a:cs typeface="Times New Roman" panose="02020603050405020304" pitchFamily="18" charset="0"/>
            </a:endParaRPr>
          </a:p>
          <a:p>
            <a:pPr lvl="4"/>
            <a:r>
              <a:rPr lang="en-US" sz="2000" dirty="0" smtClean="0">
                <a:latin typeface="Times New Roman" panose="02020603050405020304" pitchFamily="18" charset="0"/>
                <a:cs typeface="Times New Roman" panose="02020603050405020304" pitchFamily="18" charset="0"/>
              </a:rPr>
              <a:t>Programmable by end users </a:t>
            </a:r>
          </a:p>
          <a:p>
            <a:pPr lvl="4"/>
            <a:r>
              <a:rPr lang="en-US" sz="2000" dirty="0" smtClean="0">
                <a:latin typeface="Times New Roman" panose="02020603050405020304" pitchFamily="18" charset="0"/>
                <a:cs typeface="Times New Roman" panose="02020603050405020304" pitchFamily="18" charset="0"/>
              </a:rPr>
              <a:t>Faster </a:t>
            </a:r>
            <a:r>
              <a:rPr lang="en-US" sz="2000" dirty="0">
                <a:latin typeface="Times New Roman" panose="02020603050405020304" pitchFamily="18" charset="0"/>
                <a:cs typeface="Times New Roman" panose="02020603050405020304" pitchFamily="18" charset="0"/>
              </a:rPr>
              <a:t>is better </a:t>
            </a:r>
          </a:p>
          <a:p>
            <a:pPr lvl="5"/>
            <a:endParaRPr lang="en-US" sz="2000" dirty="0" smtClean="0">
              <a:latin typeface="Times New Roman" panose="02020603050405020304" pitchFamily="18" charset="0"/>
              <a:cs typeface="Times New Roman" panose="02020603050405020304" pitchFamily="18" charset="0"/>
            </a:endParaRPr>
          </a:p>
          <a:p>
            <a:pPr lvl="5"/>
            <a:r>
              <a:rPr lang="en-US" sz="2000" dirty="0" smtClean="0">
                <a:latin typeface="Times New Roman" panose="02020603050405020304" pitchFamily="18" charset="0"/>
                <a:cs typeface="Times New Roman" panose="02020603050405020304" pitchFamily="18" charset="0"/>
              </a:rPr>
              <a:t>Criteria</a:t>
            </a:r>
          </a:p>
          <a:p>
            <a:pPr lvl="5"/>
            <a:r>
              <a:rPr lang="en-US" sz="2000"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Cost </a:t>
            </a:r>
          </a:p>
          <a:p>
            <a:pPr lvl="5"/>
            <a:r>
              <a:rPr lang="en-US" sz="2000" dirty="0">
                <a:latin typeface="Times New Roman" panose="02020603050405020304" pitchFamily="18" charset="0"/>
                <a:cs typeface="Times New Roman" panose="02020603050405020304" pitchFamily="18" charset="0"/>
              </a:rPr>
              <a:t>Average speed </a:t>
            </a:r>
          </a:p>
          <a:p>
            <a:pPr lvl="5"/>
            <a:r>
              <a:rPr lang="en-US" sz="2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lvl="5"/>
            <a:endParaRPr lang="en-US" dirty="0"/>
          </a:p>
          <a:p>
            <a:endParaRPr lang="en-US" dirty="0"/>
          </a:p>
        </p:txBody>
      </p:sp>
      <p:sp>
        <p:nvSpPr>
          <p:cNvPr id="5" name="Slide Number Placeholder 4"/>
          <p:cNvSpPr>
            <a:spLocks noGrp="1"/>
          </p:cNvSpPr>
          <p:nvPr>
            <p:ph type="sldNum" sz="quarter" idx="12"/>
          </p:nvPr>
        </p:nvSpPr>
        <p:spPr/>
        <p:txBody>
          <a:bodyPr/>
          <a:lstStyle/>
          <a:p>
            <a:pPr>
              <a:defRPr/>
            </a:pPr>
            <a:fld id="{51171A04-C0C0-401C-8DBD-0190989DBD1E}" type="slidenum">
              <a:rPr lang="en-US" smtClean="0"/>
              <a:pPr>
                <a:defRPr/>
              </a:pPr>
              <a:t>25</a:t>
            </a:fld>
            <a:endParaRPr lang="en-US"/>
          </a:p>
        </p:txBody>
      </p:sp>
    </p:spTree>
    <p:extLst>
      <p:ext uri="{BB962C8B-B14F-4D97-AF65-F5344CB8AC3E}">
        <p14:creationId xmlns:p14="http://schemas.microsoft.com/office/powerpoint/2010/main" val="91093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26</a:t>
            </a:fld>
            <a:endParaRPr lang="en-US"/>
          </a:p>
        </p:txBody>
      </p:sp>
      <p:sp>
        <p:nvSpPr>
          <p:cNvPr id="8" name="Rectangle 7"/>
          <p:cNvSpPr/>
          <p:nvPr/>
        </p:nvSpPr>
        <p:spPr>
          <a:xfrm>
            <a:off x="0" y="152400"/>
            <a:ext cx="8991600" cy="2862322"/>
          </a:xfrm>
          <a:prstGeom prst="rect">
            <a:avLst/>
          </a:prstGeom>
        </p:spPr>
        <p:txBody>
          <a:bodyPr wrap="square">
            <a:spAutoFit/>
          </a:bodyPr>
          <a:lstStyle/>
          <a:p>
            <a:r>
              <a:rPr lang="en-US" sz="2000" b="1" dirty="0"/>
              <a:t>What an embedded system </a:t>
            </a:r>
            <a:r>
              <a:rPr lang="en-US" sz="2000" b="1" dirty="0" smtClean="0"/>
              <a:t>is NOT.</a:t>
            </a:r>
          </a:p>
          <a:p>
            <a:pPr>
              <a:lnSpc>
                <a:spcPct val="200000"/>
              </a:lnSpc>
            </a:pPr>
            <a:endParaRPr lang="en-US" sz="2000" b="1" dirty="0"/>
          </a:p>
          <a:p>
            <a:pPr marL="285750" indent="-285750">
              <a:lnSpc>
                <a:spcPct val="20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a computer system that is used primarily </a:t>
            </a:r>
            <a:r>
              <a:rPr lang="en-US" sz="2000" dirty="0" smtClean="0">
                <a:latin typeface="Times New Roman" panose="02020603050405020304" pitchFamily="18" charset="0"/>
                <a:cs typeface="Times New Roman" panose="02020603050405020304" pitchFamily="18" charset="0"/>
              </a:rPr>
              <a:t>for processing.</a:t>
            </a:r>
          </a:p>
          <a:p>
            <a:pPr marL="285750" indent="-285750">
              <a:lnSpc>
                <a:spcPct val="20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a software system on a PC or Unix </a:t>
            </a:r>
            <a:r>
              <a:rPr lang="en-US" sz="2000" dirty="0" smtClean="0">
                <a:latin typeface="Times New Roman" panose="02020603050405020304" pitchFamily="18" charset="0"/>
                <a:cs typeface="Times New Roman" panose="02020603050405020304" pitchFamily="18" charset="0"/>
              </a:rPr>
              <a:t>box.</a:t>
            </a:r>
          </a:p>
          <a:p>
            <a:pPr marL="285750" indent="-285750">
              <a:lnSpc>
                <a:spcPct val="20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a traditional business or scientific application.</a:t>
            </a:r>
          </a:p>
        </p:txBody>
      </p:sp>
    </p:spTree>
    <p:extLst>
      <p:ext uri="{BB962C8B-B14F-4D97-AF65-F5344CB8AC3E}">
        <p14:creationId xmlns:p14="http://schemas.microsoft.com/office/powerpoint/2010/main" val="1418406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27</a:t>
            </a:fld>
            <a:endParaRPr lang="en-US" dirty="0"/>
          </a:p>
        </p:txBody>
      </p:sp>
      <p:sp>
        <p:nvSpPr>
          <p:cNvPr id="3" name="Rectangle 2"/>
          <p:cNvSpPr/>
          <p:nvPr/>
        </p:nvSpPr>
        <p:spPr>
          <a:xfrm>
            <a:off x="1828800" y="2057400"/>
            <a:ext cx="6477000" cy="954107"/>
          </a:xfrm>
          <a:prstGeom prst="rect">
            <a:avLst/>
          </a:prstGeom>
        </p:spPr>
        <p:txBody>
          <a:bodyPr wrap="square">
            <a:spAutoFit/>
          </a:bodyPr>
          <a:lstStyle/>
          <a:p>
            <a:pPr marR="0" algn="ctr"/>
            <a:r>
              <a:rPr lang="en-US" sz="2800" b="1" dirty="0" smtClean="0">
                <a:solidFill>
                  <a:srgbClr val="000000"/>
                </a:solidFill>
                <a:latin typeface="Times New Roman" panose="02020603050405020304" pitchFamily="18" charset="0"/>
              </a:rPr>
              <a:t>Microcontrollers Vs.</a:t>
            </a:r>
            <a:r>
              <a:rPr lang="en-US" sz="2800" dirty="0"/>
              <a:t> </a:t>
            </a:r>
            <a:r>
              <a:rPr lang="en-US" sz="2800" b="1" dirty="0">
                <a:solidFill>
                  <a:srgbClr val="000000"/>
                </a:solidFill>
                <a:latin typeface="Times New Roman" panose="02020603050405020304" pitchFamily="18" charset="0"/>
              </a:rPr>
              <a:t>Microprocessors</a:t>
            </a:r>
            <a:r>
              <a:rPr lang="en-US" sz="2800" b="1" dirty="0">
                <a:solidFill>
                  <a:srgbClr val="000000"/>
                </a:solidFill>
                <a:latin typeface="Times New Roman" panose="02020603050405020304" pitchFamily="18" charset="0"/>
              </a:rPr>
              <a:t> </a:t>
            </a:r>
            <a:r>
              <a:rPr lang="en-US" sz="2800" b="1" dirty="0" smtClean="0">
                <a:solidFill>
                  <a:srgbClr val="000000"/>
                </a:solidFill>
                <a:latin typeface="Times New Roman" panose="02020603050405020304" pitchFamily="18" charset="0"/>
              </a:rPr>
              <a:t>……………….</a:t>
            </a:r>
            <a:endParaRPr lang="en-US" sz="2800" dirty="0"/>
          </a:p>
        </p:txBody>
      </p:sp>
    </p:spTree>
    <p:extLst>
      <p:ext uri="{BB962C8B-B14F-4D97-AF65-F5344CB8AC3E}">
        <p14:creationId xmlns:p14="http://schemas.microsoft.com/office/powerpoint/2010/main" val="1364397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Times New Roman" panose="02020603050405020304" pitchFamily="18" charset="0"/>
              </a:rPr>
              <a:t>Microcontrollers</a:t>
            </a:r>
            <a:endParaRPr lang="en-US" dirty="0"/>
          </a:p>
        </p:txBody>
      </p:sp>
      <p:sp>
        <p:nvSpPr>
          <p:cNvPr id="3" name="Content Placeholder 2"/>
          <p:cNvSpPr>
            <a:spLocks noGrp="1"/>
          </p:cNvSpPr>
          <p:nvPr>
            <p:ph idx="1"/>
          </p:nvPr>
        </p:nvSpPr>
        <p:spPr>
          <a:xfrm>
            <a:off x="-76200" y="1600200"/>
            <a:ext cx="8763000" cy="4525963"/>
          </a:xfrm>
        </p:spPr>
        <p:txBody>
          <a:bodyPr/>
          <a:lstStyle/>
          <a:p>
            <a:pPr lvl="1" algn="just">
              <a:lnSpc>
                <a:spcPct val="200000"/>
              </a:lnSpc>
              <a:buFont typeface="Wingdings" panose="05000000000000000000" pitchFamily="2" charset="2"/>
              <a:buChar char="ü"/>
            </a:pPr>
            <a:r>
              <a:rPr lang="en-US" sz="1800" dirty="0">
                <a:solidFill>
                  <a:srgbClr val="000000"/>
                </a:solidFill>
                <a:latin typeface="Times New Roman" panose="02020603050405020304" pitchFamily="18" charset="0"/>
                <a:cs typeface="Times New Roman" panose="02020603050405020304" pitchFamily="18" charset="0"/>
              </a:rPr>
              <a:t>A Microcontroller is a device where CPU and limited associated resources such as memory, I/O are integration on the same single chip. Because of this integrated on a single chip, the reliability of a micro-controller is far superior to an equivalent system designed using CPU, memory, I/O interface chip on a PCB. But it has limitation in terms of program memory, data memory and I/O interfaces. </a:t>
            </a:r>
          </a:p>
          <a:p>
            <a:pPr lvl="1" algn="just">
              <a:lnSpc>
                <a:spcPct val="200000"/>
              </a:lnSpc>
              <a:buFont typeface="Wingdings" panose="05000000000000000000" pitchFamily="2" charset="2"/>
              <a:buChar char="ü"/>
            </a:pPr>
            <a:r>
              <a:rPr lang="en-US" sz="1800" dirty="0">
                <a:solidFill>
                  <a:srgbClr val="000000"/>
                </a:solidFill>
                <a:latin typeface="Times New Roman" panose="02020603050405020304" pitchFamily="18" charset="0"/>
                <a:cs typeface="Times New Roman" panose="02020603050405020304" pitchFamily="18" charset="0"/>
              </a:rPr>
              <a:t>It is always advisable to use the Microcontroller in its single chip mode of operation rather than in the expanded mode. </a:t>
            </a:r>
          </a:p>
          <a:p>
            <a:pPr lvl="1" algn="just">
              <a:lnSpc>
                <a:spcPct val="200000"/>
              </a:lnSpc>
              <a:buFont typeface="Wingdings" panose="05000000000000000000" pitchFamily="2" charset="2"/>
              <a:buChar char="ü"/>
            </a:pPr>
            <a:r>
              <a:rPr lang="en-US" sz="1800" dirty="0">
                <a:solidFill>
                  <a:srgbClr val="000000"/>
                </a:solidFill>
                <a:latin typeface="Times New Roman" panose="02020603050405020304" pitchFamily="18" charset="0"/>
                <a:cs typeface="Times New Roman" panose="02020603050405020304" pitchFamily="18" charset="0"/>
              </a:rPr>
              <a:t>Microcontrollers are available in sizes of 4 bit, 8 bit, 16 bit and 32 bit from various manufacturers</a:t>
            </a:r>
            <a:r>
              <a:rPr lang="en-US" sz="1800" dirty="0">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28</a:t>
            </a:fld>
            <a:endParaRPr lang="en-US"/>
          </a:p>
        </p:txBody>
      </p:sp>
    </p:spTree>
    <p:extLst>
      <p:ext uri="{BB962C8B-B14F-4D97-AF65-F5344CB8AC3E}">
        <p14:creationId xmlns:p14="http://schemas.microsoft.com/office/powerpoint/2010/main" val="174668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29</a:t>
            </a:fld>
            <a:endParaRPr lang="en-US"/>
          </a:p>
        </p:txBody>
      </p:sp>
      <p:sp>
        <p:nvSpPr>
          <p:cNvPr id="3" name="Rectangle 2"/>
          <p:cNvSpPr/>
          <p:nvPr/>
        </p:nvSpPr>
        <p:spPr>
          <a:xfrm>
            <a:off x="228600" y="152400"/>
            <a:ext cx="9067800" cy="6032421"/>
          </a:xfrm>
          <a:prstGeom prst="rect">
            <a:avLst/>
          </a:prstGeom>
        </p:spPr>
        <p:txBody>
          <a:bodyPr wrap="square">
            <a:spAutoFit/>
          </a:bodyPr>
          <a:lstStyle/>
          <a:p>
            <a:pPr>
              <a:lnSpc>
                <a:spcPct val="200000"/>
              </a:lnSpc>
            </a:pPr>
            <a:r>
              <a:rPr lang="en-US" sz="4000" dirty="0">
                <a:latin typeface="Times New Roman" panose="02020603050405020304" pitchFamily="18" charset="0"/>
                <a:cs typeface="Times New Roman" panose="02020603050405020304" pitchFamily="18" charset="0"/>
              </a:rPr>
              <a:t>Microcontrollers</a:t>
            </a:r>
          </a:p>
          <a:p>
            <a:pPr>
              <a:lnSpc>
                <a:spcPct val="200000"/>
              </a:lnSpc>
            </a:pPr>
            <a:r>
              <a:rPr lang="en-US" sz="1500" dirty="0">
                <a:latin typeface="Times New Roman" panose="02020603050405020304" pitchFamily="18" charset="0"/>
                <a:cs typeface="Times New Roman" panose="02020603050405020304" pitchFamily="18" charset="0"/>
              </a:rPr>
              <a:t>􀁺 A Microcontroller is essentially a small and </a:t>
            </a:r>
            <a:r>
              <a:rPr lang="en-US" sz="1500" dirty="0" smtClean="0">
                <a:latin typeface="Times New Roman" panose="02020603050405020304" pitchFamily="18" charset="0"/>
                <a:cs typeface="Times New Roman" panose="02020603050405020304" pitchFamily="18" charset="0"/>
              </a:rPr>
              <a:t>self sufficient computer </a:t>
            </a:r>
            <a:r>
              <a:rPr lang="en-US" sz="1500" dirty="0">
                <a:latin typeface="Times New Roman" panose="02020603050405020304" pitchFamily="18" charset="0"/>
                <a:cs typeface="Times New Roman" panose="02020603050405020304" pitchFamily="18" charset="0"/>
              </a:rPr>
              <a:t>on a chip, used to control devices</a:t>
            </a:r>
          </a:p>
          <a:p>
            <a:pPr>
              <a:lnSpc>
                <a:spcPct val="200000"/>
              </a:lnSpc>
            </a:pPr>
            <a:r>
              <a:rPr lang="en-US" sz="1500" dirty="0">
                <a:latin typeface="Times New Roman" panose="02020603050405020304" pitchFamily="18" charset="0"/>
                <a:cs typeface="Times New Roman" panose="02020603050405020304" pitchFamily="18" charset="0"/>
              </a:rPr>
              <a:t>􀁺 It has all the memory and I/O it needs on board</a:t>
            </a:r>
          </a:p>
          <a:p>
            <a:pPr>
              <a:lnSpc>
                <a:spcPct val="200000"/>
              </a:lnSpc>
            </a:pPr>
            <a:r>
              <a:rPr lang="en-US" sz="1500" dirty="0">
                <a:latin typeface="Times New Roman" panose="02020603050405020304" pitchFamily="18" charset="0"/>
                <a:cs typeface="Times New Roman" panose="02020603050405020304" pitchFamily="18" charset="0"/>
              </a:rPr>
              <a:t>􀁺 Is not expandable – no external bus interface</a:t>
            </a:r>
          </a:p>
          <a:p>
            <a:pPr>
              <a:lnSpc>
                <a:spcPct val="200000"/>
              </a:lnSpc>
            </a:pPr>
            <a:r>
              <a:rPr lang="en-US" b="1" dirty="0">
                <a:latin typeface="Times New Roman" panose="02020603050405020304" pitchFamily="18" charset="0"/>
                <a:cs typeface="Times New Roman" panose="02020603050405020304" pitchFamily="18" charset="0"/>
              </a:rPr>
              <a:t>􀁺 Characteristics of a Microcontroller</a:t>
            </a:r>
          </a:p>
          <a:p>
            <a:pPr>
              <a:lnSpc>
                <a:spcPct val="200000"/>
              </a:lnSpc>
            </a:pPr>
            <a:r>
              <a:rPr lang="en-US" sz="1500" dirty="0">
                <a:latin typeface="Times New Roman" panose="02020603050405020304" pitchFamily="18" charset="0"/>
                <a:cs typeface="Times New Roman" panose="02020603050405020304" pitchFamily="18" charset="0"/>
              </a:rPr>
              <a:t>• Low cost, on the order of $1</a:t>
            </a:r>
          </a:p>
          <a:p>
            <a:pPr>
              <a:lnSpc>
                <a:spcPct val="200000"/>
              </a:lnSpc>
            </a:pPr>
            <a:r>
              <a:rPr lang="en-US" sz="1500" dirty="0">
                <a:latin typeface="Times New Roman" panose="02020603050405020304" pitchFamily="18" charset="0"/>
                <a:cs typeface="Times New Roman" panose="02020603050405020304" pitchFamily="18" charset="0"/>
              </a:rPr>
              <a:t>• Low speed, on the order of 10 KHz – 20 MHz</a:t>
            </a:r>
          </a:p>
          <a:p>
            <a:pPr>
              <a:lnSpc>
                <a:spcPct val="200000"/>
              </a:lnSpc>
            </a:pPr>
            <a:r>
              <a:rPr lang="en-US" sz="1500" dirty="0">
                <a:latin typeface="Times New Roman" panose="02020603050405020304" pitchFamily="18" charset="0"/>
                <a:cs typeface="Times New Roman" panose="02020603050405020304" pitchFamily="18" charset="0"/>
              </a:rPr>
              <a:t>• Low Power, extremely low power in sleep mode</a:t>
            </a:r>
          </a:p>
          <a:p>
            <a:pPr>
              <a:lnSpc>
                <a:spcPct val="200000"/>
              </a:lnSpc>
            </a:pPr>
            <a:r>
              <a:rPr lang="en-US" sz="1500" dirty="0">
                <a:latin typeface="Times New Roman" panose="02020603050405020304" pitchFamily="18" charset="0"/>
                <a:cs typeface="Times New Roman" panose="02020603050405020304" pitchFamily="18" charset="0"/>
              </a:rPr>
              <a:t>• Small architecture, usually an 8-bit architecture</a:t>
            </a:r>
          </a:p>
          <a:p>
            <a:pPr>
              <a:lnSpc>
                <a:spcPct val="200000"/>
              </a:lnSpc>
            </a:pPr>
            <a:r>
              <a:rPr lang="en-US" sz="1500" dirty="0">
                <a:latin typeface="Times New Roman" panose="02020603050405020304" pitchFamily="18" charset="0"/>
                <a:cs typeface="Times New Roman" panose="02020603050405020304" pitchFamily="18" charset="0"/>
              </a:rPr>
              <a:t>• Small memory size, but usually enough for the type </a:t>
            </a:r>
            <a:r>
              <a:rPr lang="en-US" sz="1500" dirty="0" smtClean="0">
                <a:latin typeface="Times New Roman" panose="02020603050405020304" pitchFamily="18" charset="0"/>
                <a:cs typeface="Times New Roman" panose="02020603050405020304" pitchFamily="18" charset="0"/>
              </a:rPr>
              <a:t>of application </a:t>
            </a:r>
            <a:r>
              <a:rPr lang="en-US" sz="1500" dirty="0">
                <a:latin typeface="Times New Roman" panose="02020603050405020304" pitchFamily="18" charset="0"/>
                <a:cs typeface="Times New Roman" panose="02020603050405020304" pitchFamily="18" charset="0"/>
              </a:rPr>
              <a:t>it is intended for. Onboard Flash.</a:t>
            </a:r>
          </a:p>
          <a:p>
            <a:pPr>
              <a:lnSpc>
                <a:spcPct val="200000"/>
              </a:lnSpc>
            </a:pPr>
            <a:r>
              <a:rPr lang="en-US" sz="1500" dirty="0">
                <a:latin typeface="Times New Roman" panose="02020603050405020304" pitchFamily="18" charset="0"/>
                <a:cs typeface="Times New Roman" panose="02020603050405020304" pitchFamily="18" charset="0"/>
              </a:rPr>
              <a:t>• Limited I/O, but again, enough for the type of </a:t>
            </a:r>
            <a:r>
              <a:rPr lang="en-US" sz="1500" dirty="0" smtClean="0">
                <a:latin typeface="Times New Roman" panose="02020603050405020304" pitchFamily="18" charset="0"/>
                <a:cs typeface="Times New Roman" panose="02020603050405020304" pitchFamily="18" charset="0"/>
              </a:rPr>
              <a:t>application intended </a:t>
            </a:r>
            <a:r>
              <a:rPr lang="en-US" sz="1500" dirty="0">
                <a:latin typeface="Times New Roman" panose="02020603050405020304" pitchFamily="18" charset="0"/>
                <a:cs typeface="Times New Roman" panose="02020603050405020304" pitchFamily="18" charset="0"/>
              </a:rPr>
              <a:t>for</a:t>
            </a:r>
          </a:p>
        </p:txBody>
      </p:sp>
    </p:spTree>
    <p:extLst>
      <p:ext uri="{BB962C8B-B14F-4D97-AF65-F5344CB8AC3E}">
        <p14:creationId xmlns:p14="http://schemas.microsoft.com/office/powerpoint/2010/main" val="54198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3</a:t>
            </a:fld>
            <a:endParaRPr lang="en-US"/>
          </a:p>
        </p:txBody>
      </p:sp>
      <p:sp>
        <p:nvSpPr>
          <p:cNvPr id="3" name="Rectangle 2"/>
          <p:cNvSpPr/>
          <p:nvPr/>
        </p:nvSpPr>
        <p:spPr>
          <a:xfrm>
            <a:off x="304800" y="990601"/>
            <a:ext cx="6553200" cy="2985433"/>
          </a:xfrm>
          <a:prstGeom prst="rect">
            <a:avLst/>
          </a:prstGeom>
        </p:spPr>
        <p:txBody>
          <a:bodyPr wrap="square">
            <a:spAutoFit/>
          </a:bodyPr>
          <a:lstStyle/>
          <a:p>
            <a:endParaRPr lang="en-US" sz="800" dirty="0">
              <a:solidFill>
                <a:srgbClr val="000000"/>
              </a:solidFill>
              <a:latin typeface="Times New Roman" panose="02020603050405020304" pitchFamily="18" charset="0"/>
            </a:endParaRPr>
          </a:p>
          <a:p>
            <a:r>
              <a:rPr lang="en-US" b="1" dirty="0" smtClean="0">
                <a:solidFill>
                  <a:srgbClr val="000000"/>
                </a:solidFill>
                <a:latin typeface="Times New Roman" panose="02020603050405020304" pitchFamily="18" charset="0"/>
              </a:rPr>
              <a:t>Chapter outline: </a:t>
            </a:r>
          </a:p>
          <a:p>
            <a:endParaRPr lang="en-US" b="1" dirty="0" smtClean="0">
              <a:solidFill>
                <a:srgbClr val="000000"/>
              </a:solidFill>
              <a:latin typeface="Times New Roman" panose="02020603050405020304" pitchFamily="18" charset="0"/>
            </a:endParaRPr>
          </a:p>
          <a:p>
            <a:pPr marL="285750" indent="-285750">
              <a:lnSpc>
                <a:spcPct val="200000"/>
              </a:lnSpc>
              <a:buFont typeface="Arial" panose="020B0604020202020204" pitchFamily="34" charset="0"/>
              <a:buChar char="•"/>
            </a:pPr>
            <a:r>
              <a:rPr lang="en-US" b="1" dirty="0" smtClean="0">
                <a:solidFill>
                  <a:srgbClr val="000000"/>
                </a:solidFill>
                <a:latin typeface="Times New Roman" panose="02020603050405020304" pitchFamily="18" charset="0"/>
              </a:rPr>
              <a:t>Introduction</a:t>
            </a:r>
          </a:p>
          <a:p>
            <a:pPr marL="285750" indent="-285750">
              <a:lnSpc>
                <a:spcPct val="200000"/>
              </a:lnSpc>
              <a:buFont typeface="Arial" panose="020B0604020202020204" pitchFamily="34" charset="0"/>
              <a:buChar char="•"/>
            </a:pPr>
            <a:r>
              <a:rPr lang="en-US" b="1" dirty="0" smtClean="0">
                <a:solidFill>
                  <a:srgbClr val="000000"/>
                </a:solidFill>
                <a:latin typeface="Times New Roman" panose="02020603050405020304" pitchFamily="18" charset="0"/>
              </a:rPr>
              <a:t>Microcontrollers</a:t>
            </a:r>
            <a:endParaRPr lang="en-US" dirty="0" smtClean="0">
              <a:solidFill>
                <a:srgbClr val="000000"/>
              </a:solidFill>
              <a:latin typeface="Times New Roman" panose="02020603050405020304" pitchFamily="18" charset="0"/>
            </a:endParaRPr>
          </a:p>
          <a:p>
            <a:pPr marL="285750" indent="-285750">
              <a:lnSpc>
                <a:spcPct val="200000"/>
              </a:lnSpc>
              <a:buFont typeface="Arial" panose="020B0604020202020204" pitchFamily="34" charset="0"/>
              <a:buChar char="•"/>
            </a:pPr>
            <a:r>
              <a:rPr lang="en-US" b="1" dirty="0" smtClean="0">
                <a:solidFill>
                  <a:srgbClr val="000000"/>
                </a:solidFill>
                <a:latin typeface="Times New Roman" panose="02020603050405020304" pitchFamily="18" charset="0"/>
              </a:rPr>
              <a:t>Embedded </a:t>
            </a:r>
            <a:r>
              <a:rPr lang="en-US" b="1" dirty="0">
                <a:solidFill>
                  <a:srgbClr val="000000"/>
                </a:solidFill>
                <a:latin typeface="Times New Roman" panose="02020603050405020304" pitchFamily="18" charset="0"/>
              </a:rPr>
              <a:t>Systems design </a:t>
            </a:r>
            <a:r>
              <a:rPr lang="en-US" b="1" dirty="0" smtClean="0">
                <a:solidFill>
                  <a:srgbClr val="000000"/>
                </a:solidFill>
                <a:latin typeface="Times New Roman" panose="02020603050405020304" pitchFamily="18" charset="0"/>
              </a:rPr>
              <a:t>issues</a:t>
            </a:r>
            <a:endParaRPr lang="en-US" dirty="0" smtClean="0">
              <a:solidFill>
                <a:srgbClr val="000000"/>
              </a:solidFill>
              <a:latin typeface="Times New Roman" panose="02020603050405020304" pitchFamily="18" charset="0"/>
            </a:endParaRPr>
          </a:p>
          <a:p>
            <a:pPr marL="285750" indent="-285750">
              <a:lnSpc>
                <a:spcPct val="200000"/>
              </a:lnSpc>
              <a:buFont typeface="Arial" panose="020B0604020202020204" pitchFamily="34" charset="0"/>
              <a:buChar char="•"/>
            </a:pPr>
            <a:r>
              <a:rPr lang="en-US" b="1" dirty="0" smtClean="0">
                <a:solidFill>
                  <a:srgbClr val="000000"/>
                </a:solidFill>
                <a:latin typeface="Times New Roman" panose="02020603050405020304" pitchFamily="18" charset="0"/>
              </a:rPr>
              <a:t>Conclusions</a:t>
            </a: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92501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30</a:t>
            </a:fld>
            <a:endParaRPr lang="en-US"/>
          </a:p>
        </p:txBody>
      </p:sp>
      <p:sp>
        <p:nvSpPr>
          <p:cNvPr id="3" name="Rectangle 2"/>
          <p:cNvSpPr/>
          <p:nvPr/>
        </p:nvSpPr>
        <p:spPr>
          <a:xfrm>
            <a:off x="4548" y="3412"/>
            <a:ext cx="9139451" cy="5478423"/>
          </a:xfrm>
          <a:prstGeom prst="rect">
            <a:avLst/>
          </a:prstGeom>
        </p:spPr>
        <p:txBody>
          <a:bodyPr wrap="square">
            <a:spAutoFit/>
          </a:bodyPr>
          <a:lstStyle/>
          <a:p>
            <a:pPr>
              <a:lnSpc>
                <a:spcPct val="200000"/>
              </a:lnSpc>
            </a:pPr>
            <a:r>
              <a:rPr lang="en-US" sz="4000" dirty="0">
                <a:latin typeface="Times New Roman" panose="02020603050405020304" pitchFamily="18" charset="0"/>
              </a:rPr>
              <a:t>Microprocessors</a:t>
            </a:r>
          </a:p>
          <a:p>
            <a:pPr>
              <a:lnSpc>
                <a:spcPct val="200000"/>
              </a:lnSpc>
            </a:pPr>
            <a:r>
              <a:rPr lang="en-US" sz="1500" dirty="0">
                <a:latin typeface="Times New Roman" panose="02020603050405020304" pitchFamily="18" charset="0"/>
                <a:cs typeface="Times New Roman" panose="02020603050405020304" pitchFamily="18" charset="0"/>
              </a:rPr>
              <a:t>􀁺 A Microprocessor is fundamentally a collection </a:t>
            </a:r>
            <a:r>
              <a:rPr lang="en-US" sz="1500" dirty="0" smtClean="0">
                <a:latin typeface="Times New Roman" panose="02020603050405020304" pitchFamily="18" charset="0"/>
                <a:cs typeface="Times New Roman" panose="02020603050405020304" pitchFamily="18" charset="0"/>
              </a:rPr>
              <a:t>of on/off </a:t>
            </a:r>
            <a:r>
              <a:rPr lang="en-US" sz="1500" dirty="0">
                <a:latin typeface="Times New Roman" panose="02020603050405020304" pitchFamily="18" charset="0"/>
                <a:cs typeface="Times New Roman" panose="02020603050405020304" pitchFamily="18" charset="0"/>
              </a:rPr>
              <a:t>switches laid out over silicon in order to perform</a:t>
            </a:r>
          </a:p>
          <a:p>
            <a:pPr>
              <a:lnSpc>
                <a:spcPct val="200000"/>
              </a:lnSpc>
            </a:pPr>
            <a:r>
              <a:rPr lang="en-US" sz="1500" dirty="0">
                <a:latin typeface="Times New Roman" panose="02020603050405020304" pitchFamily="18" charset="0"/>
                <a:cs typeface="Times New Roman" panose="02020603050405020304" pitchFamily="18" charset="0"/>
              </a:rPr>
              <a:t>computations</a:t>
            </a:r>
          </a:p>
          <a:p>
            <a:pPr>
              <a:lnSpc>
                <a:spcPct val="200000"/>
              </a:lnSpc>
            </a:pPr>
            <a:r>
              <a:rPr lang="en-US" sz="1500" dirty="0">
                <a:latin typeface="Times New Roman" panose="02020603050405020304" pitchFamily="18" charset="0"/>
                <a:cs typeface="Times New Roman" panose="02020603050405020304" pitchFamily="18" charset="0"/>
              </a:rPr>
              <a:t>􀁺 Characteristics of a Microprocessor</a:t>
            </a:r>
          </a:p>
          <a:p>
            <a:pPr>
              <a:lnSpc>
                <a:spcPct val="200000"/>
              </a:lnSpc>
            </a:pPr>
            <a:r>
              <a:rPr lang="en-US" sz="1500" dirty="0">
                <a:latin typeface="Times New Roman" panose="02020603050405020304" pitchFamily="18" charset="0"/>
                <a:cs typeface="Times New Roman" panose="02020603050405020304" pitchFamily="18" charset="0"/>
              </a:rPr>
              <a:t>• High cost, anywhere between $20 - $200 or more!</a:t>
            </a:r>
          </a:p>
          <a:p>
            <a:pPr>
              <a:lnSpc>
                <a:spcPct val="200000"/>
              </a:lnSpc>
            </a:pPr>
            <a:r>
              <a:rPr lang="en-US" sz="1500" dirty="0">
                <a:latin typeface="Times New Roman" panose="02020603050405020304" pitchFamily="18" charset="0"/>
                <a:cs typeface="Times New Roman" panose="02020603050405020304" pitchFamily="18" charset="0"/>
              </a:rPr>
              <a:t>• High speed, on the order of 100 MHz – 4 GHz</a:t>
            </a:r>
          </a:p>
          <a:p>
            <a:pPr>
              <a:lnSpc>
                <a:spcPct val="200000"/>
              </a:lnSpc>
            </a:pPr>
            <a:r>
              <a:rPr lang="en-US" sz="1500" dirty="0">
                <a:latin typeface="Times New Roman" panose="02020603050405020304" pitchFamily="18" charset="0"/>
                <a:cs typeface="Times New Roman" panose="02020603050405020304" pitchFamily="18" charset="0"/>
              </a:rPr>
              <a:t>• High Power consumption, lots of heat</a:t>
            </a:r>
          </a:p>
          <a:p>
            <a:pPr>
              <a:lnSpc>
                <a:spcPct val="200000"/>
              </a:lnSpc>
            </a:pPr>
            <a:r>
              <a:rPr lang="en-US" sz="1500" dirty="0">
                <a:latin typeface="Times New Roman" panose="02020603050405020304" pitchFamily="18" charset="0"/>
                <a:cs typeface="Times New Roman" panose="02020603050405020304" pitchFamily="18" charset="0"/>
              </a:rPr>
              <a:t>• Large architecture, 32-bit, and recently 64-bit architecture</a:t>
            </a:r>
          </a:p>
          <a:p>
            <a:pPr>
              <a:lnSpc>
                <a:spcPct val="200000"/>
              </a:lnSpc>
            </a:pPr>
            <a:r>
              <a:rPr lang="en-US" sz="1500" dirty="0">
                <a:latin typeface="Times New Roman" panose="02020603050405020304" pitchFamily="18" charset="0"/>
                <a:cs typeface="Times New Roman" panose="02020603050405020304" pitchFamily="18" charset="0"/>
              </a:rPr>
              <a:t>• Large memory size, onboard flash and cache, with </a:t>
            </a:r>
            <a:r>
              <a:rPr lang="en-US" sz="1500" dirty="0" smtClean="0">
                <a:latin typeface="Times New Roman" panose="02020603050405020304" pitchFamily="18" charset="0"/>
                <a:cs typeface="Times New Roman" panose="02020603050405020304" pitchFamily="18" charset="0"/>
              </a:rPr>
              <a:t>an external </a:t>
            </a:r>
            <a:r>
              <a:rPr lang="en-US" sz="1500" dirty="0">
                <a:latin typeface="Times New Roman" panose="02020603050405020304" pitchFamily="18" charset="0"/>
                <a:cs typeface="Times New Roman" panose="02020603050405020304" pitchFamily="18" charset="0"/>
              </a:rPr>
              <a:t>bus interface for greater memory usage</a:t>
            </a:r>
          </a:p>
          <a:p>
            <a:pPr>
              <a:lnSpc>
                <a:spcPct val="200000"/>
              </a:lnSpc>
            </a:pPr>
            <a:r>
              <a:rPr lang="en-US" sz="1500" dirty="0">
                <a:latin typeface="Times New Roman" panose="02020603050405020304" pitchFamily="18" charset="0"/>
                <a:cs typeface="Times New Roman" panose="02020603050405020304" pitchFamily="18" charset="0"/>
              </a:rPr>
              <a:t>• Lots of I/O and peripherals, though Microprocessors </a:t>
            </a:r>
            <a:r>
              <a:rPr lang="en-US" sz="1500" dirty="0" smtClean="0">
                <a:latin typeface="Times New Roman" panose="02020603050405020304" pitchFamily="18" charset="0"/>
                <a:cs typeface="Times New Roman" panose="02020603050405020304" pitchFamily="18" charset="0"/>
              </a:rPr>
              <a:t>tend to </a:t>
            </a:r>
            <a:r>
              <a:rPr lang="en-US" sz="1500" dirty="0">
                <a:latin typeface="Times New Roman" panose="02020603050405020304" pitchFamily="18" charset="0"/>
                <a:cs typeface="Times New Roman" panose="02020603050405020304" pitchFamily="18" charset="0"/>
              </a:rPr>
              <a:t>be short on General purpose I/O</a:t>
            </a:r>
          </a:p>
        </p:txBody>
      </p:sp>
    </p:spTree>
    <p:extLst>
      <p:ext uri="{BB962C8B-B14F-4D97-AF65-F5344CB8AC3E}">
        <p14:creationId xmlns:p14="http://schemas.microsoft.com/office/powerpoint/2010/main" val="46661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Embedded </a:t>
            </a:r>
            <a:r>
              <a:rPr lang="en-US" sz="3200" b="1" dirty="0">
                <a:latin typeface="Times New Roman" panose="02020603050405020304" pitchFamily="18" charset="0"/>
                <a:cs typeface="Times New Roman" panose="02020603050405020304" pitchFamily="18" charset="0"/>
              </a:rPr>
              <a:t>System </a:t>
            </a:r>
            <a:r>
              <a:rPr lang="en-US" sz="3200" b="1" dirty="0" smtClean="0">
                <a:latin typeface="Times New Roman" panose="02020603050405020304" pitchFamily="18" charset="0"/>
                <a:cs typeface="Times New Roman" panose="02020603050405020304" pitchFamily="18" charset="0"/>
              </a:rPr>
              <a:t>Design </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915400" cy="4830763"/>
          </a:xfrm>
        </p:spPr>
        <p:txBody>
          <a:bodyPr/>
          <a:lstStyle/>
          <a:p>
            <a:pPr>
              <a:lnSpc>
                <a:spcPct val="200000"/>
              </a:lnSpc>
            </a:pPr>
            <a:r>
              <a:rPr lang="en-US" sz="1800" b="1" dirty="0">
                <a:latin typeface="Times New Roman" panose="02020603050405020304" pitchFamily="18" charset="0"/>
                <a:cs typeface="Times New Roman" panose="02020603050405020304" pitchFamily="18" charset="0"/>
              </a:rPr>
              <a:t>Design </a:t>
            </a:r>
            <a:r>
              <a:rPr lang="en-US" sz="1800" b="1" dirty="0" smtClean="0">
                <a:latin typeface="Times New Roman" panose="02020603050405020304" pitchFamily="18" charset="0"/>
                <a:cs typeface="Times New Roman" panose="02020603050405020304" pitchFamily="18" charset="0"/>
              </a:rPr>
              <a:t>Challenges</a:t>
            </a:r>
          </a:p>
          <a:p>
            <a:pPr>
              <a:lnSpc>
                <a:spcPct val="200000"/>
              </a:lnSpc>
            </a:pPr>
            <a:r>
              <a:rPr lang="en-US" sz="1800" dirty="0" smtClean="0">
                <a:latin typeface="Times New Roman" panose="02020603050405020304" pitchFamily="18" charset="0"/>
                <a:cs typeface="Times New Roman" panose="02020603050405020304" pitchFamily="18" charset="0"/>
              </a:rPr>
              <a:t>Embedded </a:t>
            </a:r>
            <a:r>
              <a:rPr lang="en-US" sz="1800" dirty="0">
                <a:latin typeface="Times New Roman" panose="02020603050405020304" pitchFamily="18" charset="0"/>
                <a:cs typeface="Times New Roman" panose="02020603050405020304" pitchFamily="18" charset="0"/>
              </a:rPr>
              <a:t>Systems are </a:t>
            </a:r>
            <a:r>
              <a:rPr lang="en-US" sz="1800" dirty="0" smtClean="0">
                <a:latin typeface="Times New Roman" panose="02020603050405020304" pitchFamily="18" charset="0"/>
                <a:cs typeface="Times New Roman" panose="02020603050405020304" pitchFamily="18" charset="0"/>
              </a:rPr>
              <a:t>quite complex:</a:t>
            </a:r>
          </a:p>
          <a:p>
            <a:pPr>
              <a:lnSpc>
                <a:spcPct val="200000"/>
              </a:lnSpc>
              <a:buFont typeface="+mj-lt"/>
              <a:buAutoNum type="arabicPeriod"/>
            </a:pPr>
            <a:r>
              <a:rPr lang="en-US" sz="1800" dirty="0" smtClean="0">
                <a:latin typeface="Times New Roman" panose="02020603050405020304" pitchFamily="18" charset="0"/>
                <a:cs typeface="Times New Roman" panose="02020603050405020304" pitchFamily="18" charset="0"/>
              </a:rPr>
              <a:t>Embedded </a:t>
            </a:r>
            <a:r>
              <a:rPr lang="en-US" sz="1800" dirty="0">
                <a:latin typeface="Times New Roman" panose="02020603050405020304" pitchFamily="18" charset="0"/>
                <a:cs typeface="Times New Roman" panose="02020603050405020304" pitchFamily="18" charset="0"/>
              </a:rPr>
              <a:t>system have different constraints then </a:t>
            </a:r>
            <a:r>
              <a:rPr lang="en-US" sz="1800" dirty="0" smtClean="0">
                <a:latin typeface="Times New Roman" panose="02020603050405020304" pitchFamily="18" charset="0"/>
                <a:cs typeface="Times New Roman" panose="02020603050405020304" pitchFamily="18" charset="0"/>
              </a:rPr>
              <a:t>general</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Cost </a:t>
            </a:r>
            <a:r>
              <a:rPr lang="en-US" sz="1800" dirty="0">
                <a:latin typeface="Times New Roman" panose="02020603050405020304" pitchFamily="18" charset="0"/>
                <a:cs typeface="Times New Roman" panose="02020603050405020304" pitchFamily="18" charset="0"/>
              </a:rPr>
              <a:t>may matter more than </a:t>
            </a:r>
            <a:r>
              <a:rPr lang="en-US" sz="1800" dirty="0" smtClean="0">
                <a:latin typeface="Times New Roman" panose="02020603050405020304" pitchFamily="18" charset="0"/>
                <a:cs typeface="Times New Roman" panose="02020603050405020304" pitchFamily="18" charset="0"/>
              </a:rPr>
              <a:t>speed</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Long </a:t>
            </a:r>
            <a:r>
              <a:rPr lang="en-US" sz="1800" dirty="0">
                <a:latin typeface="Times New Roman" panose="02020603050405020304" pitchFamily="18" charset="0"/>
                <a:cs typeface="Times New Roman" panose="02020603050405020304" pitchFamily="18" charset="0"/>
              </a:rPr>
              <a:t>life cycle may dominate design </a:t>
            </a:r>
            <a:r>
              <a:rPr lang="en-US" sz="1800" dirty="0" smtClean="0">
                <a:latin typeface="Times New Roman" panose="02020603050405020304" pitchFamily="18" charset="0"/>
                <a:cs typeface="Times New Roman" panose="02020603050405020304" pitchFamily="18" charset="0"/>
              </a:rPr>
              <a:t>decisions</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Reliability/safety </a:t>
            </a:r>
            <a:r>
              <a:rPr lang="en-US" sz="1800" dirty="0">
                <a:latin typeface="Times New Roman" panose="02020603050405020304" pitchFamily="18" charset="0"/>
                <a:cs typeface="Times New Roman" panose="02020603050405020304" pitchFamily="18" charset="0"/>
              </a:rPr>
              <a:t>may constrain design </a:t>
            </a:r>
            <a:r>
              <a:rPr lang="en-US" sz="1800" dirty="0" smtClean="0">
                <a:latin typeface="Times New Roman" panose="02020603050405020304" pitchFamily="18" charset="0"/>
                <a:cs typeface="Times New Roman" panose="02020603050405020304" pitchFamily="18" charset="0"/>
              </a:rPr>
              <a:t>choices</a:t>
            </a:r>
          </a:p>
          <a:p>
            <a:pPr>
              <a:lnSpc>
                <a:spcPct val="200000"/>
              </a:lnSpc>
              <a:buFont typeface="+mj-lt"/>
              <a:buAutoNum type="arabicPeriod"/>
            </a:pPr>
            <a:r>
              <a:rPr lang="en-US" sz="1800" dirty="0" smtClean="0">
                <a:latin typeface="Times New Roman" panose="02020603050405020304" pitchFamily="18" charset="0"/>
                <a:cs typeface="Times New Roman" panose="02020603050405020304" pitchFamily="18" charset="0"/>
              </a:rPr>
              <a:t>Correct </a:t>
            </a:r>
            <a:r>
              <a:rPr lang="en-US" sz="1800" dirty="0">
                <a:latin typeface="Times New Roman" panose="02020603050405020304" pitchFamily="18" charset="0"/>
                <a:cs typeface="Times New Roman" panose="02020603050405020304" pitchFamily="18" charset="0"/>
              </a:rPr>
              <a:t>functioning is </a:t>
            </a:r>
            <a:r>
              <a:rPr lang="en-US" sz="1800" dirty="0" smtClean="0">
                <a:latin typeface="Times New Roman" panose="02020603050405020304" pitchFamily="18" charset="0"/>
                <a:cs typeface="Times New Roman" panose="02020603050405020304" pitchFamily="18" charset="0"/>
              </a:rPr>
              <a:t>crucial</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safety-critical applications</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damage </a:t>
            </a:r>
            <a:r>
              <a:rPr lang="en-US" sz="1800" dirty="0">
                <a:latin typeface="Times New Roman" panose="02020603050405020304" pitchFamily="18" charset="0"/>
                <a:cs typeface="Times New Roman" panose="02020603050405020304" pitchFamily="18" charset="0"/>
              </a:rPr>
              <a:t>to life, economy can result</a:t>
            </a:r>
          </a:p>
          <a:p>
            <a:endParaRPr lang="en-US" dirty="0"/>
          </a:p>
        </p:txBody>
      </p:sp>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31</a:t>
            </a:fld>
            <a:endParaRPr lang="en-US"/>
          </a:p>
        </p:txBody>
      </p:sp>
    </p:spTree>
    <p:extLst>
      <p:ext uri="{BB962C8B-B14F-4D97-AF65-F5344CB8AC3E}">
        <p14:creationId xmlns:p14="http://schemas.microsoft.com/office/powerpoint/2010/main" val="1421528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endParaRPr lang="en-US" dirty="0"/>
          </a:p>
        </p:txBody>
      </p:sp>
      <p:sp>
        <p:nvSpPr>
          <p:cNvPr id="3" name="Content Placeholder 2"/>
          <p:cNvSpPr>
            <a:spLocks noGrp="1"/>
          </p:cNvSpPr>
          <p:nvPr>
            <p:ph idx="1"/>
          </p:nvPr>
        </p:nvSpPr>
        <p:spPr>
          <a:xfrm>
            <a:off x="457200" y="1341437"/>
            <a:ext cx="8229600" cy="4525963"/>
          </a:xfrm>
        </p:spPr>
        <p:txBody>
          <a:bodyPr/>
          <a:lstStyle/>
          <a:p>
            <a:pPr marL="0" indent="0">
              <a:lnSpc>
                <a:spcPct val="200000"/>
              </a:lnSpc>
              <a:buNone/>
            </a:pPr>
            <a:r>
              <a:rPr lang="en-US" sz="1800" dirty="0" smtClean="0">
                <a:latin typeface="Times New Roman" panose="02020603050405020304" pitchFamily="18" charset="0"/>
                <a:cs typeface="Times New Roman" panose="02020603050405020304" pitchFamily="18" charset="0"/>
              </a:rPr>
              <a:t>3. Real-time systems</a:t>
            </a:r>
            <a:endParaRPr lang="en-US" sz="1800" dirty="0">
              <a:latin typeface="Times New Roman" panose="02020603050405020304" pitchFamily="18" charset="0"/>
              <a:cs typeface="Times New Roman" panose="02020603050405020304" pitchFamily="18" charset="0"/>
            </a:endParaRPr>
          </a:p>
          <a:p>
            <a:pPr>
              <a:lnSpc>
                <a:spcPct val="200000"/>
              </a:lnSpc>
              <a:buFontTx/>
              <a:buChar char="-"/>
            </a:pPr>
            <a:r>
              <a:rPr lang="en-US" sz="1800" dirty="0" smtClean="0">
                <a:latin typeface="Times New Roman" panose="02020603050405020304" pitchFamily="18" charset="0"/>
                <a:cs typeface="Times New Roman" panose="02020603050405020304" pitchFamily="18" charset="0"/>
              </a:rPr>
              <a:t>not </a:t>
            </a:r>
            <a:r>
              <a:rPr lang="en-US" sz="1800" dirty="0">
                <a:latin typeface="Times New Roman" panose="02020603050405020304" pitchFamily="18" charset="0"/>
                <a:cs typeface="Times New Roman" panose="02020603050405020304" pitchFamily="18" charset="0"/>
              </a:rPr>
              <a:t>only right output but at right </a:t>
            </a:r>
            <a:r>
              <a:rPr lang="en-US" sz="1800" dirty="0" smtClean="0">
                <a:latin typeface="Times New Roman" panose="02020603050405020304" pitchFamily="18" charset="0"/>
                <a:cs typeface="Times New Roman" panose="02020603050405020304" pitchFamily="18" charset="0"/>
              </a:rPr>
              <a:t>time</a:t>
            </a:r>
          </a:p>
          <a:p>
            <a:pPr>
              <a:lnSpc>
                <a:spcPct val="200000"/>
              </a:lnSpc>
              <a:buFontTx/>
              <a:buChar char="-"/>
            </a:pPr>
            <a:r>
              <a:rPr lang="en-US" sz="1800" dirty="0" smtClean="0">
                <a:latin typeface="Times New Roman" panose="02020603050405020304" pitchFamily="18" charset="0"/>
                <a:cs typeface="Times New Roman" panose="02020603050405020304" pitchFamily="18" charset="0"/>
              </a:rPr>
              <a:t>imagine </a:t>
            </a:r>
            <a:r>
              <a:rPr lang="en-US" sz="1800" dirty="0">
                <a:latin typeface="Times New Roman" panose="02020603050405020304" pitchFamily="18" charset="0"/>
                <a:cs typeface="Times New Roman" panose="02020603050405020304" pitchFamily="18" charset="0"/>
              </a:rPr>
              <a:t>a delay of few minutes in </a:t>
            </a:r>
            <a:r>
              <a:rPr lang="en-US" sz="1800" dirty="0" smtClean="0">
                <a:latin typeface="Times New Roman" panose="02020603050405020304" pitchFamily="18" charset="0"/>
                <a:cs typeface="Times New Roman" panose="02020603050405020304" pitchFamily="18" charset="0"/>
              </a:rPr>
              <a:t>pacemaker system</a:t>
            </a:r>
            <a:endParaRPr lang="en-US" sz="1800" dirty="0">
              <a:latin typeface="Times New Roman" panose="02020603050405020304" pitchFamily="18" charset="0"/>
              <a:cs typeface="Times New Roman" panose="02020603050405020304" pitchFamily="18" charset="0"/>
            </a:endParaRPr>
          </a:p>
          <a:p>
            <a:pPr marL="0" indent="0">
              <a:lnSpc>
                <a:spcPct val="200000"/>
              </a:lnSpc>
              <a:buNone/>
            </a:pPr>
            <a:r>
              <a:rPr lang="en-US" sz="1800" dirty="0" smtClean="0">
                <a:latin typeface="Times New Roman" panose="02020603050405020304" pitchFamily="18" charset="0"/>
                <a:cs typeface="Times New Roman" panose="02020603050405020304" pitchFamily="18" charset="0"/>
              </a:rPr>
              <a:t>4. They </a:t>
            </a:r>
            <a:r>
              <a:rPr lang="en-US" sz="1800" dirty="0">
                <a:latin typeface="Times New Roman" panose="02020603050405020304" pitchFamily="18" charset="0"/>
                <a:cs typeface="Times New Roman" panose="02020603050405020304" pitchFamily="18" charset="0"/>
              </a:rPr>
              <a:t>are concurrent systems</a:t>
            </a:r>
          </a:p>
          <a:p>
            <a:pPr>
              <a:lnSpc>
                <a:spcPct val="200000"/>
              </a:lnSpc>
              <a:buFontTx/>
              <a:buChar char="-"/>
            </a:pPr>
            <a:r>
              <a:rPr lang="en-US" sz="1800" dirty="0" smtClean="0">
                <a:latin typeface="Times New Roman" panose="02020603050405020304" pitchFamily="18" charset="0"/>
                <a:cs typeface="Times New Roman" panose="02020603050405020304" pitchFamily="18" charset="0"/>
              </a:rPr>
              <a:t>System </a:t>
            </a:r>
            <a:r>
              <a:rPr lang="en-US" sz="1800" dirty="0">
                <a:latin typeface="Times New Roman" panose="02020603050405020304" pitchFamily="18" charset="0"/>
                <a:cs typeface="Times New Roman" panose="02020603050405020304" pitchFamily="18" charset="0"/>
              </a:rPr>
              <a:t>and environment run </a:t>
            </a:r>
            <a:r>
              <a:rPr lang="en-US" sz="1800" dirty="0" smtClean="0">
                <a:latin typeface="Times New Roman" panose="02020603050405020304" pitchFamily="18" charset="0"/>
                <a:cs typeface="Times New Roman" panose="02020603050405020304" pitchFamily="18" charset="0"/>
              </a:rPr>
              <a:t>concurrently </a:t>
            </a:r>
          </a:p>
          <a:p>
            <a:pPr>
              <a:lnSpc>
                <a:spcPct val="200000"/>
              </a:lnSpc>
              <a:buFontTx/>
              <a:buChar char="-"/>
            </a:pPr>
            <a:r>
              <a:rPr lang="en-US" sz="1800" dirty="0" smtClean="0">
                <a:latin typeface="Times New Roman" panose="02020603050405020304" pitchFamily="18" charset="0"/>
                <a:cs typeface="Times New Roman" panose="02020603050405020304" pitchFamily="18" charset="0"/>
              </a:rPr>
              <a:t>multi-functional</a:t>
            </a:r>
            <a:endParaRPr lang="en-US" sz="1800" dirty="0">
              <a:latin typeface="Times New Roman" panose="02020603050405020304" pitchFamily="18" charset="0"/>
              <a:cs typeface="Times New Roman" panose="02020603050405020304" pitchFamily="18" charset="0"/>
            </a:endParaRPr>
          </a:p>
          <a:p>
            <a:pPr marL="0" indent="0">
              <a:lnSpc>
                <a:spcPct val="200000"/>
              </a:lnSpc>
              <a:buNone/>
            </a:pPr>
            <a:r>
              <a:rPr lang="en-US" sz="1800" dirty="0" smtClean="0">
                <a:latin typeface="Times New Roman" panose="02020603050405020304" pitchFamily="18" charset="0"/>
                <a:cs typeface="Times New Roman" panose="02020603050405020304" pitchFamily="18" charset="0"/>
              </a:rPr>
              <a:t>5. They </a:t>
            </a:r>
            <a:r>
              <a:rPr lang="en-US" sz="1800" dirty="0">
                <a:latin typeface="Times New Roman" panose="02020603050405020304" pitchFamily="18" charset="0"/>
                <a:cs typeface="Times New Roman" panose="02020603050405020304" pitchFamily="18" charset="0"/>
              </a:rPr>
              <a:t>are Reactive </a:t>
            </a:r>
            <a:r>
              <a:rPr lang="en-US" sz="1800" dirty="0" smtClean="0">
                <a:latin typeface="Times New Roman" panose="02020603050405020304" pitchFamily="18" charset="0"/>
                <a:cs typeface="Times New Roman" panose="02020603050405020304" pitchFamily="18" charset="0"/>
              </a:rPr>
              <a:t>Systems*</a:t>
            </a:r>
          </a:p>
          <a:p>
            <a:pPr>
              <a:lnSpc>
                <a:spcPct val="200000"/>
              </a:lnSpc>
              <a:buFontTx/>
              <a:buChar char="-"/>
            </a:pPr>
            <a:r>
              <a:rPr lang="en-US" sz="1800" dirty="0" smtClean="0">
                <a:latin typeface="Times New Roman" panose="02020603050405020304" pitchFamily="18" charset="0"/>
                <a:cs typeface="Times New Roman" panose="02020603050405020304" pitchFamily="18" charset="0"/>
              </a:rPr>
              <a:t>Once </a:t>
            </a:r>
            <a:r>
              <a:rPr lang="en-US" sz="1800" dirty="0">
                <a:latin typeface="Times New Roman" panose="02020603050405020304" pitchFamily="18" charset="0"/>
                <a:cs typeface="Times New Roman" panose="02020603050405020304" pitchFamily="18" charset="0"/>
              </a:rPr>
              <a:t>started run </a:t>
            </a:r>
            <a:r>
              <a:rPr lang="en-US" sz="1800" dirty="0" smtClean="0">
                <a:latin typeface="Times New Roman" panose="02020603050405020304" pitchFamily="18" charset="0"/>
                <a:cs typeface="Times New Roman" panose="02020603050405020304" pitchFamily="18" charset="0"/>
              </a:rPr>
              <a:t>forever</a:t>
            </a:r>
          </a:p>
          <a:p>
            <a:pPr>
              <a:lnSpc>
                <a:spcPct val="200000"/>
              </a:lnSpc>
              <a:buFontTx/>
              <a:buChar char="-"/>
            </a:pPr>
            <a:r>
              <a:rPr lang="en-US" sz="1800" dirty="0" smtClean="0">
                <a:latin typeface="Times New Roman" panose="02020603050405020304" pitchFamily="18" charset="0"/>
                <a:cs typeface="Times New Roman" panose="02020603050405020304" pitchFamily="18" charset="0"/>
              </a:rPr>
              <a:t>Termination </a:t>
            </a:r>
            <a:r>
              <a:rPr lang="en-US" sz="1800" dirty="0">
                <a:latin typeface="Times New Roman" panose="02020603050405020304" pitchFamily="18" charset="0"/>
                <a:cs typeface="Times New Roman" panose="02020603050405020304" pitchFamily="18" charset="0"/>
              </a:rPr>
              <a:t>is a bad </a:t>
            </a:r>
            <a:r>
              <a:rPr lang="en-US" sz="1800" dirty="0" smtClean="0">
                <a:latin typeface="Times New Roman" panose="02020603050405020304" pitchFamily="18" charset="0"/>
                <a:cs typeface="Times New Roman" panose="02020603050405020304" pitchFamily="18" charset="0"/>
              </a:rPr>
              <a:t>behavior</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32</a:t>
            </a:fld>
            <a:endParaRPr lang="en-US"/>
          </a:p>
        </p:txBody>
      </p:sp>
    </p:spTree>
    <p:extLst>
      <p:ext uri="{BB962C8B-B14F-4D97-AF65-F5344CB8AC3E}">
        <p14:creationId xmlns:p14="http://schemas.microsoft.com/office/powerpoint/2010/main" val="3108625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5715000"/>
          </a:xfrm>
        </p:spPr>
        <p:txBody>
          <a:bodyPr/>
          <a:lstStyle/>
          <a:p>
            <a:pPr>
              <a:lnSpc>
                <a:spcPct val="200000"/>
              </a:lnSpc>
            </a:pPr>
            <a:r>
              <a:rPr lang="en-US" sz="1800" dirty="0" smtClean="0">
                <a:latin typeface="Times New Roman" panose="02020603050405020304" pitchFamily="18" charset="0"/>
                <a:cs typeface="Times New Roman" panose="02020603050405020304" pitchFamily="18" charset="0"/>
              </a:rPr>
              <a:t>Reactive </a:t>
            </a:r>
            <a:r>
              <a:rPr lang="en-US" sz="1800" dirty="0">
                <a:latin typeface="Times New Roman" panose="02020603050405020304" pitchFamily="18" charset="0"/>
                <a:cs typeface="Times New Roman" panose="02020603050405020304" pitchFamily="18" charset="0"/>
              </a:rPr>
              <a:t>Systems are systems that have continuous interaction with their environment. Hardware and OS are typical examples. In general, all embedded systems are reactive.</a:t>
            </a:r>
          </a:p>
          <a:p>
            <a:pPr>
              <a:lnSpc>
                <a:spcPct val="200000"/>
              </a:lnSpc>
            </a:pPr>
            <a:r>
              <a:rPr lang="en-US" sz="1800" dirty="0">
                <a:latin typeface="Times New Roman" panose="02020603050405020304" pitchFamily="18" charset="0"/>
                <a:cs typeface="Times New Roman" panose="02020603050405020304" pitchFamily="18" charset="0"/>
              </a:rPr>
              <a:t>These systems can be </a:t>
            </a:r>
            <a:r>
              <a:rPr lang="en-US" sz="1800" dirty="0" smtClean="0">
                <a:latin typeface="Times New Roman" panose="02020603050405020304" pitchFamily="18" charset="0"/>
                <a:cs typeface="Times New Roman" panose="02020603050405020304" pitchFamily="18" charset="0"/>
              </a:rPr>
              <a:t>differentiated </a:t>
            </a:r>
            <a:r>
              <a:rPr lang="en-US" sz="1800" dirty="0">
                <a:latin typeface="Times New Roman" panose="02020603050405020304" pitchFamily="18" charset="0"/>
                <a:cs typeface="Times New Roman" panose="02020603050405020304" pitchFamily="18" charset="0"/>
              </a:rPr>
              <a:t>with conventional software systems like data processing applications</a:t>
            </a:r>
            <a:r>
              <a:rPr lang="en-US" sz="1800" dirty="0" smtClean="0">
                <a:latin typeface="Times New Roman" panose="02020603050405020304" pitchFamily="18" charset="0"/>
                <a:cs typeface="Times New Roman" panose="02020603050405020304" pitchFamily="18" charset="0"/>
              </a:rPr>
              <a:t>.</a:t>
            </a:r>
          </a:p>
          <a:p>
            <a:pPr>
              <a:lnSpc>
                <a:spcPct val="200000"/>
              </a:lnSpc>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These systems take input from the environment, transform these inputs and terminate giving the outputs. </a:t>
            </a:r>
            <a:endParaRPr lang="en-US" sz="1800" dirty="0" smtClean="0">
              <a:latin typeface="Times New Roman" panose="02020603050405020304" pitchFamily="18" charset="0"/>
              <a:cs typeface="Times New Roman" panose="02020603050405020304" pitchFamily="18" charset="0"/>
            </a:endParaRPr>
          </a:p>
          <a:p>
            <a:pPr>
              <a:lnSpc>
                <a:spcPct val="200000"/>
              </a:lnSpc>
            </a:pPr>
            <a:r>
              <a:rPr lang="en-US" sz="1800" dirty="0" smtClean="0">
                <a:latin typeface="Times New Roman" panose="02020603050405020304" pitchFamily="18" charset="0"/>
                <a:cs typeface="Times New Roman" panose="02020603050405020304" pitchFamily="18" charset="0"/>
              </a:rPr>
              <a:t>Their </a:t>
            </a:r>
            <a:r>
              <a:rPr lang="en-US" sz="1800" dirty="0">
                <a:latin typeface="Times New Roman" panose="02020603050405020304" pitchFamily="18" charset="0"/>
                <a:cs typeface="Times New Roman" panose="02020603050405020304" pitchFamily="18" charset="0"/>
              </a:rPr>
              <a:t>interaction with the environment is </a:t>
            </a:r>
            <a:r>
              <a:rPr lang="en-US" sz="1800" dirty="0" smtClean="0">
                <a:latin typeface="Times New Roman" panose="02020603050405020304" pitchFamily="18" charset="0"/>
                <a:cs typeface="Times New Roman" panose="02020603050405020304" pitchFamily="18" charset="0"/>
              </a:rPr>
              <a:t>limited, once </a:t>
            </a:r>
            <a:r>
              <a:rPr lang="en-US" sz="1800" dirty="0">
                <a:latin typeface="Times New Roman" panose="02020603050405020304" pitchFamily="18" charset="0"/>
                <a:cs typeface="Times New Roman" panose="02020603050405020304" pitchFamily="18" charset="0"/>
              </a:rPr>
              <a:t>at the time of taking inputs and once at the end when the outputs are generated</a:t>
            </a:r>
          </a:p>
        </p:txBody>
      </p:sp>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33</a:t>
            </a:fld>
            <a:endParaRPr lang="en-US"/>
          </a:p>
        </p:txBody>
      </p:sp>
    </p:spTree>
    <p:extLst>
      <p:ext uri="{BB962C8B-B14F-4D97-AF65-F5344CB8AC3E}">
        <p14:creationId xmlns:p14="http://schemas.microsoft.com/office/powerpoint/2010/main" val="1686216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Design </a:t>
            </a:r>
            <a:r>
              <a:rPr lang="en-US" dirty="0" smtClean="0">
                <a:latin typeface="Times New Roman" panose="02020603050405020304" pitchFamily="18" charset="0"/>
                <a:cs typeface="Times New Roman" panose="02020603050405020304" pitchFamily="18" charset="0"/>
              </a:rPr>
              <a:t>Cycle</a:t>
            </a:r>
            <a:endParaRPr lang="en-US" dirty="0"/>
          </a:p>
        </p:txBody>
      </p:sp>
      <p:sp>
        <p:nvSpPr>
          <p:cNvPr id="3" name="Content Placeholder 2"/>
          <p:cNvSpPr>
            <a:spLocks noGrp="1"/>
          </p:cNvSpPr>
          <p:nvPr>
            <p:ph idx="1"/>
          </p:nvPr>
        </p:nvSpPr>
        <p:spPr>
          <a:xfrm>
            <a:off x="457200" y="1600200"/>
            <a:ext cx="8534400" cy="4525963"/>
          </a:xfrm>
        </p:spPr>
        <p:txBody>
          <a:bodyPr/>
          <a:lstStyle/>
          <a:p>
            <a:r>
              <a:rPr lang="en-US" sz="1800" dirty="0">
                <a:latin typeface="Times New Roman" panose="02020603050405020304" pitchFamily="18" charset="0"/>
                <a:cs typeface="Times New Roman" panose="02020603050405020304" pitchFamily="18" charset="0"/>
              </a:rPr>
              <a:t>System Design Cycle</a:t>
            </a:r>
          </a:p>
          <a:p>
            <a:pPr marL="0" indent="0">
              <a:lnSpc>
                <a:spcPct val="200000"/>
              </a:lnSpc>
              <a:buNone/>
            </a:pPr>
            <a:r>
              <a:rPr lang="en-US" sz="1800" dirty="0">
                <a:latin typeface="Times New Roman" panose="02020603050405020304" pitchFamily="18" charset="0"/>
                <a:cs typeface="Times New Roman" panose="02020603050405020304" pitchFamily="18" charset="0"/>
              </a:rPr>
              <a:t>􀁺 Writing code conjures up visions </a:t>
            </a:r>
            <a:r>
              <a:rPr lang="en-US" sz="1800" dirty="0" smtClean="0">
                <a:latin typeface="Times New Roman" panose="02020603050405020304" pitchFamily="18" charset="0"/>
                <a:cs typeface="Times New Roman" panose="02020603050405020304" pitchFamily="18" charset="0"/>
              </a:rPr>
              <a:t>of sleepless </a:t>
            </a:r>
            <a:r>
              <a:rPr lang="en-US" sz="1800" dirty="0">
                <a:latin typeface="Times New Roman" panose="02020603050405020304" pitchFamily="18" charset="0"/>
                <a:cs typeface="Times New Roman" panose="02020603050405020304" pitchFamily="18" charset="0"/>
              </a:rPr>
              <a:t>nights and stacked up </a:t>
            </a:r>
            <a:r>
              <a:rPr lang="en-US" sz="1800" dirty="0" smtClean="0">
                <a:latin typeface="Times New Roman" panose="02020603050405020304" pitchFamily="18" charset="0"/>
                <a:cs typeface="Times New Roman" panose="02020603050405020304" pitchFamily="18" charset="0"/>
              </a:rPr>
              <a:t>boxes of </a:t>
            </a:r>
            <a:r>
              <a:rPr lang="en-US" sz="1800" dirty="0">
                <a:latin typeface="Times New Roman" panose="02020603050405020304" pitchFamily="18" charset="0"/>
                <a:cs typeface="Times New Roman" panose="02020603050405020304" pitchFamily="18" charset="0"/>
              </a:rPr>
              <a:t>pizza</a:t>
            </a:r>
          </a:p>
          <a:p>
            <a:pPr marL="0" indent="0">
              <a:lnSpc>
                <a:spcPct val="200000"/>
              </a:lnSpc>
              <a:buNone/>
            </a:pPr>
            <a:r>
              <a:rPr lang="en-US" sz="1800" dirty="0">
                <a:latin typeface="Times New Roman" panose="02020603050405020304" pitchFamily="18" charset="0"/>
                <a:cs typeface="Times New Roman" panose="02020603050405020304" pitchFamily="18" charset="0"/>
              </a:rPr>
              <a:t>􀁺 And if not done correctly, that </a:t>
            </a:r>
            <a:r>
              <a:rPr lang="en-US" sz="1800" dirty="0" smtClean="0">
                <a:latin typeface="Times New Roman" panose="02020603050405020304" pitchFamily="18" charset="0"/>
                <a:cs typeface="Times New Roman" panose="02020603050405020304" pitchFamily="18" charset="0"/>
              </a:rPr>
              <a:t>is exactly </a:t>
            </a:r>
            <a:r>
              <a:rPr lang="en-US" sz="1800" dirty="0">
                <a:latin typeface="Times New Roman" panose="02020603050405020304" pitchFamily="18" charset="0"/>
                <a:cs typeface="Times New Roman" panose="02020603050405020304" pitchFamily="18" charset="0"/>
              </a:rPr>
              <a:t>what the outcome will be!</a:t>
            </a:r>
          </a:p>
          <a:p>
            <a:pPr marL="0" indent="0">
              <a:lnSpc>
                <a:spcPct val="200000"/>
              </a:lnSpc>
              <a:buNone/>
            </a:pPr>
            <a:r>
              <a:rPr lang="en-US" sz="1800" dirty="0">
                <a:latin typeface="Times New Roman" panose="02020603050405020304" pitchFamily="18" charset="0"/>
                <a:cs typeface="Times New Roman" panose="02020603050405020304" pitchFamily="18" charset="0"/>
              </a:rPr>
              <a:t>􀁺 The purpose of the design cycle is </a:t>
            </a:r>
            <a:r>
              <a:rPr lang="en-US" sz="1800" dirty="0" smtClean="0">
                <a:latin typeface="Times New Roman" panose="02020603050405020304" pitchFamily="18" charset="0"/>
                <a:cs typeface="Times New Roman" panose="02020603050405020304" pitchFamily="18" charset="0"/>
              </a:rPr>
              <a:t>to remind </a:t>
            </a:r>
            <a:r>
              <a:rPr lang="en-US" sz="1800" dirty="0">
                <a:latin typeface="Times New Roman" panose="02020603050405020304" pitchFamily="18" charset="0"/>
                <a:cs typeface="Times New Roman" panose="02020603050405020304" pitchFamily="18" charset="0"/>
              </a:rPr>
              <a:t>and guide the developer to </a:t>
            </a:r>
            <a:r>
              <a:rPr lang="en-US" sz="1800" dirty="0" smtClean="0">
                <a:latin typeface="Times New Roman" panose="02020603050405020304" pitchFamily="18" charset="0"/>
                <a:cs typeface="Times New Roman" panose="02020603050405020304" pitchFamily="18" charset="0"/>
              </a:rPr>
              <a:t>step within </a:t>
            </a:r>
            <a:r>
              <a:rPr lang="en-US" sz="1800" dirty="0">
                <a:latin typeface="Times New Roman" panose="02020603050405020304" pitchFamily="18" charset="0"/>
                <a:cs typeface="Times New Roman" panose="02020603050405020304" pitchFamily="18" charset="0"/>
              </a:rPr>
              <a:t>a framework proven to keep </a:t>
            </a:r>
            <a:r>
              <a:rPr lang="en-US" sz="1800" dirty="0" smtClean="0">
                <a:latin typeface="Times New Roman" panose="02020603050405020304" pitchFamily="18" charset="0"/>
                <a:cs typeface="Times New Roman" panose="02020603050405020304" pitchFamily="18" charset="0"/>
              </a:rPr>
              <a:t>you on track </a:t>
            </a:r>
            <a:r>
              <a:rPr lang="en-US" sz="1800" dirty="0">
                <a:latin typeface="Times New Roman" panose="02020603050405020304" pitchFamily="18" charset="0"/>
                <a:cs typeface="Times New Roman" panose="02020603050405020304" pitchFamily="18" charset="0"/>
              </a:rPr>
              <a:t>and on </a:t>
            </a:r>
            <a:r>
              <a:rPr lang="en-US" sz="1800" dirty="0" smtClean="0">
                <a:latin typeface="Times New Roman" panose="02020603050405020304" pitchFamily="18" charset="0"/>
                <a:cs typeface="Times New Roman" panose="02020603050405020304" pitchFamily="18" charset="0"/>
              </a:rPr>
              <a:t>budget.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There are numerous design </a:t>
            </a:r>
            <a:r>
              <a:rPr lang="en-US" sz="1800" dirty="0">
                <a:latin typeface="Times New Roman" panose="02020603050405020304" pitchFamily="18" charset="0"/>
                <a:cs typeface="Times New Roman" panose="02020603050405020304" pitchFamily="18" charset="0"/>
              </a:rPr>
              <a:t>cycle methodologies</a:t>
            </a:r>
            <a:r>
              <a:rPr lang="en-US" sz="1800" dirty="0">
                <a:latin typeface="Times New Roman" panose="02020603050405020304" pitchFamily="18" charset="0"/>
                <a:cs typeface="Times New Roman" panose="02020603050405020304" pitchFamily="18" charset="0"/>
              </a:rPr>
              <a:t>, of which the </a:t>
            </a:r>
            <a:r>
              <a:rPr lang="en-US" sz="1800" dirty="0">
                <a:latin typeface="Times New Roman" panose="02020603050405020304" pitchFamily="18" charset="0"/>
                <a:cs typeface="Times New Roman" panose="02020603050405020304" pitchFamily="18" charset="0"/>
              </a:rPr>
              <a:t>following are </a:t>
            </a:r>
            <a:r>
              <a:rPr lang="en-US" sz="1800" dirty="0">
                <a:latin typeface="Times New Roman" panose="02020603050405020304" pitchFamily="18" charset="0"/>
                <a:cs typeface="Times New Roman" panose="02020603050405020304" pitchFamily="18" charset="0"/>
              </a:rPr>
              <a:t>most popular</a:t>
            </a:r>
          </a:p>
          <a:p>
            <a:r>
              <a:rPr lang="en-US" sz="1800" dirty="0" smtClean="0">
                <a:latin typeface="Times New Roman" panose="02020603050405020304" pitchFamily="18" charset="0"/>
                <a:cs typeface="Times New Roman" panose="02020603050405020304" pitchFamily="18" charset="0"/>
              </a:rPr>
              <a:t>SDLC</a:t>
            </a: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Waterfall Model</a:t>
            </a:r>
          </a:p>
          <a:p>
            <a:r>
              <a:rPr lang="en-US" sz="1800" dirty="0" smtClean="0">
                <a:latin typeface="Times New Roman" panose="02020603050405020304" pitchFamily="18" charset="0"/>
                <a:cs typeface="Times New Roman" panose="02020603050405020304" pitchFamily="18" charset="0"/>
              </a:rPr>
              <a:t>Top-down </a:t>
            </a:r>
            <a:r>
              <a:rPr lang="en-US" sz="1800" dirty="0">
                <a:latin typeface="Times New Roman" panose="02020603050405020304" pitchFamily="18" charset="0"/>
                <a:cs typeface="Times New Roman" panose="02020603050405020304" pitchFamily="18" charset="0"/>
              </a:rPr>
              <a:t>versus Bottom-up</a:t>
            </a:r>
          </a:p>
          <a:p>
            <a:r>
              <a:rPr lang="en-US" sz="1800" dirty="0" smtClean="0">
                <a:latin typeface="Times New Roman" panose="02020603050405020304" pitchFamily="18" charset="0"/>
                <a:cs typeface="Times New Roman" panose="02020603050405020304" pitchFamily="18" charset="0"/>
              </a:rPr>
              <a:t>Spiral </a:t>
            </a:r>
            <a:r>
              <a:rPr lang="en-US" sz="1800" dirty="0">
                <a:latin typeface="Times New Roman" panose="02020603050405020304" pitchFamily="18" charset="0"/>
                <a:cs typeface="Times New Roman" panose="02020603050405020304" pitchFamily="18" charset="0"/>
              </a:rPr>
              <a:t>Model</a:t>
            </a:r>
          </a:p>
          <a:p>
            <a:r>
              <a:rPr lang="en-US" sz="1800" dirty="0" smtClean="0">
                <a:latin typeface="Times New Roman" panose="02020603050405020304" pitchFamily="18" charset="0"/>
                <a:cs typeface="Times New Roman" panose="02020603050405020304" pitchFamily="18" charset="0"/>
              </a:rPr>
              <a:t>GANTT </a:t>
            </a:r>
            <a:r>
              <a:rPr lang="en-US" sz="1800" dirty="0">
                <a:latin typeface="Times New Roman" panose="02020603050405020304" pitchFamily="18" charset="0"/>
                <a:cs typeface="Times New Roman" panose="02020603050405020304" pitchFamily="18" charset="0"/>
              </a:rPr>
              <a:t>charts</a:t>
            </a:r>
          </a:p>
        </p:txBody>
      </p:sp>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34</a:t>
            </a:fld>
            <a:endParaRPr lang="en-US"/>
          </a:p>
        </p:txBody>
      </p:sp>
    </p:spTree>
    <p:extLst>
      <p:ext uri="{BB962C8B-B14F-4D97-AF65-F5344CB8AC3E}">
        <p14:creationId xmlns:p14="http://schemas.microsoft.com/office/powerpoint/2010/main" val="4139901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35</a:t>
            </a:fld>
            <a:endParaRPr lang="en-US"/>
          </a:p>
        </p:txBody>
      </p:sp>
      <p:sp>
        <p:nvSpPr>
          <p:cNvPr id="5" name="Rectangle 2"/>
          <p:cNvSpPr txBox="1">
            <a:spLocks noChangeArrowheads="1"/>
          </p:cNvSpPr>
          <p:nvPr/>
        </p:nvSpPr>
        <p:spPr bwMode="auto">
          <a:xfrm>
            <a:off x="609600" y="2413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defRPr/>
            </a:pPr>
            <a:r>
              <a:rPr lang="en-US" sz="3600" kern="0" dirty="0" smtClean="0">
                <a:solidFill>
                  <a:srgbClr val="000000"/>
                </a:solidFill>
                <a:effectLst>
                  <a:outerShdw blurRad="38100" dist="38100" dir="2700000" algn="tl">
                    <a:srgbClr val="FFFFFF"/>
                  </a:outerShdw>
                </a:effectLst>
              </a:rPr>
              <a:t>Systems Development Life Cycle</a:t>
            </a:r>
            <a:br>
              <a:rPr lang="en-US" sz="3600" kern="0" dirty="0" smtClean="0">
                <a:solidFill>
                  <a:srgbClr val="000000"/>
                </a:solidFill>
                <a:effectLst>
                  <a:outerShdw blurRad="38100" dist="38100" dir="2700000" algn="tl">
                    <a:srgbClr val="FFFFFF"/>
                  </a:outerShdw>
                </a:effectLst>
              </a:rPr>
            </a:br>
            <a:endParaRPr lang="en-US" sz="3600" kern="0" dirty="0" smtClean="0">
              <a:solidFill>
                <a:srgbClr val="000000"/>
              </a:solidFill>
              <a:effectLst>
                <a:outerShdw blurRad="38100" dist="38100" dir="2700000" algn="tl">
                  <a:srgbClr val="FFFFFF"/>
                </a:outerShdw>
              </a:effectLst>
            </a:endParaRPr>
          </a:p>
        </p:txBody>
      </p:sp>
      <p:grpSp>
        <p:nvGrpSpPr>
          <p:cNvPr id="6" name="Group 27"/>
          <p:cNvGrpSpPr>
            <a:grpSpLocks/>
          </p:cNvGrpSpPr>
          <p:nvPr/>
        </p:nvGrpSpPr>
        <p:grpSpPr bwMode="auto">
          <a:xfrm>
            <a:off x="457200" y="1676400"/>
            <a:ext cx="8458200" cy="4114800"/>
            <a:chOff x="1008" y="1392"/>
            <a:chExt cx="4608" cy="2256"/>
          </a:xfrm>
        </p:grpSpPr>
        <p:sp>
          <p:nvSpPr>
            <p:cNvPr id="7" name="Rectangle 5"/>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sz="1800">
                  <a:solidFill>
                    <a:srgbClr val="000000"/>
                  </a:solidFill>
                  <a:latin typeface="Arial Narrow" panose="020B0606020202030204" pitchFamily="34" charset="0"/>
                </a:rPr>
                <a:t>Planning</a:t>
              </a:r>
            </a:p>
          </p:txBody>
        </p:sp>
        <p:sp>
          <p:nvSpPr>
            <p:cNvPr id="8" name="Rectangle 6"/>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sz="1800">
                  <a:solidFill>
                    <a:srgbClr val="000000"/>
                  </a:solidFill>
                  <a:latin typeface="Arial Narrow" panose="020B0606020202030204" pitchFamily="34" charset="0"/>
                </a:rPr>
                <a:t>Analysis</a:t>
              </a:r>
            </a:p>
          </p:txBody>
        </p:sp>
        <p:sp>
          <p:nvSpPr>
            <p:cNvPr id="9" name="Rectangle 7"/>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sz="1800">
                  <a:solidFill>
                    <a:srgbClr val="000000"/>
                  </a:solidFill>
                  <a:latin typeface="Arial Narrow" panose="020B0606020202030204" pitchFamily="34" charset="0"/>
                </a:rPr>
                <a:t>Physical Design</a:t>
              </a:r>
            </a:p>
          </p:txBody>
        </p:sp>
        <p:sp>
          <p:nvSpPr>
            <p:cNvPr id="10" name="Rectangle 8"/>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sz="1800">
                  <a:solidFill>
                    <a:srgbClr val="000000"/>
                  </a:solidFill>
                  <a:latin typeface="Arial Narrow" panose="020B0606020202030204" pitchFamily="34" charset="0"/>
                </a:rPr>
                <a:t>Implementation</a:t>
              </a:r>
            </a:p>
          </p:txBody>
        </p:sp>
        <p:sp>
          <p:nvSpPr>
            <p:cNvPr id="11" name="Rectangle 9"/>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sz="1800">
                  <a:solidFill>
                    <a:srgbClr val="000000"/>
                  </a:solidFill>
                  <a:latin typeface="Arial Narrow" panose="020B0606020202030204" pitchFamily="34" charset="0"/>
                </a:rPr>
                <a:t>Maintenance</a:t>
              </a:r>
            </a:p>
          </p:txBody>
        </p:sp>
        <p:sp>
          <p:nvSpPr>
            <p:cNvPr id="12" name="Rectangle 10"/>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sz="1800">
                  <a:solidFill>
                    <a:srgbClr val="000000"/>
                  </a:solidFill>
                  <a:latin typeface="Arial Narrow" panose="020B0606020202030204" pitchFamily="34" charset="0"/>
                </a:rPr>
                <a:t>Logical Design</a:t>
              </a:r>
            </a:p>
          </p:txBody>
        </p:sp>
        <p:sp>
          <p:nvSpPr>
            <p:cNvPr id="13" name="Arc 14"/>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Arc 15"/>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Arc 16"/>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Arc 17"/>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Arc 18"/>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Arc 19"/>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Arc 20"/>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Arc 21"/>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 name="Arc 22"/>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Arc 23"/>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1140056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Waterfall </a:t>
            </a:r>
            <a:r>
              <a:rPr lang="en-US" dirty="0" smtClean="0">
                <a:latin typeface="Times New Roman" panose="02020603050405020304" pitchFamily="18" charset="0"/>
                <a:cs typeface="Times New Roman" panose="02020603050405020304" pitchFamily="18" charset="0"/>
              </a:rPr>
              <a:t>Model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150000"/>
              </a:lnSpc>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Waterfall is a software development model in </a:t>
            </a:r>
            <a:r>
              <a:rPr lang="en-US" sz="1800" dirty="0" smtClean="0">
                <a:latin typeface="Times New Roman" panose="02020603050405020304" pitchFamily="18" charset="0"/>
                <a:cs typeface="Times New Roman" panose="02020603050405020304" pitchFamily="18" charset="0"/>
              </a:rPr>
              <a:t>which development </a:t>
            </a:r>
            <a:r>
              <a:rPr lang="en-US" sz="1800" dirty="0">
                <a:latin typeface="Times New Roman" panose="02020603050405020304" pitchFamily="18" charset="0"/>
                <a:cs typeface="Times New Roman" panose="02020603050405020304" pitchFamily="18" charset="0"/>
              </a:rPr>
              <a:t>is seen flowing steadily through </a:t>
            </a:r>
            <a:r>
              <a:rPr lang="en-US" sz="1800" dirty="0" smtClean="0">
                <a:latin typeface="Times New Roman" panose="02020603050405020304" pitchFamily="18" charset="0"/>
                <a:cs typeface="Times New Roman" panose="02020603050405020304" pitchFamily="18" charset="0"/>
              </a:rPr>
              <a:t>the phases </a:t>
            </a:r>
            <a:r>
              <a:rPr lang="en-US" sz="1800" dirty="0">
                <a:latin typeface="Times New Roman" panose="02020603050405020304" pitchFamily="18" charset="0"/>
                <a:cs typeface="Times New Roman" panose="02020603050405020304" pitchFamily="18" charset="0"/>
              </a:rPr>
              <a:t>of</a:t>
            </a:r>
          </a:p>
          <a:p>
            <a:pPr marL="0" indent="0">
              <a:lnSpc>
                <a:spcPct val="150000"/>
              </a:lnSpc>
              <a:buNone/>
            </a:pPr>
            <a:r>
              <a:rPr lang="en-US" sz="1800" dirty="0">
                <a:latin typeface="Times New Roman" panose="02020603050405020304" pitchFamily="18" charset="0"/>
                <a:cs typeface="Times New Roman" panose="02020603050405020304" pitchFamily="18" charset="0"/>
              </a:rPr>
              <a:t>• Requirement Analysis</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Design</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Implementation</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Testing</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Integration</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Maintenance</a:t>
            </a:r>
          </a:p>
          <a:p>
            <a:pPr marL="0" indent="0">
              <a:lnSpc>
                <a:spcPct val="150000"/>
              </a:lnSpc>
              <a:buNone/>
            </a:pPr>
            <a:r>
              <a:rPr lang="en-US" sz="1800" dirty="0">
                <a:latin typeface="Times New Roman" panose="02020603050405020304" pitchFamily="18" charset="0"/>
                <a:cs typeface="Times New Roman" panose="02020603050405020304" pitchFamily="18" charset="0"/>
              </a:rPr>
              <a:t>􀁺 Advantages are good progress tracking due to </a:t>
            </a:r>
            <a:r>
              <a:rPr lang="en-US" sz="1800" dirty="0" smtClean="0">
                <a:latin typeface="Times New Roman" panose="02020603050405020304" pitchFamily="18" charset="0"/>
                <a:cs typeface="Times New Roman" panose="02020603050405020304" pitchFamily="18" charset="0"/>
              </a:rPr>
              <a:t>clear milestones</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Disadvantages are its inflexibility, by making it </a:t>
            </a:r>
            <a:r>
              <a:rPr lang="en-US" sz="1800" dirty="0" smtClean="0">
                <a:latin typeface="Times New Roman" panose="02020603050405020304" pitchFamily="18" charset="0"/>
                <a:cs typeface="Times New Roman" panose="02020603050405020304" pitchFamily="18" charset="0"/>
              </a:rPr>
              <a:t>difficult to </a:t>
            </a:r>
            <a:r>
              <a:rPr lang="en-US" sz="1800" dirty="0">
                <a:latin typeface="Times New Roman" panose="02020603050405020304" pitchFamily="18" charset="0"/>
                <a:cs typeface="Times New Roman" panose="02020603050405020304" pitchFamily="18" charset="0"/>
              </a:rPr>
              <a:t>respond to changing customer needs / </a:t>
            </a:r>
            <a:r>
              <a:rPr lang="en-US" sz="1800" dirty="0" smtClean="0">
                <a:latin typeface="Times New Roman" panose="02020603050405020304" pitchFamily="18" charset="0"/>
                <a:cs typeface="Times New Roman" panose="02020603050405020304" pitchFamily="18" charset="0"/>
              </a:rPr>
              <a:t>market conditions</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36</a:t>
            </a:fld>
            <a:endParaRPr lang="en-US"/>
          </a:p>
        </p:txBody>
      </p:sp>
    </p:spTree>
    <p:extLst>
      <p:ext uri="{BB962C8B-B14F-4D97-AF65-F5344CB8AC3E}">
        <p14:creationId xmlns:p14="http://schemas.microsoft.com/office/powerpoint/2010/main" val="1448788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Top-down </a:t>
            </a:r>
            <a:r>
              <a:rPr lang="en-US" dirty="0" err="1" smtClean="0">
                <a:latin typeface="Times New Roman" panose="02020603050405020304" pitchFamily="18" charset="0"/>
                <a:cs typeface="Times New Roman" panose="02020603050405020304" pitchFamily="18" charset="0"/>
              </a:rPr>
              <a:t>vs</a:t>
            </a:r>
            <a:r>
              <a:rPr lang="en-US" dirty="0" smtClean="0">
                <a:latin typeface="Times New Roman" panose="02020603050405020304" pitchFamily="18" charset="0"/>
                <a:cs typeface="Times New Roman" panose="02020603050405020304" pitchFamily="18" charset="0"/>
              </a:rPr>
              <a:t> Bottom-up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150000"/>
              </a:lnSpc>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a:t>
            </a:r>
            <a:r>
              <a:rPr lang="en-US" sz="1800" i="1" dirty="0">
                <a:latin typeface="Times New Roman" panose="02020603050405020304" pitchFamily="18" charset="0"/>
                <a:cs typeface="Times New Roman" panose="02020603050405020304" pitchFamily="18" charset="0"/>
              </a:rPr>
              <a:t>Top-Down Model </a:t>
            </a:r>
            <a:r>
              <a:rPr lang="en-US" sz="1800" dirty="0">
                <a:latin typeface="Times New Roman" panose="02020603050405020304" pitchFamily="18" charset="0"/>
                <a:cs typeface="Times New Roman" panose="02020603050405020304" pitchFamily="18" charset="0"/>
              </a:rPr>
              <a:t>analyses the </a:t>
            </a:r>
            <a:r>
              <a:rPr lang="en-US" sz="1800" dirty="0" smtClean="0">
                <a:latin typeface="Times New Roman" panose="02020603050405020304" pitchFamily="18" charset="0"/>
                <a:cs typeface="Times New Roman" panose="02020603050405020304" pitchFamily="18" charset="0"/>
              </a:rPr>
              <a:t>overall functionality </a:t>
            </a:r>
            <a:r>
              <a:rPr lang="en-US" sz="1800" dirty="0">
                <a:latin typeface="Times New Roman" panose="02020603050405020304" pitchFamily="18" charset="0"/>
                <a:cs typeface="Times New Roman" panose="02020603050405020304" pitchFamily="18" charset="0"/>
              </a:rPr>
              <a:t>of a system, without going </a:t>
            </a:r>
            <a:r>
              <a:rPr lang="en-US" sz="1800" dirty="0" smtClean="0">
                <a:latin typeface="Times New Roman" panose="02020603050405020304" pitchFamily="18" charset="0"/>
                <a:cs typeface="Times New Roman" panose="02020603050405020304" pitchFamily="18" charset="0"/>
              </a:rPr>
              <a:t>into details</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 Each </a:t>
            </a:r>
            <a:r>
              <a:rPr lang="en-US" sz="1800" dirty="0">
                <a:latin typeface="Times New Roman" panose="02020603050405020304" pitchFamily="18" charset="0"/>
                <a:cs typeface="Times New Roman" panose="02020603050405020304" pitchFamily="18" charset="0"/>
              </a:rPr>
              <a:t>successive iteration of this process </a:t>
            </a:r>
            <a:r>
              <a:rPr lang="en-US" sz="1800" dirty="0" smtClean="0">
                <a:latin typeface="Times New Roman" panose="02020603050405020304" pitchFamily="18" charset="0"/>
                <a:cs typeface="Times New Roman" panose="02020603050405020304" pitchFamily="18" charset="0"/>
              </a:rPr>
              <a:t>then designs </a:t>
            </a:r>
            <a:r>
              <a:rPr lang="en-US" sz="1800" dirty="0">
                <a:latin typeface="Times New Roman" panose="02020603050405020304" pitchFamily="18" charset="0"/>
                <a:cs typeface="Times New Roman" panose="02020603050405020304" pitchFamily="18" charset="0"/>
              </a:rPr>
              <a:t>individual pieces of the system in </a:t>
            </a:r>
            <a:r>
              <a:rPr lang="en-US" sz="1800" dirty="0" smtClean="0">
                <a:latin typeface="Times New Roman" panose="02020603050405020304" pitchFamily="18" charset="0"/>
                <a:cs typeface="Times New Roman" panose="02020603050405020304" pitchFamily="18" charset="0"/>
              </a:rPr>
              <a:t>greater detail</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sz="1800" dirty="0">
                <a:latin typeface="Times New Roman" panose="02020603050405020304" pitchFamily="18" charset="0"/>
                <a:cs typeface="Times New Roman" panose="02020603050405020304" pitchFamily="18" charset="0"/>
              </a:rPr>
              <a:t>􀁺 The </a:t>
            </a:r>
            <a:r>
              <a:rPr lang="en-US" sz="1800" i="1" dirty="0">
                <a:latin typeface="Times New Roman" panose="02020603050405020304" pitchFamily="18" charset="0"/>
                <a:cs typeface="Times New Roman" panose="02020603050405020304" pitchFamily="18" charset="0"/>
              </a:rPr>
              <a:t>Bottom-Up Model </a:t>
            </a:r>
            <a:r>
              <a:rPr lang="en-US" sz="1800" dirty="0">
                <a:latin typeface="Times New Roman" panose="02020603050405020304" pitchFamily="18" charset="0"/>
                <a:cs typeface="Times New Roman" panose="02020603050405020304" pitchFamily="18" charset="0"/>
              </a:rPr>
              <a:t>in contrast defines </a:t>
            </a:r>
            <a:r>
              <a:rPr lang="en-US" sz="1800" dirty="0" smtClean="0">
                <a:latin typeface="Times New Roman" panose="02020603050405020304" pitchFamily="18" charset="0"/>
                <a:cs typeface="Times New Roman" panose="02020603050405020304" pitchFamily="18" charset="0"/>
              </a:rPr>
              <a:t>the individual </a:t>
            </a:r>
            <a:r>
              <a:rPr lang="en-US" sz="1800" dirty="0">
                <a:latin typeface="Times New Roman" panose="02020603050405020304" pitchFamily="18" charset="0"/>
                <a:cs typeface="Times New Roman" panose="02020603050405020304" pitchFamily="18" charset="0"/>
              </a:rPr>
              <a:t>pieces of the system in great </a:t>
            </a:r>
            <a:r>
              <a:rPr lang="en-US" sz="1800" dirty="0" smtClean="0">
                <a:latin typeface="Times New Roman" panose="02020603050405020304" pitchFamily="18" charset="0"/>
                <a:cs typeface="Times New Roman" panose="02020603050405020304" pitchFamily="18" charset="0"/>
              </a:rPr>
              <a:t>detail</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 These </a:t>
            </a:r>
            <a:r>
              <a:rPr lang="en-US" sz="1800" dirty="0">
                <a:latin typeface="Times New Roman" panose="02020603050405020304" pitchFamily="18" charset="0"/>
                <a:cs typeface="Times New Roman" panose="02020603050405020304" pitchFamily="18" charset="0"/>
              </a:rPr>
              <a:t>individual components are then </a:t>
            </a:r>
            <a:r>
              <a:rPr lang="en-US" sz="1800" dirty="0" smtClean="0">
                <a:latin typeface="Times New Roman" panose="02020603050405020304" pitchFamily="18" charset="0"/>
                <a:cs typeface="Times New Roman" panose="02020603050405020304" pitchFamily="18" charset="0"/>
              </a:rPr>
              <a:t>interfaced together </a:t>
            </a:r>
            <a:r>
              <a:rPr lang="en-US" sz="1800" dirty="0">
                <a:latin typeface="Times New Roman" panose="02020603050405020304" pitchFamily="18" charset="0"/>
                <a:cs typeface="Times New Roman" panose="02020603050405020304" pitchFamily="18" charset="0"/>
              </a:rPr>
              <a:t>to form a larger system</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37</a:t>
            </a:fld>
            <a:endParaRPr lang="en-US"/>
          </a:p>
        </p:txBody>
      </p:sp>
    </p:spTree>
    <p:extLst>
      <p:ext uri="{BB962C8B-B14F-4D97-AF65-F5344CB8AC3E}">
        <p14:creationId xmlns:p14="http://schemas.microsoft.com/office/powerpoint/2010/main" val="4029699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a:t>
            </a:r>
          </a:p>
        </p:txBody>
      </p:sp>
      <p:sp>
        <p:nvSpPr>
          <p:cNvPr id="3" name="Content Placeholder 2"/>
          <p:cNvSpPr>
            <a:spLocks noGrp="1"/>
          </p:cNvSpPr>
          <p:nvPr>
            <p:ph idx="1"/>
          </p:nvPr>
        </p:nvSpPr>
        <p:spPr/>
        <p:txBody>
          <a:bodyPr/>
          <a:lstStyle/>
          <a:p>
            <a:pPr marL="0" indent="0">
              <a:lnSpc>
                <a:spcPct val="150000"/>
              </a:lnSpc>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Modern software design practices such </a:t>
            </a:r>
            <a:r>
              <a:rPr lang="en-US" sz="1800" dirty="0" smtClean="0">
                <a:latin typeface="Times New Roman" panose="02020603050405020304" pitchFamily="18" charset="0"/>
                <a:cs typeface="Times New Roman" panose="02020603050405020304" pitchFamily="18" charset="0"/>
              </a:rPr>
              <a:t>as the </a:t>
            </a:r>
            <a:r>
              <a:rPr lang="en-US" sz="1800" dirty="0">
                <a:latin typeface="Times New Roman" panose="02020603050405020304" pitchFamily="18" charset="0"/>
                <a:cs typeface="Times New Roman" panose="02020603050405020304" pitchFamily="18" charset="0"/>
              </a:rPr>
              <a:t>Spiral Model employ both top-down </a:t>
            </a:r>
            <a:r>
              <a:rPr lang="en-US" sz="1800" dirty="0" smtClean="0">
                <a:latin typeface="Times New Roman" panose="02020603050405020304" pitchFamily="18" charset="0"/>
                <a:cs typeface="Times New Roman" panose="02020603050405020304" pitchFamily="18" charset="0"/>
              </a:rPr>
              <a:t>and bottom-up </a:t>
            </a:r>
            <a:r>
              <a:rPr lang="en-US" sz="1800" dirty="0">
                <a:latin typeface="Times New Roman" panose="02020603050405020304" pitchFamily="18" charset="0"/>
                <a:cs typeface="Times New Roman" panose="02020603050405020304" pitchFamily="18" charset="0"/>
              </a:rPr>
              <a:t>techniques</a:t>
            </a:r>
          </a:p>
          <a:p>
            <a:pPr marL="0" indent="0">
              <a:lnSpc>
                <a:spcPct val="150000"/>
              </a:lnSpc>
              <a:buNone/>
            </a:pPr>
            <a:r>
              <a:rPr lang="en-US" sz="1800" dirty="0">
                <a:latin typeface="Times New Roman" panose="02020603050405020304" pitchFamily="18" charset="0"/>
                <a:cs typeface="Times New Roman" panose="02020603050405020304" pitchFamily="18" charset="0"/>
              </a:rPr>
              <a:t>􀁺 Widely used in the industry today</a:t>
            </a:r>
          </a:p>
          <a:p>
            <a:pPr marL="0" indent="0">
              <a:lnSpc>
                <a:spcPct val="150000"/>
              </a:lnSpc>
              <a:buNone/>
            </a:pPr>
            <a:r>
              <a:rPr lang="en-US" sz="1800" dirty="0">
                <a:latin typeface="Times New Roman" panose="02020603050405020304" pitchFamily="18" charset="0"/>
                <a:cs typeface="Times New Roman" panose="02020603050405020304" pitchFamily="18" charset="0"/>
              </a:rPr>
              <a:t>􀁺 For a GUI application, for example, the </a:t>
            </a:r>
            <a:r>
              <a:rPr lang="en-US" sz="1800" dirty="0" smtClean="0">
                <a:latin typeface="Times New Roman" panose="02020603050405020304" pitchFamily="18" charset="0"/>
                <a:cs typeface="Times New Roman" panose="02020603050405020304" pitchFamily="18" charset="0"/>
              </a:rPr>
              <a:t>Spiral Model </a:t>
            </a:r>
            <a:r>
              <a:rPr lang="en-US" sz="1800" dirty="0">
                <a:latin typeface="Times New Roman" panose="02020603050405020304" pitchFamily="18" charset="0"/>
                <a:cs typeface="Times New Roman" panose="02020603050405020304" pitchFamily="18" charset="0"/>
              </a:rPr>
              <a:t>would contend that</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          • You </a:t>
            </a:r>
            <a:r>
              <a:rPr lang="en-US" sz="1800" dirty="0">
                <a:latin typeface="Times New Roman" panose="02020603050405020304" pitchFamily="18" charset="0"/>
                <a:cs typeface="Times New Roman" panose="02020603050405020304" pitchFamily="18" charset="0"/>
              </a:rPr>
              <a:t>first start off with a rough-sketch of</a:t>
            </a:r>
          </a:p>
          <a:p>
            <a:pPr marL="0" indent="0">
              <a:lnSpc>
                <a:spcPct val="15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  </a:t>
            </a:r>
            <a:r>
              <a:rPr lang="fr-FR" sz="1800" dirty="0" smtClean="0">
                <a:latin typeface="Times New Roman" panose="02020603050405020304" pitchFamily="18" charset="0"/>
                <a:cs typeface="Times New Roman" panose="02020603050405020304" pitchFamily="18" charset="0"/>
              </a:rPr>
              <a:t>user </a:t>
            </a:r>
            <a:r>
              <a:rPr lang="fr-FR" sz="1800" dirty="0">
                <a:latin typeface="Times New Roman" panose="02020603050405020304" pitchFamily="18" charset="0"/>
                <a:cs typeface="Times New Roman" panose="02020603050405020304" pitchFamily="18" charset="0"/>
              </a:rPr>
              <a:t>interface (simple buttons &amp; </a:t>
            </a:r>
            <a:r>
              <a:rPr lang="fr-FR" sz="1800" dirty="0" err="1">
                <a:latin typeface="Times New Roman" panose="02020603050405020304" pitchFamily="18" charset="0"/>
                <a:cs typeface="Times New Roman" panose="02020603050405020304" pitchFamily="18" charset="0"/>
              </a:rPr>
              <a:t>icons</a:t>
            </a:r>
            <a:r>
              <a:rPr lang="fr-FR" sz="1800" dirty="0">
                <a:latin typeface="Times New Roman" panose="02020603050405020304" pitchFamily="18" charset="0"/>
                <a:cs typeface="Times New Roman" panose="02020603050405020304" pitchFamily="18" charset="0"/>
              </a:rPr>
              <a:t>)</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          • Make </a:t>
            </a:r>
            <a:r>
              <a:rPr lang="en-US" sz="1800" dirty="0">
                <a:latin typeface="Times New Roman" panose="02020603050405020304" pitchFamily="18" charset="0"/>
                <a:cs typeface="Times New Roman" panose="02020603050405020304" pitchFamily="18" charset="0"/>
              </a:rPr>
              <a:t>the underlying application </a:t>
            </a:r>
            <a:r>
              <a:rPr lang="en-US" sz="1800" dirty="0" smtClean="0">
                <a:latin typeface="Times New Roman" panose="02020603050405020304" pitchFamily="18" charset="0"/>
                <a:cs typeface="Times New Roman" panose="02020603050405020304" pitchFamily="18" charset="0"/>
              </a:rPr>
              <a:t>work</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Only then start adding features and in a</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          • final </a:t>
            </a:r>
            <a:r>
              <a:rPr lang="en-US" sz="1800" dirty="0">
                <a:latin typeface="Times New Roman" panose="02020603050405020304" pitchFamily="18" charset="0"/>
                <a:cs typeface="Times New Roman" panose="02020603050405020304" pitchFamily="18" charset="0"/>
              </a:rPr>
              <a:t>stage </a:t>
            </a:r>
            <a:r>
              <a:rPr lang="en-US" sz="1800" dirty="0" smtClean="0">
                <a:latin typeface="Times New Roman" panose="02020603050405020304" pitchFamily="18" charset="0"/>
                <a:cs typeface="Times New Roman" panose="02020603050405020304" pitchFamily="18" charset="0"/>
              </a:rPr>
              <a:t>neat </a:t>
            </a:r>
            <a:r>
              <a:rPr lang="en-US" sz="1800" dirty="0">
                <a:latin typeface="Times New Roman" panose="02020603050405020304" pitchFamily="18" charset="0"/>
                <a:cs typeface="Times New Roman" panose="02020603050405020304" pitchFamily="18" charset="0"/>
              </a:rPr>
              <a:t>up the buttons &amp; icons</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38</a:t>
            </a:fld>
            <a:endParaRPr lang="en-US"/>
          </a:p>
        </p:txBody>
      </p:sp>
    </p:spTree>
    <p:extLst>
      <p:ext uri="{BB962C8B-B14F-4D97-AF65-F5344CB8AC3E}">
        <p14:creationId xmlns:p14="http://schemas.microsoft.com/office/powerpoint/2010/main" val="689015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a:t>
            </a:r>
            <a:r>
              <a:rPr lang="en-US" dirty="0" smtClean="0"/>
              <a:t>Chart</a:t>
            </a:r>
            <a:endParaRPr lang="en-US" dirty="0"/>
          </a:p>
        </p:txBody>
      </p:sp>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39</a:t>
            </a:fld>
            <a:endParaRPr lang="en-US"/>
          </a:p>
        </p:txBody>
      </p:sp>
      <p:sp>
        <p:nvSpPr>
          <p:cNvPr id="6" name="Content Placeholder 5"/>
          <p:cNvSpPr>
            <a:spLocks noGrp="1"/>
          </p:cNvSpPr>
          <p:nvPr>
            <p:ph idx="1"/>
          </p:nvPr>
        </p:nvSpPr>
        <p:spPr>
          <a:xfrm>
            <a:off x="457200" y="1600200"/>
            <a:ext cx="8458200" cy="4525963"/>
          </a:xfrm>
        </p:spPr>
        <p:txBody>
          <a:bodyPr/>
          <a:lstStyle/>
          <a:p>
            <a:pPr marL="0" indent="0">
              <a:lnSpc>
                <a:spcPct val="150000"/>
              </a:lnSpc>
              <a:buNone/>
            </a:pPr>
            <a:r>
              <a:rPr lang="en-US" sz="1800"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GANTT Chart is simply a type of bar </a:t>
            </a:r>
            <a:r>
              <a:rPr lang="en-US" sz="1800" b="1" dirty="0" smtClean="0">
                <a:latin typeface="Times New Roman" panose="02020603050405020304" pitchFamily="18" charset="0"/>
                <a:cs typeface="Times New Roman" panose="02020603050405020304" pitchFamily="18" charset="0"/>
              </a:rPr>
              <a:t>chart which </a:t>
            </a:r>
            <a:r>
              <a:rPr lang="en-US" sz="1800" b="1" dirty="0">
                <a:latin typeface="Times New Roman" panose="02020603050405020304" pitchFamily="18" charset="0"/>
                <a:cs typeface="Times New Roman" panose="02020603050405020304" pitchFamily="18" charset="0"/>
              </a:rPr>
              <a:t>shows the </a:t>
            </a:r>
            <a:r>
              <a:rPr lang="en-US" sz="1800" b="1" dirty="0" smtClean="0">
                <a:latin typeface="Times New Roman" panose="02020603050405020304" pitchFamily="18" charset="0"/>
                <a:cs typeface="Times New Roman" panose="02020603050405020304" pitchFamily="18" charset="0"/>
              </a:rPr>
              <a:t>interrelationships </a:t>
            </a:r>
            <a:r>
              <a:rPr lang="en-US" sz="1800" b="1" dirty="0">
                <a:latin typeface="Times New Roman" panose="02020603050405020304" pitchFamily="18" charset="0"/>
                <a:cs typeface="Times New Roman" panose="02020603050405020304" pitchFamily="18" charset="0"/>
              </a:rPr>
              <a:t>of </a:t>
            </a:r>
            <a:r>
              <a:rPr lang="en-US" sz="1800" b="1" dirty="0" smtClean="0">
                <a:latin typeface="Times New Roman" panose="02020603050405020304" pitchFamily="18" charset="0"/>
                <a:cs typeface="Times New Roman" panose="02020603050405020304" pitchFamily="18" charset="0"/>
              </a:rPr>
              <a:t>how projects </a:t>
            </a:r>
            <a:r>
              <a:rPr lang="en-US" sz="1800" b="1" dirty="0">
                <a:latin typeface="Times New Roman" panose="02020603050405020304" pitchFamily="18" charset="0"/>
                <a:cs typeface="Times New Roman" panose="02020603050405020304" pitchFamily="18" charset="0"/>
              </a:rPr>
              <a:t>and schedules progress over </a:t>
            </a:r>
            <a:r>
              <a:rPr lang="en-US" sz="1800" b="1" dirty="0" smtClean="0">
                <a:latin typeface="Times New Roman" panose="02020603050405020304" pitchFamily="18" charset="0"/>
                <a:cs typeface="Times New Roman" panose="02020603050405020304" pitchFamily="18" charset="0"/>
              </a:rPr>
              <a:t>time.</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685800" y="2665880"/>
            <a:ext cx="7315200" cy="3837942"/>
          </a:xfrm>
          <a:prstGeom prst="rect">
            <a:avLst/>
          </a:prstGeom>
        </p:spPr>
      </p:pic>
    </p:spTree>
    <p:extLst>
      <p:ext uri="{BB962C8B-B14F-4D97-AF65-F5344CB8AC3E}">
        <p14:creationId xmlns:p14="http://schemas.microsoft.com/office/powerpoint/2010/main" val="163849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4</a:t>
            </a:fld>
            <a:endParaRPr lang="en-US"/>
          </a:p>
        </p:txBody>
      </p:sp>
      <p:sp>
        <p:nvSpPr>
          <p:cNvPr id="3" name="Rectangle 2"/>
          <p:cNvSpPr/>
          <p:nvPr/>
        </p:nvSpPr>
        <p:spPr>
          <a:xfrm>
            <a:off x="152400" y="990600"/>
            <a:ext cx="8839200" cy="5909310"/>
          </a:xfrm>
          <a:prstGeom prst="rect">
            <a:avLst/>
          </a:prstGeom>
        </p:spPr>
        <p:txBody>
          <a:bodyPr wrap="square">
            <a:spAutoFit/>
          </a:bodyPr>
          <a:lstStyle/>
          <a:p>
            <a:endParaRPr lang="en-US" sz="800" dirty="0">
              <a:solidFill>
                <a:srgbClr val="000000"/>
              </a:solidFill>
              <a:latin typeface="Times New Roman" panose="02020603050405020304" pitchFamily="18" charset="0"/>
            </a:endParaRPr>
          </a:p>
          <a:p>
            <a:pPr marR="15550"/>
            <a:r>
              <a:rPr lang="en-US" b="1" dirty="0">
                <a:solidFill>
                  <a:srgbClr val="000000"/>
                </a:solidFill>
                <a:latin typeface="Times New Roman" panose="02020603050405020304" pitchFamily="18" charset="0"/>
              </a:rPr>
              <a:t>A Doctor is configuring a cardiac Pacemaker inside his patient’s chest while sitting 2 </a:t>
            </a:r>
            <a:r>
              <a:rPr lang="en-US" b="1" dirty="0" err="1" smtClean="0">
                <a:solidFill>
                  <a:srgbClr val="000000"/>
                </a:solidFill>
                <a:latin typeface="Times New Roman" panose="02020603050405020304" pitchFamily="18" charset="0"/>
              </a:rPr>
              <a:t>kms</a:t>
            </a:r>
            <a:r>
              <a:rPr lang="en-US" b="1" dirty="0" smtClean="0">
                <a:solidFill>
                  <a:srgbClr val="000000"/>
                </a:solidFill>
                <a:latin typeface="Times New Roman" panose="02020603050405020304" pitchFamily="18" charset="0"/>
              </a:rPr>
              <a:t> away</a:t>
            </a:r>
            <a:r>
              <a:rPr lang="en-US" b="1" dirty="0">
                <a:solidFill>
                  <a:srgbClr val="000000"/>
                </a:solidFill>
                <a:latin typeface="Times New Roman" panose="02020603050405020304" pitchFamily="18" charset="0"/>
              </a:rPr>
              <a:t>. </a:t>
            </a:r>
            <a:endParaRPr lang="en-US" b="1" dirty="0" smtClean="0">
              <a:solidFill>
                <a:srgbClr val="000000"/>
              </a:solidFill>
              <a:latin typeface="Times New Roman" panose="02020603050405020304" pitchFamily="18" charset="0"/>
            </a:endParaRPr>
          </a:p>
          <a:p>
            <a:pPr marR="15550"/>
            <a:endParaRPr lang="en-US" b="1" dirty="0">
              <a:solidFill>
                <a:srgbClr val="000000"/>
              </a:solidFill>
              <a:latin typeface="Times New Roman" panose="02020603050405020304" pitchFamily="18" charset="0"/>
            </a:endParaRPr>
          </a:p>
          <a:p>
            <a:pPr marR="15550"/>
            <a:endParaRPr lang="en-US" b="1" dirty="0" smtClean="0">
              <a:solidFill>
                <a:srgbClr val="000000"/>
              </a:solidFill>
              <a:latin typeface="Times New Roman" panose="02020603050405020304" pitchFamily="18" charset="0"/>
            </a:endParaRPr>
          </a:p>
          <a:p>
            <a:pPr marR="15550"/>
            <a:endParaRPr lang="en-US" b="1" dirty="0">
              <a:solidFill>
                <a:srgbClr val="000000"/>
              </a:solidFill>
              <a:latin typeface="Times New Roman" panose="02020603050405020304" pitchFamily="18" charset="0"/>
            </a:endParaRPr>
          </a:p>
          <a:p>
            <a:pPr marR="21750"/>
            <a:r>
              <a:rPr lang="en-US" b="1" dirty="0" smtClean="0">
                <a:solidFill>
                  <a:srgbClr val="000000"/>
                </a:solidFill>
                <a:latin typeface="Times New Roman" panose="02020603050405020304" pitchFamily="18" charset="0"/>
              </a:rPr>
              <a:t>Another </a:t>
            </a:r>
            <a:r>
              <a:rPr lang="en-US" b="1" dirty="0">
                <a:solidFill>
                  <a:srgbClr val="000000"/>
                </a:solidFill>
                <a:latin typeface="Times New Roman" panose="02020603050405020304" pitchFamily="18" charset="0"/>
              </a:rPr>
              <a:t>person is travelling in a driverless car that takes him from </a:t>
            </a:r>
            <a:r>
              <a:rPr lang="en-US" b="1" dirty="0" smtClean="0">
                <a:solidFill>
                  <a:srgbClr val="000000"/>
                </a:solidFill>
                <a:latin typeface="Times New Roman" panose="02020603050405020304" pitchFamily="18" charset="0"/>
              </a:rPr>
              <a:t>Mogadishu </a:t>
            </a:r>
            <a:r>
              <a:rPr lang="en-US" b="1" dirty="0">
                <a:solidFill>
                  <a:srgbClr val="000000"/>
                </a:solidFill>
                <a:latin typeface="Times New Roman" panose="02020603050405020304" pitchFamily="18" charset="0"/>
              </a:rPr>
              <a:t>to </a:t>
            </a:r>
            <a:r>
              <a:rPr lang="en-US" b="1" dirty="0" err="1" smtClean="0">
                <a:solidFill>
                  <a:srgbClr val="000000"/>
                </a:solidFill>
                <a:latin typeface="Times New Roman" panose="02020603050405020304" pitchFamily="18" charset="0"/>
              </a:rPr>
              <a:t>kismayo</a:t>
            </a:r>
            <a:r>
              <a:rPr lang="en-US" b="1" dirty="0" smtClean="0">
                <a:solidFill>
                  <a:srgbClr val="000000"/>
                </a:solidFill>
                <a:latin typeface="Times New Roman" panose="02020603050405020304" pitchFamily="18" charset="0"/>
              </a:rPr>
              <a:t> using </a:t>
            </a:r>
            <a:r>
              <a:rPr lang="en-US" b="1" dirty="0">
                <a:solidFill>
                  <a:srgbClr val="000000"/>
                </a:solidFill>
                <a:latin typeface="Times New Roman" panose="02020603050405020304" pitchFamily="18" charset="0"/>
              </a:rPr>
              <a:t>his inbuilt navigation </a:t>
            </a:r>
            <a:r>
              <a:rPr lang="en-US" b="1" dirty="0" err="1" smtClean="0">
                <a:solidFill>
                  <a:srgbClr val="000000"/>
                </a:solidFill>
                <a:latin typeface="Times New Roman" panose="02020603050405020304" pitchFamily="18" charset="0"/>
              </a:rPr>
              <a:t>programm</a:t>
            </a:r>
            <a:r>
              <a:rPr lang="en-US" b="1" dirty="0" smtClean="0">
                <a:solidFill>
                  <a:srgbClr val="000000"/>
                </a:solidFill>
                <a:latin typeface="Times New Roman" panose="02020603050405020304" pitchFamily="18" charset="0"/>
              </a:rPr>
              <a:t>.</a:t>
            </a:r>
          </a:p>
          <a:p>
            <a:pPr marR="21750"/>
            <a:endParaRPr lang="en-US" b="1" dirty="0">
              <a:solidFill>
                <a:srgbClr val="000000"/>
              </a:solidFill>
              <a:latin typeface="Times New Roman" panose="02020603050405020304" pitchFamily="18" charset="0"/>
            </a:endParaRPr>
          </a:p>
          <a:p>
            <a:pPr marR="21750"/>
            <a:endParaRPr lang="en-US" b="1" dirty="0" smtClean="0">
              <a:solidFill>
                <a:srgbClr val="000000"/>
              </a:solidFill>
              <a:latin typeface="Times New Roman" panose="02020603050405020304" pitchFamily="18" charset="0"/>
            </a:endParaRPr>
          </a:p>
          <a:p>
            <a:pPr marR="21750"/>
            <a:endParaRPr lang="en-US" b="1" dirty="0">
              <a:solidFill>
                <a:srgbClr val="000000"/>
              </a:solidFill>
              <a:latin typeface="Times New Roman" panose="02020603050405020304" pitchFamily="18" charset="0"/>
            </a:endParaRPr>
          </a:p>
          <a:p>
            <a:pPr marR="21750"/>
            <a:endParaRPr lang="en-US" b="1" dirty="0" smtClean="0">
              <a:solidFill>
                <a:srgbClr val="000000"/>
              </a:solidFill>
              <a:latin typeface="Times New Roman" panose="02020603050405020304" pitchFamily="18" charset="0"/>
            </a:endParaRPr>
          </a:p>
          <a:p>
            <a:pPr marR="21750"/>
            <a:endParaRPr lang="en-US" b="1" dirty="0">
              <a:solidFill>
                <a:srgbClr val="000000"/>
              </a:solidFill>
              <a:latin typeface="Times New Roman" panose="02020603050405020304" pitchFamily="18" charset="0"/>
            </a:endParaRPr>
          </a:p>
          <a:p>
            <a:pPr marR="29350"/>
            <a:r>
              <a:rPr lang="en-US" b="1" dirty="0" smtClean="0">
                <a:solidFill>
                  <a:srgbClr val="000000"/>
                </a:solidFill>
                <a:latin typeface="Times New Roman" panose="02020603050405020304" pitchFamily="18" charset="0"/>
              </a:rPr>
              <a:t>Looks </a:t>
            </a:r>
            <a:r>
              <a:rPr lang="en-US" b="1" dirty="0">
                <a:solidFill>
                  <a:srgbClr val="000000"/>
                </a:solidFill>
                <a:latin typeface="Times New Roman" panose="02020603050405020304" pitchFamily="18" charset="0"/>
              </a:rPr>
              <a:t>impossible and sounds </a:t>
            </a:r>
            <a:r>
              <a:rPr lang="en-US" b="1" dirty="0" smtClean="0">
                <a:solidFill>
                  <a:srgbClr val="000000"/>
                </a:solidFill>
                <a:latin typeface="Times New Roman" panose="02020603050405020304" pitchFamily="18" charset="0"/>
              </a:rPr>
              <a:t>like fairy </a:t>
            </a:r>
            <a:r>
              <a:rPr lang="en-US" b="1" dirty="0">
                <a:solidFill>
                  <a:srgbClr val="000000"/>
                </a:solidFill>
                <a:latin typeface="Times New Roman" panose="02020603050405020304" pitchFamily="18" charset="0"/>
              </a:rPr>
              <a:t>tale!!!!</a:t>
            </a:r>
            <a:endParaRPr lang="en-US" dirty="0">
              <a:solidFill>
                <a:srgbClr val="000000"/>
              </a:solidFill>
              <a:latin typeface="Times New Roman" panose="02020603050405020304" pitchFamily="18" charset="0"/>
            </a:endParaRPr>
          </a:p>
          <a:p>
            <a:endParaRPr lang="en-US" sz="2000" b="1" dirty="0" smtClean="0">
              <a:solidFill>
                <a:srgbClr val="000000"/>
              </a:solidFill>
              <a:latin typeface="Times New Roman" panose="02020603050405020304" pitchFamily="18" charset="0"/>
            </a:endParaRPr>
          </a:p>
          <a:p>
            <a:endParaRPr lang="en-US" sz="2000" b="1" dirty="0">
              <a:solidFill>
                <a:srgbClr val="000000"/>
              </a:solidFill>
              <a:latin typeface="Times New Roman" panose="02020603050405020304" pitchFamily="18" charset="0"/>
            </a:endParaRPr>
          </a:p>
          <a:p>
            <a:endParaRPr lang="en-US" sz="2000" b="1" dirty="0" smtClean="0">
              <a:solidFill>
                <a:srgbClr val="000000"/>
              </a:solidFill>
              <a:latin typeface="Times New Roman" panose="02020603050405020304" pitchFamily="18" charset="0"/>
            </a:endParaRPr>
          </a:p>
          <a:p>
            <a:endParaRPr lang="en-US" sz="2000" b="1" dirty="0">
              <a:solidFill>
                <a:srgbClr val="000000"/>
              </a:solidFill>
              <a:latin typeface="Times New Roman" panose="02020603050405020304" pitchFamily="18" charset="0"/>
            </a:endParaRPr>
          </a:p>
          <a:p>
            <a:r>
              <a:rPr lang="en-US" sz="2000" b="1" dirty="0" smtClean="0">
                <a:solidFill>
                  <a:srgbClr val="000000"/>
                </a:solidFill>
                <a:latin typeface="Times New Roman" panose="02020603050405020304" pitchFamily="18" charset="0"/>
              </a:rPr>
              <a:t>No </a:t>
            </a:r>
            <a:r>
              <a:rPr lang="en-US" sz="2000" b="1" dirty="0">
                <a:solidFill>
                  <a:srgbClr val="000000"/>
                </a:solidFill>
                <a:latin typeface="Times New Roman" panose="02020603050405020304" pitchFamily="18" charset="0"/>
              </a:rPr>
              <a:t>not really….</a:t>
            </a:r>
            <a:endParaRPr lang="en-US" dirty="0"/>
          </a:p>
          <a:p>
            <a:pPr marR="21750"/>
            <a:endParaRPr lang="en-US" b="1" dirty="0">
              <a:solidFill>
                <a:srgbClr val="000000"/>
              </a:solidFill>
              <a:latin typeface="Times New Roman" panose="02020603050405020304" pitchFamily="18" charset="0"/>
            </a:endParaRPr>
          </a:p>
          <a:p>
            <a:pPr marR="21750"/>
            <a:endParaRPr lang="en-US" dirty="0"/>
          </a:p>
        </p:txBody>
      </p:sp>
    </p:spTree>
    <p:extLst>
      <p:ext uri="{BB962C8B-B14F-4D97-AF65-F5344CB8AC3E}">
        <p14:creationId xmlns:p14="http://schemas.microsoft.com/office/powerpoint/2010/main" val="1373990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Metrics</a:t>
            </a:r>
            <a:endParaRPr lang="en-US" dirty="0"/>
          </a:p>
        </p:txBody>
      </p:sp>
      <p:sp>
        <p:nvSpPr>
          <p:cNvPr id="3" name="Content Placeholder 2"/>
          <p:cNvSpPr>
            <a:spLocks noGrp="1"/>
          </p:cNvSpPr>
          <p:nvPr>
            <p:ph idx="1"/>
          </p:nvPr>
        </p:nvSpPr>
        <p:spPr/>
        <p:txBody>
          <a:bodyPr/>
          <a:lstStyle/>
          <a:p>
            <a:pPr marL="0" indent="0">
              <a:lnSpc>
                <a:spcPct val="150000"/>
              </a:lnSpc>
              <a:buNone/>
            </a:pPr>
            <a:r>
              <a:rPr lang="en-US" sz="1800" dirty="0" smtClean="0">
                <a:latin typeface="Times New Roman" panose="02020603050405020304" pitchFamily="18" charset="0"/>
                <a:cs typeface="Times New Roman" panose="02020603050405020304" pitchFamily="18" charset="0"/>
              </a:rPr>
              <a:t>􀁺 Metrics to consider in designing an Embedded System</a:t>
            </a:r>
          </a:p>
          <a:p>
            <a:pPr>
              <a:lnSpc>
                <a:spcPct val="150000"/>
              </a:lnSpc>
            </a:pPr>
            <a:r>
              <a:rPr lang="en-US" sz="1800" dirty="0" smtClean="0">
                <a:latin typeface="Times New Roman" panose="02020603050405020304" pitchFamily="18" charset="0"/>
                <a:cs typeface="Times New Roman" panose="02020603050405020304" pitchFamily="18" charset="0"/>
              </a:rPr>
              <a:t>Unit Cost: Can be a combination of cost to manufacture hardware + licensing fees</a:t>
            </a:r>
          </a:p>
          <a:p>
            <a:pPr>
              <a:lnSpc>
                <a:spcPct val="150000"/>
              </a:lnSpc>
            </a:pPr>
            <a:r>
              <a:rPr lang="en-US" sz="1800" dirty="0" smtClean="0">
                <a:latin typeface="Times New Roman" panose="02020603050405020304" pitchFamily="18" charset="0"/>
                <a:cs typeface="Times New Roman" panose="02020603050405020304" pitchFamily="18" charset="0"/>
              </a:rPr>
              <a:t>NRE Costs: Non Recurring Engineering costs</a:t>
            </a:r>
          </a:p>
          <a:p>
            <a:pPr>
              <a:lnSpc>
                <a:spcPct val="150000"/>
              </a:lnSpc>
            </a:pPr>
            <a:r>
              <a:rPr lang="en-US" sz="1800" dirty="0" smtClean="0">
                <a:latin typeface="Times New Roman" panose="02020603050405020304" pitchFamily="18" charset="0"/>
                <a:cs typeface="Times New Roman" panose="02020603050405020304" pitchFamily="18" charset="0"/>
              </a:rPr>
              <a:t>Size: The physical dimensions of the system</a:t>
            </a:r>
          </a:p>
          <a:p>
            <a:pPr>
              <a:lnSpc>
                <a:spcPct val="150000"/>
              </a:lnSpc>
            </a:pPr>
            <a:r>
              <a:rPr lang="en-US" sz="1800" dirty="0" smtClean="0">
                <a:latin typeface="Times New Roman" panose="02020603050405020304" pitchFamily="18" charset="0"/>
                <a:cs typeface="Times New Roman" panose="02020603050405020304" pitchFamily="18" charset="0"/>
              </a:rPr>
              <a:t>Power Consumption: Battery, power supply, wattage, current consumption, etc.</a:t>
            </a:r>
          </a:p>
          <a:p>
            <a:pPr>
              <a:lnSpc>
                <a:spcPct val="150000"/>
              </a:lnSpc>
            </a:pPr>
            <a:r>
              <a:rPr lang="en-US" sz="1800" dirty="0" smtClean="0">
                <a:latin typeface="Times New Roman" panose="02020603050405020304" pitchFamily="18" charset="0"/>
                <a:cs typeface="Times New Roman" panose="02020603050405020304" pitchFamily="18" charset="0"/>
              </a:rPr>
              <a:t>Performance: The throughput of the system, its response time, and computation power</a:t>
            </a:r>
          </a:p>
          <a:p>
            <a:pPr>
              <a:lnSpc>
                <a:spcPct val="150000"/>
              </a:lnSpc>
            </a:pPr>
            <a:r>
              <a:rPr lang="en-US" sz="1800" dirty="0" smtClean="0">
                <a:latin typeface="Times New Roman" panose="02020603050405020304" pitchFamily="18" charset="0"/>
                <a:cs typeface="Times New Roman" panose="02020603050405020304" pitchFamily="18" charset="0"/>
              </a:rPr>
              <a:t> Safety, fault-tolerance, field-upgradeability, ruggedness, maintenance, ease of use, ease of installation, etc. etc.</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40</a:t>
            </a:fld>
            <a:endParaRPr lang="en-US"/>
          </a:p>
        </p:txBody>
      </p:sp>
    </p:spTree>
    <p:extLst>
      <p:ext uri="{BB962C8B-B14F-4D97-AF65-F5344CB8AC3E}">
        <p14:creationId xmlns:p14="http://schemas.microsoft.com/office/powerpoint/2010/main" val="3062213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lstStyle/>
          <a:p>
            <a:r>
              <a:rPr lang="en-US" b="1" dirty="0">
                <a:latin typeface="Times New Roman" panose="02020603050405020304" pitchFamily="18" charset="0"/>
                <a:cs typeface="Times New Roman" panose="02020603050405020304" pitchFamily="18" charset="0"/>
              </a:rPr>
              <a:t>Embedded Systems Architecture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sz="1800" dirty="0">
                <a:latin typeface="Times New Roman" panose="02020603050405020304" pitchFamily="18" charset="0"/>
                <a:cs typeface="Times New Roman" panose="02020603050405020304" pitchFamily="18" charset="0"/>
              </a:rPr>
              <a:t>The </a:t>
            </a:r>
            <a:r>
              <a:rPr lang="en-US" sz="1800" b="1" i="1" dirty="0">
                <a:latin typeface="Times New Roman" panose="02020603050405020304" pitchFamily="18" charset="0"/>
                <a:cs typeface="Times New Roman" panose="02020603050405020304" pitchFamily="18" charset="0"/>
              </a:rPr>
              <a:t>architecture </a:t>
            </a:r>
            <a:r>
              <a:rPr lang="en-US" sz="1800" dirty="0">
                <a:latin typeface="Times New Roman" panose="02020603050405020304" pitchFamily="18" charset="0"/>
                <a:cs typeface="Times New Roman" panose="02020603050405020304" pitchFamily="18" charset="0"/>
              </a:rPr>
              <a:t>of an embedded system is an </a:t>
            </a:r>
            <a:r>
              <a:rPr lang="en-US" sz="1800" i="1" dirty="0">
                <a:latin typeface="Times New Roman" panose="02020603050405020304" pitchFamily="18" charset="0"/>
                <a:cs typeface="Times New Roman" panose="02020603050405020304" pitchFamily="18" charset="0"/>
              </a:rPr>
              <a:t>abstraction </a:t>
            </a:r>
            <a:r>
              <a:rPr lang="en-US" sz="1800" dirty="0">
                <a:latin typeface="Times New Roman" panose="02020603050405020304" pitchFamily="18" charset="0"/>
                <a:cs typeface="Times New Roman" panose="02020603050405020304" pitchFamily="18" charset="0"/>
              </a:rPr>
              <a:t>of the embedded device, </a:t>
            </a:r>
            <a:r>
              <a:rPr lang="en-US" sz="1800" dirty="0" smtClean="0">
                <a:latin typeface="Times New Roman" panose="02020603050405020304" pitchFamily="18" charset="0"/>
                <a:cs typeface="Times New Roman" panose="02020603050405020304" pitchFamily="18" charset="0"/>
              </a:rPr>
              <a:t>meaning that </a:t>
            </a:r>
            <a:r>
              <a:rPr lang="en-US" sz="1800" dirty="0">
                <a:latin typeface="Times New Roman" panose="02020603050405020304" pitchFamily="18" charset="0"/>
                <a:cs typeface="Times New Roman" panose="02020603050405020304" pitchFamily="18" charset="0"/>
              </a:rPr>
              <a:t>it is a generalization of the system that typically doesn’t show detailed </a:t>
            </a:r>
            <a:r>
              <a:rPr lang="en-US" sz="1800" dirty="0" smtClean="0">
                <a:latin typeface="Times New Roman" panose="02020603050405020304" pitchFamily="18" charset="0"/>
                <a:cs typeface="Times New Roman" panose="02020603050405020304" pitchFamily="18" charset="0"/>
              </a:rPr>
              <a:t>implementation information </a:t>
            </a:r>
            <a:r>
              <a:rPr lang="en-US" sz="1800" dirty="0">
                <a:latin typeface="Times New Roman" panose="02020603050405020304" pitchFamily="18" charset="0"/>
                <a:cs typeface="Times New Roman" panose="02020603050405020304" pitchFamily="18" charset="0"/>
              </a:rPr>
              <a:t>such as software source code or hardware circuit design</a:t>
            </a:r>
            <a:r>
              <a:rPr lang="en-US" sz="1800" i="1" dirty="0">
                <a:latin typeface="Times New Roman" panose="02020603050405020304" pitchFamily="18" charset="0"/>
                <a:cs typeface="Times New Roman" panose="02020603050405020304" pitchFamily="18" charset="0"/>
              </a:rPr>
              <a:t>. </a:t>
            </a:r>
            <a:endParaRPr lang="en-US" sz="1800" i="1" dirty="0" smtClean="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In short, an embedded architecture </a:t>
            </a:r>
            <a:r>
              <a:rPr lang="en-US" sz="1800" dirty="0" smtClean="0">
                <a:latin typeface="Times New Roman" panose="02020603050405020304" pitchFamily="18" charset="0"/>
                <a:cs typeface="Times New Roman" panose="02020603050405020304" pitchFamily="18" charset="0"/>
              </a:rPr>
              <a:t>includes:-</a:t>
            </a:r>
          </a:p>
          <a:p>
            <a:pPr>
              <a:lnSpc>
                <a:spcPct val="150000"/>
              </a:lnSpc>
            </a:pPr>
            <a:r>
              <a:rPr lang="en-US" sz="1800" dirty="0" smtClean="0">
                <a:latin typeface="Times New Roman" panose="02020603050405020304" pitchFamily="18" charset="0"/>
                <a:cs typeface="Times New Roman" panose="02020603050405020304" pitchFamily="18" charset="0"/>
              </a:rPr>
              <a:t>Elements </a:t>
            </a:r>
            <a:r>
              <a:rPr lang="en-US" sz="1800" dirty="0">
                <a:latin typeface="Times New Roman" panose="02020603050405020304" pitchFamily="18" charset="0"/>
                <a:cs typeface="Times New Roman" panose="02020603050405020304" pitchFamily="18" charset="0"/>
              </a:rPr>
              <a:t>of the embedded system, </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smtClean="0">
                <a:latin typeface="Times New Roman" panose="02020603050405020304" pitchFamily="18" charset="0"/>
                <a:cs typeface="Times New Roman" panose="02020603050405020304" pitchFamily="18" charset="0"/>
              </a:rPr>
              <a:t>Elements interacting </a:t>
            </a:r>
            <a:r>
              <a:rPr lang="en-US" sz="1800" dirty="0">
                <a:latin typeface="Times New Roman" panose="02020603050405020304" pitchFamily="18" charset="0"/>
                <a:cs typeface="Times New Roman" panose="02020603050405020304" pitchFamily="18" charset="0"/>
              </a:rPr>
              <a:t>with an embedded system, </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properties of each of the individual </a:t>
            </a:r>
            <a:r>
              <a:rPr lang="en-US" sz="1800" dirty="0" smtClean="0">
                <a:latin typeface="Times New Roman" panose="02020603050405020304" pitchFamily="18" charset="0"/>
                <a:cs typeface="Times New Roman" panose="02020603050405020304" pitchFamily="18" charset="0"/>
              </a:rPr>
              <a:t>elements, and </a:t>
            </a:r>
            <a:r>
              <a:rPr lang="en-US" sz="1800" dirty="0">
                <a:latin typeface="Times New Roman" panose="02020603050405020304" pitchFamily="18" charset="0"/>
                <a:cs typeface="Times New Roman" panose="02020603050405020304" pitchFamily="18" charset="0"/>
              </a:rPr>
              <a:t>the interactive relationships between the elements</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41</a:t>
            </a:fld>
            <a:endParaRPr lang="en-US"/>
          </a:p>
        </p:txBody>
      </p:sp>
    </p:spTree>
    <p:extLst>
      <p:ext uri="{BB962C8B-B14F-4D97-AF65-F5344CB8AC3E}">
        <p14:creationId xmlns:p14="http://schemas.microsoft.com/office/powerpoint/2010/main" val="542959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lstStyle/>
          <a:p>
            <a:pPr>
              <a:lnSpc>
                <a:spcPct val="150000"/>
              </a:lnSpc>
            </a:pPr>
            <a:r>
              <a:rPr lang="en-US" sz="1800" dirty="0">
                <a:latin typeface="Times New Roman" panose="02020603050405020304" pitchFamily="18" charset="0"/>
                <a:cs typeface="Times New Roman" panose="02020603050405020304" pitchFamily="18" charset="0"/>
              </a:rPr>
              <a:t>Architecture-level information is physically </a:t>
            </a:r>
            <a:r>
              <a:rPr lang="en-US" sz="1800" dirty="0" smtClean="0">
                <a:latin typeface="Times New Roman" panose="02020603050405020304" pitchFamily="18" charset="0"/>
                <a:cs typeface="Times New Roman" panose="02020603050405020304" pitchFamily="18" charset="0"/>
              </a:rPr>
              <a:t>represented </a:t>
            </a:r>
            <a:r>
              <a:rPr lang="en-US" sz="1800" dirty="0">
                <a:latin typeface="Times New Roman" panose="02020603050405020304" pitchFamily="18" charset="0"/>
                <a:cs typeface="Times New Roman" panose="02020603050405020304" pitchFamily="18" charset="0"/>
              </a:rPr>
              <a:t>in the form of </a:t>
            </a:r>
            <a:r>
              <a:rPr lang="en-US" sz="1800" i="1" dirty="0" smtClean="0">
                <a:latin typeface="Times New Roman" panose="02020603050405020304" pitchFamily="18" charset="0"/>
                <a:cs typeface="Times New Roman" panose="02020603050405020304" pitchFamily="18" charset="0"/>
              </a:rPr>
              <a:t>structures</a:t>
            </a:r>
          </a:p>
          <a:p>
            <a:pPr>
              <a:lnSpc>
                <a:spcPct val="150000"/>
              </a:lnSpc>
            </a:pPr>
            <a:r>
              <a:rPr lang="en-US" sz="1800" dirty="0">
                <a:latin typeface="Times New Roman" panose="02020603050405020304" pitchFamily="18" charset="0"/>
                <a:cs typeface="Times New Roman" panose="02020603050405020304" pitchFamily="18" charset="0"/>
              </a:rPr>
              <a:t>A </a:t>
            </a:r>
            <a:r>
              <a:rPr lang="en-US" sz="1800" b="1" dirty="0" smtClean="0">
                <a:latin typeface="Times New Roman" panose="02020603050405020304" pitchFamily="18" charset="0"/>
                <a:cs typeface="Times New Roman" panose="02020603050405020304" pitchFamily="18" charset="0"/>
              </a:rPr>
              <a:t>structure</a:t>
            </a:r>
            <a:r>
              <a:rPr lang="en-US" sz="1800" dirty="0" smtClean="0">
                <a:latin typeface="Times New Roman" panose="02020603050405020304" pitchFamily="18" charset="0"/>
                <a:cs typeface="Times New Roman" panose="02020603050405020304" pitchFamily="18" charset="0"/>
              </a:rPr>
              <a:t>: is </a:t>
            </a:r>
            <a:r>
              <a:rPr lang="en-US" sz="1800" dirty="0">
                <a:latin typeface="Times New Roman" panose="02020603050405020304" pitchFamily="18" charset="0"/>
                <a:cs typeface="Times New Roman" panose="02020603050405020304" pitchFamily="18" charset="0"/>
              </a:rPr>
              <a:t>one possible representation of the architecture, containing its own set of represented </a:t>
            </a:r>
            <a:r>
              <a:rPr lang="en-US" sz="1800" dirty="0" smtClean="0">
                <a:latin typeface="Times New Roman" panose="02020603050405020304" pitchFamily="18" charset="0"/>
                <a:cs typeface="Times New Roman" panose="02020603050405020304" pitchFamily="18" charset="0"/>
              </a:rPr>
              <a:t>elements, properties</a:t>
            </a:r>
            <a:r>
              <a:rPr lang="en-US" sz="1800" dirty="0">
                <a:latin typeface="Times New Roman" panose="02020603050405020304" pitchFamily="18" charset="0"/>
                <a:cs typeface="Times New Roman" panose="02020603050405020304" pitchFamily="18" charset="0"/>
              </a:rPr>
              <a:t>, and inter-relationship information</a:t>
            </a:r>
            <a:r>
              <a:rPr lang="en-US" sz="1800" dirty="0" smtClean="0">
                <a:latin typeface="Times New Roman" panose="02020603050405020304" pitchFamily="18" charset="0"/>
                <a:cs typeface="Times New Roman" panose="02020603050405020304" pitchFamily="18" charset="0"/>
              </a:rPr>
              <a:t>.</a:t>
            </a:r>
          </a:p>
          <a:p>
            <a:pPr>
              <a:lnSpc>
                <a:spcPct val="150000"/>
              </a:lnSpc>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structure is therefore a “snapshot” </a:t>
            </a:r>
            <a:r>
              <a:rPr lang="en-US" sz="1800" dirty="0" smtClean="0">
                <a:latin typeface="Times New Roman" panose="02020603050405020304" pitchFamily="18" charset="0"/>
                <a:cs typeface="Times New Roman" panose="02020603050405020304" pitchFamily="18" charset="0"/>
              </a:rPr>
              <a:t>of the </a:t>
            </a:r>
            <a:r>
              <a:rPr lang="en-US" sz="1800" dirty="0">
                <a:latin typeface="Times New Roman" panose="02020603050405020304" pitchFamily="18" charset="0"/>
                <a:cs typeface="Times New Roman" panose="02020603050405020304" pitchFamily="18" charset="0"/>
              </a:rPr>
              <a:t>system’s hardware and software at design time and/or at run-time, given a particular </a:t>
            </a:r>
            <a:r>
              <a:rPr lang="en-US" sz="1800" dirty="0" smtClean="0">
                <a:latin typeface="Times New Roman" panose="02020603050405020304" pitchFamily="18" charset="0"/>
                <a:cs typeface="Times New Roman" panose="02020603050405020304" pitchFamily="18" charset="0"/>
              </a:rPr>
              <a:t>environment and </a:t>
            </a:r>
            <a:r>
              <a:rPr lang="en-US" sz="1800" dirty="0">
                <a:latin typeface="Times New Roman" panose="02020603050405020304" pitchFamily="18" charset="0"/>
                <a:cs typeface="Times New Roman" panose="02020603050405020304" pitchFamily="18" charset="0"/>
              </a:rPr>
              <a:t>a given set of elements</a:t>
            </a:r>
            <a:r>
              <a:rPr lang="en-US" sz="1800" dirty="0" smtClean="0">
                <a:latin typeface="Times New Roman" panose="02020603050405020304" pitchFamily="18" charset="0"/>
                <a:cs typeface="Times New Roman" panose="02020603050405020304" pitchFamily="18" charset="0"/>
              </a:rPr>
              <a:t>.</a:t>
            </a:r>
          </a:p>
          <a:p>
            <a:pPr>
              <a:lnSpc>
                <a:spcPct val="200000"/>
              </a:lnSpc>
            </a:pPr>
            <a:r>
              <a:rPr lang="en-US" sz="1800" dirty="0">
                <a:latin typeface="Times New Roman" panose="02020603050405020304" pitchFamily="18" charset="0"/>
                <a:cs typeface="Times New Roman" panose="02020603050405020304" pitchFamily="18" charset="0"/>
              </a:rPr>
              <a:t>All structures within an architecture are inherently related to each other, </a:t>
            </a:r>
            <a:endParaRPr lang="en-US" sz="1800" dirty="0" smtClean="0">
              <a:latin typeface="Times New Roman" panose="02020603050405020304" pitchFamily="18" charset="0"/>
              <a:cs typeface="Times New Roman" panose="02020603050405020304" pitchFamily="18" charset="0"/>
            </a:endParaRPr>
          </a:p>
          <a:p>
            <a:pPr>
              <a:lnSpc>
                <a:spcPct val="200000"/>
              </a:lnSpc>
            </a:pPr>
            <a:r>
              <a:rPr lang="en-US" sz="1800" dirty="0" smtClean="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it is the </a:t>
            </a:r>
            <a:r>
              <a:rPr lang="en-US" sz="1800" i="1" dirty="0">
                <a:latin typeface="Times New Roman" panose="02020603050405020304" pitchFamily="18" charset="0"/>
                <a:cs typeface="Times New Roman" panose="02020603050405020304" pitchFamily="18" charset="0"/>
              </a:rPr>
              <a:t>sum </a:t>
            </a:r>
            <a:r>
              <a:rPr lang="en-US" sz="1800" dirty="0" smtClean="0">
                <a:latin typeface="Times New Roman" panose="02020603050405020304" pitchFamily="18" charset="0"/>
                <a:cs typeface="Times New Roman" panose="02020603050405020304" pitchFamily="18" charset="0"/>
              </a:rPr>
              <a:t>of all </a:t>
            </a:r>
            <a:r>
              <a:rPr lang="en-US" sz="1800" dirty="0">
                <a:latin typeface="Times New Roman" panose="02020603050405020304" pitchFamily="18" charset="0"/>
                <a:cs typeface="Times New Roman" panose="02020603050405020304" pitchFamily="18" charset="0"/>
              </a:rPr>
              <a:t>these </a:t>
            </a:r>
            <a:r>
              <a:rPr lang="en-US" sz="1800" i="1" dirty="0">
                <a:latin typeface="Times New Roman" panose="02020603050405020304" pitchFamily="18" charset="0"/>
                <a:cs typeface="Times New Roman" panose="02020603050405020304" pitchFamily="18" charset="0"/>
              </a:rPr>
              <a:t>structures </a:t>
            </a:r>
            <a:r>
              <a:rPr lang="en-US" sz="1800" dirty="0">
                <a:latin typeface="Times New Roman" panose="02020603050405020304" pitchFamily="18" charset="0"/>
                <a:cs typeface="Times New Roman" panose="02020603050405020304" pitchFamily="18" charset="0"/>
              </a:rPr>
              <a:t>that is the embedded </a:t>
            </a:r>
            <a:r>
              <a:rPr lang="en-US" sz="1800" i="1" dirty="0">
                <a:latin typeface="Times New Roman" panose="02020603050405020304" pitchFamily="18" charset="0"/>
                <a:cs typeface="Times New Roman" panose="02020603050405020304" pitchFamily="18" charset="0"/>
              </a:rPr>
              <a:t>architecture </a:t>
            </a:r>
            <a:r>
              <a:rPr lang="en-US" sz="1800" dirty="0">
                <a:latin typeface="Times New Roman" panose="02020603050405020304" pitchFamily="18" charset="0"/>
                <a:cs typeface="Times New Roman" panose="02020603050405020304" pitchFamily="18" charset="0"/>
              </a:rPr>
              <a:t>of a </a:t>
            </a:r>
            <a:r>
              <a:rPr lang="en-US" sz="1800" dirty="0" smtClean="0">
                <a:latin typeface="Times New Roman" panose="02020603050405020304" pitchFamily="18" charset="0"/>
                <a:cs typeface="Times New Roman" panose="02020603050405020304" pitchFamily="18" charset="0"/>
              </a:rPr>
              <a:t>device.</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42</a:t>
            </a:fld>
            <a:endParaRPr lang="en-US"/>
          </a:p>
        </p:txBody>
      </p:sp>
    </p:spTree>
    <p:extLst>
      <p:ext uri="{BB962C8B-B14F-4D97-AF65-F5344CB8AC3E}">
        <p14:creationId xmlns:p14="http://schemas.microsoft.com/office/powerpoint/2010/main" val="2792782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Con…..</a:t>
            </a:r>
            <a:endParaRPr lang="en-US" dirty="0"/>
          </a:p>
        </p:txBody>
      </p:sp>
      <p:sp>
        <p:nvSpPr>
          <p:cNvPr id="3" name="Content Placeholder 2"/>
          <p:cNvSpPr>
            <a:spLocks noGrp="1"/>
          </p:cNvSpPr>
          <p:nvPr>
            <p:ph idx="1"/>
          </p:nvPr>
        </p:nvSpPr>
        <p:spPr>
          <a:xfrm>
            <a:off x="457200" y="1143000"/>
            <a:ext cx="8229600" cy="4525963"/>
          </a:xfrm>
        </p:spPr>
        <p:txBody>
          <a:bodyPr/>
          <a:lstStyle/>
          <a:p>
            <a:pPr>
              <a:lnSpc>
                <a:spcPct val="150000"/>
              </a:lnSpc>
            </a:pPr>
            <a:r>
              <a:rPr lang="en-US" sz="1800" dirty="0">
                <a:latin typeface="Times New Roman" panose="02020603050405020304" pitchFamily="18" charset="0"/>
                <a:cs typeface="Times New Roman" panose="02020603050405020304" pitchFamily="18" charset="0"/>
              </a:rPr>
              <a:t>In general, </a:t>
            </a:r>
            <a:r>
              <a:rPr lang="en-US" sz="1800" dirty="0" smtClean="0">
                <a:latin typeface="Times New Roman" panose="02020603050405020304" pitchFamily="18" charset="0"/>
                <a:cs typeface="Times New Roman" panose="02020603050405020304" pitchFamily="18" charset="0"/>
              </a:rPr>
              <a:t>representation </a:t>
            </a:r>
            <a:r>
              <a:rPr lang="en-US" sz="1800" dirty="0">
                <a:latin typeface="Times New Roman" panose="02020603050405020304" pitchFamily="18" charset="0"/>
                <a:cs typeface="Times New Roman" panose="02020603050405020304" pitchFamily="18" charset="0"/>
              </a:rPr>
              <a:t>of embedded </a:t>
            </a:r>
            <a:r>
              <a:rPr lang="en-US" sz="1800" dirty="0" smtClean="0">
                <a:latin typeface="Times New Roman" panose="02020603050405020304" pitchFamily="18" charset="0"/>
                <a:cs typeface="Times New Roman" panose="02020603050405020304" pitchFamily="18" charset="0"/>
              </a:rPr>
              <a:t>systems architecture </a:t>
            </a:r>
            <a:r>
              <a:rPr lang="en-US" sz="1800" dirty="0">
                <a:latin typeface="Times New Roman" panose="02020603050405020304" pitchFamily="18" charset="0"/>
                <a:cs typeface="Times New Roman" panose="02020603050405020304" pitchFamily="18" charset="0"/>
              </a:rPr>
              <a:t>as </a:t>
            </a:r>
            <a:r>
              <a:rPr lang="en-US" sz="1800" dirty="0" smtClean="0">
                <a:latin typeface="Times New Roman" panose="02020603050405020304" pitchFamily="18" charset="0"/>
                <a:cs typeface="Times New Roman" panose="02020603050405020304" pitchFamily="18" charset="0"/>
              </a:rPr>
              <a:t>structure comes primary for two </a:t>
            </a:r>
            <a:r>
              <a:rPr lang="en-US" sz="1800" dirty="0">
                <a:latin typeface="Times New Roman" panose="02020603050405020304" pitchFamily="18" charset="0"/>
                <a:cs typeface="Times New Roman" panose="02020603050405020304" pitchFamily="18" charset="0"/>
              </a:rPr>
              <a:t>main reasons:</a:t>
            </a:r>
          </a:p>
          <a:p>
            <a:pPr>
              <a:lnSpc>
                <a:spcPct val="150000"/>
              </a:lnSpc>
            </a:pPr>
            <a:r>
              <a:rPr lang="en-US" sz="1800" dirty="0">
                <a:latin typeface="Times New Roman" panose="02020603050405020304" pitchFamily="18" charset="0"/>
                <a:cs typeface="Times New Roman" panose="02020603050405020304" pitchFamily="18" charset="0"/>
              </a:rPr>
              <a:t>1. </a:t>
            </a:r>
            <a:r>
              <a:rPr lang="en-US" sz="1800" i="1" dirty="0">
                <a:latin typeface="Times New Roman" panose="02020603050405020304" pitchFamily="18" charset="0"/>
                <a:cs typeface="Times New Roman" panose="02020603050405020304" pitchFamily="18" charset="0"/>
              </a:rPr>
              <a:t>The visual representation of the main elements and their associated functions. </a:t>
            </a:r>
            <a:r>
              <a:rPr lang="en-US" sz="1800" dirty="0" smtClean="0">
                <a:latin typeface="Times New Roman" panose="02020603050405020304" pitchFamily="18" charset="0"/>
                <a:cs typeface="Times New Roman" panose="02020603050405020304" pitchFamily="18" charset="0"/>
              </a:rPr>
              <a:t>The layered </a:t>
            </a:r>
            <a:r>
              <a:rPr lang="en-US" sz="1800" dirty="0">
                <a:latin typeface="Times New Roman" panose="02020603050405020304" pitchFamily="18" charset="0"/>
                <a:cs typeface="Times New Roman" panose="02020603050405020304" pitchFamily="18" charset="0"/>
              </a:rPr>
              <a:t>approach allows readers to visualize the various components of an </a:t>
            </a:r>
            <a:r>
              <a:rPr lang="en-US" sz="1800" dirty="0" smtClean="0">
                <a:latin typeface="Times New Roman" panose="02020603050405020304" pitchFamily="18" charset="0"/>
                <a:cs typeface="Times New Roman" panose="02020603050405020304" pitchFamily="18" charset="0"/>
              </a:rPr>
              <a:t>embedded system </a:t>
            </a:r>
            <a:r>
              <a:rPr lang="en-US" sz="1800" dirty="0">
                <a:latin typeface="Times New Roman" panose="02020603050405020304" pitchFamily="18" charset="0"/>
                <a:cs typeface="Times New Roman" panose="02020603050405020304" pitchFamily="18" charset="0"/>
              </a:rPr>
              <a:t>and their interrelationship.</a:t>
            </a:r>
          </a:p>
          <a:p>
            <a:pPr>
              <a:lnSpc>
                <a:spcPct val="150000"/>
              </a:lnSpc>
            </a:pPr>
            <a:r>
              <a:rPr lang="en-US" sz="1800" dirty="0">
                <a:latin typeface="Times New Roman" panose="02020603050405020304" pitchFamily="18" charset="0"/>
                <a:cs typeface="Times New Roman" panose="02020603050405020304" pitchFamily="18" charset="0"/>
              </a:rPr>
              <a:t>2. </a:t>
            </a:r>
            <a:r>
              <a:rPr lang="en-US" sz="1800" i="1" dirty="0">
                <a:latin typeface="Times New Roman" panose="02020603050405020304" pitchFamily="18" charset="0"/>
                <a:cs typeface="Times New Roman" panose="02020603050405020304" pitchFamily="18" charset="0"/>
              </a:rPr>
              <a:t>Modular architectural representations are typically the structures leveraged </a:t>
            </a:r>
            <a:r>
              <a:rPr lang="en-US" sz="1800" i="1" dirty="0" smtClean="0">
                <a:latin typeface="Times New Roman" panose="02020603050405020304" pitchFamily="18" charset="0"/>
                <a:cs typeface="Times New Roman" panose="02020603050405020304" pitchFamily="18" charset="0"/>
              </a:rPr>
              <a:t>to structure </a:t>
            </a:r>
            <a:r>
              <a:rPr lang="en-US" sz="1800" i="1" dirty="0">
                <a:latin typeface="Times New Roman" panose="02020603050405020304" pitchFamily="18" charset="0"/>
                <a:cs typeface="Times New Roman" panose="02020603050405020304" pitchFamily="18" charset="0"/>
              </a:rPr>
              <a:t>the entire embedded project. </a:t>
            </a:r>
            <a:r>
              <a:rPr lang="en-US" sz="1800" dirty="0">
                <a:latin typeface="Times New Roman" panose="02020603050405020304" pitchFamily="18" charset="0"/>
                <a:cs typeface="Times New Roman" panose="02020603050405020304" pitchFamily="18" charset="0"/>
              </a:rPr>
              <a:t>This is mainly because the various </a:t>
            </a:r>
            <a:r>
              <a:rPr lang="en-US" sz="1800" dirty="0" smtClean="0">
                <a:latin typeface="Times New Roman" panose="02020603050405020304" pitchFamily="18" charset="0"/>
                <a:cs typeface="Times New Roman" panose="02020603050405020304" pitchFamily="18" charset="0"/>
              </a:rPr>
              <a:t>modules (elements</a:t>
            </a:r>
            <a:r>
              <a:rPr lang="en-US" sz="1800" dirty="0">
                <a:latin typeface="Times New Roman" panose="02020603050405020304" pitchFamily="18" charset="0"/>
                <a:cs typeface="Times New Roman" panose="02020603050405020304" pitchFamily="18" charset="0"/>
              </a:rPr>
              <a:t>) within this type of structure are usually functionally independent. </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smtClean="0">
                <a:latin typeface="Times New Roman" panose="02020603050405020304" pitchFamily="18" charset="0"/>
                <a:cs typeface="Times New Roman" panose="02020603050405020304" pitchFamily="18" charset="0"/>
              </a:rPr>
              <a:t>These elements </a:t>
            </a:r>
            <a:r>
              <a:rPr lang="en-US" sz="1800" dirty="0">
                <a:latin typeface="Times New Roman" panose="02020603050405020304" pitchFamily="18" charset="0"/>
                <a:cs typeface="Times New Roman" panose="02020603050405020304" pitchFamily="18" charset="0"/>
              </a:rPr>
              <a:t>also have a higher degree of interaction, thus separating these types of </a:t>
            </a:r>
            <a:r>
              <a:rPr lang="en-US" sz="1800" dirty="0" smtClean="0">
                <a:latin typeface="Times New Roman" panose="02020603050405020304" pitchFamily="18" charset="0"/>
                <a:cs typeface="Times New Roman" panose="02020603050405020304" pitchFamily="18" charset="0"/>
              </a:rPr>
              <a:t>elements into </a:t>
            </a:r>
            <a:r>
              <a:rPr lang="en-US" sz="1800" dirty="0">
                <a:latin typeface="Times New Roman" panose="02020603050405020304" pitchFamily="18" charset="0"/>
                <a:cs typeface="Times New Roman" panose="02020603050405020304" pitchFamily="18" charset="0"/>
              </a:rPr>
              <a:t>layers improves the structural organization of the system without the </a:t>
            </a:r>
            <a:r>
              <a:rPr lang="en-US" sz="1800" dirty="0" smtClean="0">
                <a:latin typeface="Times New Roman" panose="02020603050405020304" pitchFamily="18" charset="0"/>
                <a:cs typeface="Times New Roman" panose="02020603050405020304" pitchFamily="18" charset="0"/>
              </a:rPr>
              <a:t>risk of </a:t>
            </a:r>
            <a:r>
              <a:rPr lang="en-US" sz="1800" dirty="0">
                <a:latin typeface="Times New Roman" panose="02020603050405020304" pitchFamily="18" charset="0"/>
                <a:cs typeface="Times New Roman" panose="02020603050405020304" pitchFamily="18" charset="0"/>
              </a:rPr>
              <a:t>oversimplifying complex interactions or overlooking required functionality.</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ADFC21B-2040-4AF2-8655-7EE5F7A78DF7}" type="slidenum">
              <a:rPr lang="en-US" smtClean="0"/>
              <a:pPr>
                <a:defRPr/>
              </a:pPr>
              <a:t>43</a:t>
            </a:fld>
            <a:endParaRPr lang="en-US"/>
          </a:p>
        </p:txBody>
      </p:sp>
    </p:spTree>
    <p:extLst>
      <p:ext uri="{BB962C8B-B14F-4D97-AF65-F5344CB8AC3E}">
        <p14:creationId xmlns:p14="http://schemas.microsoft.com/office/powerpoint/2010/main" val="178022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5</a:t>
            </a:fld>
            <a:endParaRPr lang="en-US"/>
          </a:p>
        </p:txBody>
      </p:sp>
      <p:pic>
        <p:nvPicPr>
          <p:cNvPr id="3" name="Picture 2"/>
          <p:cNvPicPr>
            <a:picLocks noChangeAspect="1"/>
          </p:cNvPicPr>
          <p:nvPr/>
        </p:nvPicPr>
        <p:blipFill>
          <a:blip r:embed="rId2"/>
          <a:stretch>
            <a:fillRect/>
          </a:stretch>
        </p:blipFill>
        <p:spPr>
          <a:xfrm>
            <a:off x="304800" y="782880"/>
            <a:ext cx="8637108" cy="5462345"/>
          </a:xfrm>
          <a:prstGeom prst="rect">
            <a:avLst/>
          </a:prstGeom>
        </p:spPr>
      </p:pic>
    </p:spTree>
    <p:extLst>
      <p:ext uri="{BB962C8B-B14F-4D97-AF65-F5344CB8AC3E}">
        <p14:creationId xmlns:p14="http://schemas.microsoft.com/office/powerpoint/2010/main" val="289604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6</a:t>
            </a:fld>
            <a:endParaRPr lang="en-US"/>
          </a:p>
        </p:txBody>
      </p:sp>
      <p:pic>
        <p:nvPicPr>
          <p:cNvPr id="3" name="Picture 2"/>
          <p:cNvPicPr>
            <a:picLocks noChangeAspect="1"/>
          </p:cNvPicPr>
          <p:nvPr/>
        </p:nvPicPr>
        <p:blipFill>
          <a:blip r:embed="rId2"/>
          <a:stretch>
            <a:fillRect/>
          </a:stretch>
        </p:blipFill>
        <p:spPr>
          <a:xfrm>
            <a:off x="1421709" y="1905000"/>
            <a:ext cx="6300581" cy="3175782"/>
          </a:xfrm>
          <a:prstGeom prst="rect">
            <a:avLst/>
          </a:prstGeom>
        </p:spPr>
      </p:pic>
    </p:spTree>
    <p:extLst>
      <p:ext uri="{BB962C8B-B14F-4D97-AF65-F5344CB8AC3E}">
        <p14:creationId xmlns:p14="http://schemas.microsoft.com/office/powerpoint/2010/main" val="362529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7</a:t>
            </a:fld>
            <a:endParaRPr lang="en-US"/>
          </a:p>
        </p:txBody>
      </p:sp>
      <p:sp>
        <p:nvSpPr>
          <p:cNvPr id="3" name="Rectangle 2"/>
          <p:cNvSpPr/>
          <p:nvPr/>
        </p:nvSpPr>
        <p:spPr>
          <a:xfrm>
            <a:off x="0" y="-76200"/>
            <a:ext cx="9372600" cy="8817799"/>
          </a:xfrm>
          <a:prstGeom prst="rect">
            <a:avLst/>
          </a:prstGeom>
        </p:spPr>
        <p:txBody>
          <a:bodyPr wrap="square">
            <a:spAutoFit/>
          </a:bodyPr>
          <a:lstStyle/>
          <a:p>
            <a:endParaRPr lang="en-US" sz="900" dirty="0">
              <a:solidFill>
                <a:srgbClr val="000000"/>
              </a:solidFill>
              <a:latin typeface="Times New Roman" panose="02020603050405020304" pitchFamily="18" charset="0"/>
            </a:endParaRPr>
          </a:p>
          <a:p>
            <a:pPr marR="20020"/>
            <a:endParaRPr lang="en-US" b="1" dirty="0" smtClean="0">
              <a:solidFill>
                <a:srgbClr val="000000"/>
              </a:solidFill>
              <a:latin typeface="Times New Roman" panose="02020603050405020304" pitchFamily="18" charset="0"/>
            </a:endParaRPr>
          </a:p>
          <a:p>
            <a:pPr marR="20020"/>
            <a:endParaRPr lang="en-US" b="1" dirty="0">
              <a:solidFill>
                <a:srgbClr val="000000"/>
              </a:solidFill>
              <a:latin typeface="Times New Roman" panose="02020603050405020304" pitchFamily="18" charset="0"/>
            </a:endParaRPr>
          </a:p>
          <a:p>
            <a:pPr marR="20020"/>
            <a:endParaRPr lang="en-US" b="1" dirty="0" smtClean="0">
              <a:solidFill>
                <a:srgbClr val="000000"/>
              </a:solidFill>
              <a:latin typeface="Times New Roman" panose="02020603050405020304" pitchFamily="18" charset="0"/>
            </a:endParaRPr>
          </a:p>
          <a:p>
            <a:pPr marL="285750" marR="20020" indent="-285750">
              <a:lnSpc>
                <a:spcPct val="200000"/>
              </a:lnSpc>
              <a:buFont typeface="Wingdings" panose="05000000000000000000" pitchFamily="2" charset="2"/>
              <a:buChar char="q"/>
            </a:pPr>
            <a:r>
              <a:rPr lang="en-US" dirty="0" smtClean="0">
                <a:solidFill>
                  <a:srgbClr val="000000"/>
                </a:solidFill>
                <a:latin typeface="Times New Roman" panose="02020603050405020304" pitchFamily="18" charset="0"/>
              </a:rPr>
              <a:t>Advances </a:t>
            </a:r>
            <a:r>
              <a:rPr lang="en-US" dirty="0">
                <a:solidFill>
                  <a:srgbClr val="000000"/>
                </a:solidFill>
                <a:latin typeface="Times New Roman" panose="02020603050405020304" pitchFamily="18" charset="0"/>
              </a:rPr>
              <a:t>in Technology have taken place at such a speed that these fictitious scenario are likely to be translated into reality very soon in a couple of years. </a:t>
            </a:r>
            <a:endParaRPr lang="en-US" dirty="0" smtClean="0">
              <a:solidFill>
                <a:srgbClr val="000000"/>
              </a:solidFill>
              <a:latin typeface="Times New Roman" panose="02020603050405020304" pitchFamily="18" charset="0"/>
            </a:endParaRPr>
          </a:p>
          <a:p>
            <a:pPr marL="285750" marR="20020" indent="-285750">
              <a:lnSpc>
                <a:spcPct val="200000"/>
              </a:lnSpc>
              <a:buFont typeface="Wingdings" panose="05000000000000000000" pitchFamily="2" charset="2"/>
              <a:buChar char="q"/>
            </a:pPr>
            <a:r>
              <a:rPr lang="en-US" dirty="0" smtClean="0">
                <a:solidFill>
                  <a:srgbClr val="000000"/>
                </a:solidFill>
                <a:latin typeface="Times New Roman" panose="02020603050405020304" pitchFamily="18" charset="0"/>
              </a:rPr>
              <a:t>Real </a:t>
            </a:r>
            <a:r>
              <a:rPr lang="en-US" dirty="0">
                <a:solidFill>
                  <a:srgbClr val="000000"/>
                </a:solidFill>
                <a:latin typeface="Times New Roman" panose="02020603050405020304" pitchFamily="18" charset="0"/>
              </a:rPr>
              <a:t>Time Operating System (RTOs) and Embedded system are the major technologies that will play a major role in making the above fairy </a:t>
            </a:r>
            <a:r>
              <a:rPr lang="en-US" dirty="0" smtClean="0">
                <a:solidFill>
                  <a:srgbClr val="000000"/>
                </a:solidFill>
                <a:latin typeface="Times New Roman" panose="02020603050405020304" pitchFamily="18" charset="0"/>
              </a:rPr>
              <a:t>tales </a:t>
            </a:r>
            <a:r>
              <a:rPr lang="en-US" dirty="0">
                <a:solidFill>
                  <a:srgbClr val="000000"/>
                </a:solidFill>
                <a:latin typeface="Times New Roman" panose="02020603050405020304" pitchFamily="18" charset="0"/>
              </a:rPr>
              <a:t>come true. </a:t>
            </a:r>
            <a:endParaRPr lang="en-US" dirty="0" smtClean="0">
              <a:solidFill>
                <a:srgbClr val="000000"/>
              </a:solidFill>
              <a:latin typeface="Times New Roman" panose="02020603050405020304" pitchFamily="18" charset="0"/>
            </a:endParaRPr>
          </a:p>
          <a:p>
            <a:pPr marR="12570"/>
            <a:endParaRPr lang="en-US" b="1" dirty="0">
              <a:solidFill>
                <a:srgbClr val="000000"/>
              </a:solidFill>
              <a:latin typeface="Times New Roman" panose="02020603050405020304" pitchFamily="18" charset="0"/>
            </a:endParaRPr>
          </a:p>
          <a:p>
            <a:pPr marR="12570"/>
            <a:endParaRPr lang="en-US" b="1" dirty="0" smtClean="0">
              <a:solidFill>
                <a:srgbClr val="000000"/>
              </a:solidFill>
              <a:latin typeface="Times New Roman" panose="02020603050405020304" pitchFamily="18" charset="0"/>
            </a:endParaRPr>
          </a:p>
          <a:p>
            <a:pPr marR="12570"/>
            <a:endParaRPr lang="en-US" b="1" dirty="0">
              <a:solidFill>
                <a:srgbClr val="000000"/>
              </a:solidFill>
              <a:latin typeface="Times New Roman" panose="02020603050405020304" pitchFamily="18" charset="0"/>
            </a:endParaRPr>
          </a:p>
          <a:p>
            <a:pPr marR="12570"/>
            <a:endParaRPr lang="en-US" b="1" dirty="0" smtClean="0">
              <a:solidFill>
                <a:srgbClr val="000000"/>
              </a:solidFill>
              <a:latin typeface="Times New Roman" panose="02020603050405020304" pitchFamily="18" charset="0"/>
            </a:endParaRPr>
          </a:p>
          <a:p>
            <a:pPr marR="12570"/>
            <a:endParaRPr lang="en-US" b="1" dirty="0">
              <a:solidFill>
                <a:srgbClr val="000000"/>
              </a:solidFill>
              <a:latin typeface="Times New Roman" panose="02020603050405020304" pitchFamily="18" charset="0"/>
            </a:endParaRPr>
          </a:p>
          <a:p>
            <a:pPr marR="12570"/>
            <a:endParaRPr lang="en-US" b="1" dirty="0" smtClean="0">
              <a:solidFill>
                <a:srgbClr val="000000"/>
              </a:solidFill>
              <a:latin typeface="Times New Roman" panose="02020603050405020304" pitchFamily="18" charset="0"/>
            </a:endParaRPr>
          </a:p>
          <a:p>
            <a:pPr marR="12570"/>
            <a:endParaRPr lang="en-US" b="1" dirty="0">
              <a:solidFill>
                <a:srgbClr val="000000"/>
              </a:solidFill>
              <a:latin typeface="Times New Roman" panose="02020603050405020304" pitchFamily="18" charset="0"/>
            </a:endParaRPr>
          </a:p>
          <a:p>
            <a:pPr marR="12570"/>
            <a:endParaRPr lang="en-US" b="1" dirty="0" smtClean="0">
              <a:solidFill>
                <a:srgbClr val="000000"/>
              </a:solidFill>
              <a:latin typeface="Times New Roman" panose="02020603050405020304" pitchFamily="18" charset="0"/>
            </a:endParaRPr>
          </a:p>
          <a:p>
            <a:pPr marR="12570"/>
            <a:endParaRPr lang="en-US" b="1" dirty="0">
              <a:solidFill>
                <a:srgbClr val="000000"/>
              </a:solidFill>
              <a:latin typeface="Times New Roman" panose="02020603050405020304" pitchFamily="18" charset="0"/>
            </a:endParaRPr>
          </a:p>
          <a:p>
            <a:pPr marR="12570"/>
            <a:endParaRPr lang="en-US" b="1" dirty="0" smtClean="0">
              <a:solidFill>
                <a:srgbClr val="000000"/>
              </a:solidFill>
              <a:latin typeface="Times New Roman" panose="02020603050405020304" pitchFamily="18" charset="0"/>
            </a:endParaRPr>
          </a:p>
          <a:p>
            <a:pPr marR="12570"/>
            <a:endParaRPr lang="en-US" b="1" dirty="0">
              <a:solidFill>
                <a:srgbClr val="000000"/>
              </a:solidFill>
              <a:latin typeface="Times New Roman" panose="02020603050405020304" pitchFamily="18" charset="0"/>
            </a:endParaRPr>
          </a:p>
          <a:p>
            <a:pPr marR="12570"/>
            <a:endParaRPr lang="en-US" b="1" dirty="0" smtClean="0">
              <a:solidFill>
                <a:srgbClr val="000000"/>
              </a:solidFill>
              <a:latin typeface="Times New Roman" panose="02020603050405020304" pitchFamily="18" charset="0"/>
            </a:endParaRPr>
          </a:p>
          <a:p>
            <a:pPr marR="12570"/>
            <a:endParaRPr lang="en-US" b="1" dirty="0">
              <a:solidFill>
                <a:srgbClr val="000000"/>
              </a:solidFill>
              <a:latin typeface="Times New Roman" panose="02020603050405020304" pitchFamily="18" charset="0"/>
            </a:endParaRPr>
          </a:p>
          <a:p>
            <a:pPr marR="12570"/>
            <a:endParaRPr lang="en-US" b="1" dirty="0" smtClean="0">
              <a:solidFill>
                <a:srgbClr val="000000"/>
              </a:solidFill>
              <a:latin typeface="Times New Roman" panose="02020603050405020304" pitchFamily="18" charset="0"/>
            </a:endParaRPr>
          </a:p>
          <a:p>
            <a:pPr marR="12570"/>
            <a:endParaRPr lang="en-US" b="1" dirty="0">
              <a:solidFill>
                <a:srgbClr val="000000"/>
              </a:solidFill>
              <a:latin typeface="Times New Roman" panose="02020603050405020304" pitchFamily="18" charset="0"/>
            </a:endParaRPr>
          </a:p>
          <a:p>
            <a:pPr marR="12570"/>
            <a:endParaRPr lang="en-US" b="1" dirty="0" smtClean="0">
              <a:solidFill>
                <a:srgbClr val="000000"/>
              </a:solidFill>
              <a:latin typeface="Times New Roman" panose="02020603050405020304" pitchFamily="18" charset="0"/>
            </a:endParaRPr>
          </a:p>
          <a:p>
            <a:pPr marR="12570"/>
            <a:endParaRPr lang="en-US" b="1" dirty="0">
              <a:solidFill>
                <a:srgbClr val="000000"/>
              </a:solidFill>
              <a:latin typeface="Times New Roman" panose="02020603050405020304" pitchFamily="18" charset="0"/>
            </a:endParaRPr>
          </a:p>
          <a:p>
            <a:pPr marR="12570"/>
            <a:endParaRPr lang="en-US" b="1" dirty="0" smtClean="0">
              <a:solidFill>
                <a:srgbClr val="000000"/>
              </a:solidFill>
              <a:latin typeface="Times New Roman" panose="02020603050405020304" pitchFamily="18" charset="0"/>
            </a:endParaRPr>
          </a:p>
          <a:p>
            <a:pPr marR="12570"/>
            <a:endParaRPr lang="en-US" b="1" dirty="0">
              <a:solidFill>
                <a:srgbClr val="000000"/>
              </a:solidFill>
              <a:latin typeface="Times New Roman" panose="02020603050405020304" pitchFamily="18" charset="0"/>
            </a:endParaRPr>
          </a:p>
          <a:p>
            <a:pPr marR="12570"/>
            <a:endParaRPr lang="en-US" b="1" dirty="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00083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8</a:t>
            </a:fld>
            <a:endParaRPr lang="en-US"/>
          </a:p>
        </p:txBody>
      </p:sp>
      <p:sp>
        <p:nvSpPr>
          <p:cNvPr id="3" name="Rectangle 2"/>
          <p:cNvSpPr/>
          <p:nvPr/>
        </p:nvSpPr>
        <p:spPr>
          <a:xfrm>
            <a:off x="1066800" y="2438400"/>
            <a:ext cx="6781800" cy="1538883"/>
          </a:xfrm>
          <a:prstGeom prst="rect">
            <a:avLst/>
          </a:prstGeom>
        </p:spPr>
        <p:txBody>
          <a:bodyPr wrap="square">
            <a:spAutoFit/>
          </a:bodyPr>
          <a:lstStyle/>
          <a:p>
            <a:endParaRPr lang="en-US" sz="1400" dirty="0">
              <a:solidFill>
                <a:srgbClr val="000000"/>
              </a:solidFill>
              <a:latin typeface="Times New Roman" panose="02020603050405020304" pitchFamily="18" charset="0"/>
            </a:endParaRPr>
          </a:p>
          <a:p>
            <a:pPr marR="0" algn="ctr"/>
            <a:r>
              <a:rPr lang="en-US" sz="4000" b="1" dirty="0">
                <a:solidFill>
                  <a:srgbClr val="000000"/>
                </a:solidFill>
                <a:latin typeface="Times New Roman" panose="02020603050405020304" pitchFamily="18" charset="0"/>
              </a:rPr>
              <a:t>Introduction to Embedded Systems </a:t>
            </a:r>
            <a:endParaRPr lang="en-US" sz="4000" dirty="0"/>
          </a:p>
        </p:txBody>
      </p:sp>
    </p:spTree>
    <p:extLst>
      <p:ext uri="{BB962C8B-B14F-4D97-AF65-F5344CB8AC3E}">
        <p14:creationId xmlns:p14="http://schemas.microsoft.com/office/powerpoint/2010/main" val="2755611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A16CA59-8130-425B-8B92-9222084207D8}" type="slidenum">
              <a:rPr lang="en-US" smtClean="0"/>
              <a:pPr>
                <a:defRPr/>
              </a:pPr>
              <a:t>9</a:t>
            </a:fld>
            <a:endParaRPr lang="en-US"/>
          </a:p>
        </p:txBody>
      </p:sp>
      <p:sp>
        <p:nvSpPr>
          <p:cNvPr id="3" name="Rectangle 2"/>
          <p:cNvSpPr/>
          <p:nvPr/>
        </p:nvSpPr>
        <p:spPr>
          <a:xfrm>
            <a:off x="0" y="76200"/>
            <a:ext cx="9144000" cy="2862322"/>
          </a:xfrm>
          <a:prstGeom prst="rect">
            <a:avLst/>
          </a:prstGeom>
        </p:spPr>
        <p:txBody>
          <a:bodyPr wrap="square">
            <a:spAutoFit/>
          </a:bodyPr>
          <a:lstStyle/>
          <a:p>
            <a:endParaRPr lang="en-US" dirty="0">
              <a:solidFill>
                <a:srgbClr val="000000"/>
              </a:solidFill>
            </a:endParaRPr>
          </a:p>
          <a:p>
            <a:endParaRPr lang="en-US" dirty="0"/>
          </a:p>
          <a:p>
            <a:pPr marR="24870">
              <a:lnSpc>
                <a:spcPct val="200000"/>
              </a:lnSpc>
            </a:pPr>
            <a:r>
              <a:rPr lang="en-US" dirty="0"/>
              <a:t>What are embedded systems?</a:t>
            </a:r>
          </a:p>
          <a:p>
            <a:pPr>
              <a:lnSpc>
                <a:spcPct val="200000"/>
              </a:lnSpc>
            </a:pPr>
            <a:r>
              <a:rPr lang="en-US" dirty="0"/>
              <a:t>•Computer (Programmable part) surrounded by other </a:t>
            </a:r>
            <a:r>
              <a:rPr lang="en-US" dirty="0" err="1"/>
              <a:t>subsystems,sensors</a:t>
            </a:r>
            <a:r>
              <a:rPr lang="en-US" dirty="0"/>
              <a:t> and actuators </a:t>
            </a:r>
          </a:p>
          <a:p>
            <a:pPr>
              <a:lnSpc>
                <a:spcPct val="200000"/>
              </a:lnSpc>
            </a:pPr>
            <a:r>
              <a:rPr lang="en-US" dirty="0"/>
              <a:t>•computer a (small) part of a larger system. </a:t>
            </a:r>
          </a:p>
          <a:p>
            <a:pPr>
              <a:lnSpc>
                <a:spcPct val="200000"/>
              </a:lnSpc>
            </a:pPr>
            <a:r>
              <a:rPr lang="en-US" dirty="0"/>
              <a:t>•The computer is called a micro-controller</a:t>
            </a:r>
          </a:p>
        </p:txBody>
      </p:sp>
    </p:spTree>
    <p:extLst>
      <p:ext uri="{BB962C8B-B14F-4D97-AF65-F5344CB8AC3E}">
        <p14:creationId xmlns:p14="http://schemas.microsoft.com/office/powerpoint/2010/main" val="77677784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3483</TotalTime>
  <Words>2426</Words>
  <Application>Microsoft Office PowerPoint</Application>
  <PresentationFormat>On-screen Show (4:3)</PresentationFormat>
  <Paragraphs>356</Paragraphs>
  <Slides>43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Arial Narrow</vt:lpstr>
      <vt:lpstr>Times New Roman</vt:lpstr>
      <vt:lpstr>Wingdings</vt:lpstr>
      <vt:lpstr>Default Design</vt:lpstr>
      <vt:lpstr>PowerPoint Presentation</vt:lpstr>
      <vt:lpstr>Introduction to Embedded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Embedded vs. general purpose  </vt:lpstr>
      <vt:lpstr>PowerPoint Presentation</vt:lpstr>
      <vt:lpstr>PowerPoint Presentation</vt:lpstr>
      <vt:lpstr>Microcontrollers</vt:lpstr>
      <vt:lpstr>PowerPoint Presentation</vt:lpstr>
      <vt:lpstr>PowerPoint Presentation</vt:lpstr>
      <vt:lpstr>Embedded System Design </vt:lpstr>
      <vt:lpstr>Cont…… </vt:lpstr>
      <vt:lpstr>Cont…..</vt:lpstr>
      <vt:lpstr>System Design Cycle</vt:lpstr>
      <vt:lpstr>PowerPoint Presentation</vt:lpstr>
      <vt:lpstr>The Waterfall Model</vt:lpstr>
      <vt:lpstr>Top-down vs Bottom-up</vt:lpstr>
      <vt:lpstr>The Spiral Model</vt:lpstr>
      <vt:lpstr>GANTT Chart</vt:lpstr>
      <vt:lpstr>Design Metrics</vt:lpstr>
      <vt:lpstr>Embedded Systems Architecture</vt:lpstr>
      <vt:lpstr>Cont.…… </vt:lpstr>
      <vt:lpstr>Con…..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Eng Duceysane</cp:lastModifiedBy>
  <cp:revision>176</cp:revision>
  <cp:lastPrinted>1601-01-01T00:00:00Z</cp:lastPrinted>
  <dcterms:created xsi:type="dcterms:W3CDTF">1601-01-01T00:00:00Z</dcterms:created>
  <dcterms:modified xsi:type="dcterms:W3CDTF">2016-02-19T13:34:42Z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