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71" r:id="rId2"/>
    <p:sldId id="356" r:id="rId3"/>
    <p:sldId id="357" r:id="rId4"/>
    <p:sldId id="358" r:id="rId5"/>
    <p:sldId id="389" r:id="rId6"/>
    <p:sldId id="390" r:id="rId7"/>
    <p:sldId id="391" r:id="rId8"/>
    <p:sldId id="359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6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61" autoAdjust="0"/>
  </p:normalViewPr>
  <p:slideViewPr>
    <p:cSldViewPr>
      <p:cViewPr varScale="1">
        <p:scale>
          <a:sx n="57" d="100"/>
          <a:sy n="57" d="100"/>
        </p:scale>
        <p:origin x="174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672348D-3AFC-4B3A-92EC-078A242E0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79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02D1DAA-4968-4EC1-ACA0-733C11073B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054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4D79D-8C7D-4152-A193-E128CC6743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DBD01-5C0C-4261-AF16-5A98EAB93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E1606-5F05-41AB-86FF-5A380CD91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FC21B-2040-4AF2-8655-7EE5F7A78D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1593B-EA3A-48E0-9379-9C2A2F6EAF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71A04-C0C0-401C-8DBD-0190989DB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2089D-A652-476C-9ECF-F09D9C9B9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F4AE2-DB23-4960-BB79-329FD8B1B7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6CA59-8130-425B-8B92-9222084207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146EE-6D7B-46BA-9054-1EF9AE1D65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45400-90A1-44B1-834E-9F77E419F1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35C30F5-0999-42D5-A766-B8B2D6C61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81000"/>
            <a:ext cx="3124200" cy="71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6481763"/>
            <a:ext cx="3124200" cy="71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48" name="TextBox 10"/>
          <p:cNvSpPr txBox="1">
            <a:spLocks noChangeArrowheads="1"/>
          </p:cNvSpPr>
          <p:nvPr/>
        </p:nvSpPr>
        <p:spPr bwMode="auto">
          <a:xfrm>
            <a:off x="1295400" y="3581400"/>
            <a:ext cx="6172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Dept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of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Computer Science Engineering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University of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Hormuud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9" name="Rectangle 13"/>
          <p:cNvSpPr>
            <a:spLocks noChangeArrowheads="1"/>
          </p:cNvSpPr>
          <p:nvPr/>
        </p:nvSpPr>
        <p:spPr bwMode="auto">
          <a:xfrm>
            <a:off x="762000" y="2743200"/>
            <a:ext cx="7010400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Lecturer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: Abukar Mohamed Osman, </a:t>
            </a:r>
          </a:p>
          <a:p>
            <a:endParaRPr lang="fr-FR" sz="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                        (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Bsc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in CS&amp;IT , CCNA, 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WiMax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, 3G, 4G , 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Msc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in ÉTÉ)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50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D2BF0E-7932-4E25-AD95-57CDB5387E9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143000" y="1066800"/>
            <a:ext cx="7162800" cy="6858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sz="2400" b="1" kern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CSE 5001: </a:t>
            </a:r>
            <a:r>
              <a:rPr lang="en-US" sz="24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Embedded systems  </a:t>
            </a:r>
            <a:r>
              <a:rPr lang="en-US" sz="2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(3 Cr)</a:t>
            </a:r>
          </a:p>
        </p:txBody>
      </p:sp>
      <p:sp>
        <p:nvSpPr>
          <p:cNvPr id="6152" name="Rectangle 13"/>
          <p:cNvSpPr>
            <a:spLocks noChangeArrowheads="1"/>
          </p:cNvSpPr>
          <p:nvPr/>
        </p:nvSpPr>
        <p:spPr bwMode="auto">
          <a:xfrm>
            <a:off x="1447800" y="1600200"/>
            <a:ext cx="6248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03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5" descr="C:\Users\Eng Duceysane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" y="470452"/>
            <a:ext cx="13430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 descr="C:\Users\Eng Duceysane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397564"/>
            <a:ext cx="13430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bytes are received at constant rates. Each byte at input port separates by 8T and data transfer rate for the serial line bits is (1/T) bps. [1bps = 1 bit per s</a:t>
            </a:r>
            <a:r>
              <a:rPr lang="en-US" dirty="0" smtClean="0"/>
              <a:t>]</a:t>
            </a:r>
          </a:p>
          <a:p>
            <a:r>
              <a:rPr lang="en-US" dirty="0"/>
              <a:t>On same input line − when clock pulses </a:t>
            </a:r>
            <a:r>
              <a:rPr lang="en-US" dirty="0" smtClean="0"/>
              <a:t>either encode </a:t>
            </a:r>
            <a:r>
              <a:rPr lang="en-US" dirty="0"/>
              <a:t>or modulate serial data input bits </a:t>
            </a:r>
            <a:r>
              <a:rPr lang="en-US" dirty="0" smtClean="0"/>
              <a:t>suitably.</a:t>
            </a:r>
          </a:p>
          <a:p>
            <a:r>
              <a:rPr lang="en-US" dirty="0" smtClean="0"/>
              <a:t>Receiver </a:t>
            </a:r>
            <a:r>
              <a:rPr lang="en-US" dirty="0"/>
              <a:t>detects the clock pulses and receives </a:t>
            </a:r>
            <a:r>
              <a:rPr lang="en-US" dirty="0" smtClean="0"/>
              <a:t>data bits </a:t>
            </a:r>
            <a:r>
              <a:rPr lang="en-US" dirty="0"/>
              <a:t>after decoding or demodulating.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13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separate input line − When a separate SCLK input is sent, the receiver detects at </a:t>
            </a:r>
            <a:r>
              <a:rPr lang="en-US" dirty="0" smtClean="0"/>
              <a:t>data-input </a:t>
            </a:r>
            <a:r>
              <a:rPr lang="en-US" dirty="0"/>
              <a:t>is 1 or 0 and saves the bits in an 8-bit shift register. The processing element at the port (peripheral) saves the byte at a port register from where the microprocessor reads the byte.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46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Master output slave input (MOSI) and Master input slave output (MISO)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MOSI </a:t>
            </a:r>
            <a:r>
              <a:rPr lang="en-US" sz="2800" dirty="0"/>
              <a:t>when the SCLK is sent from the sender </a:t>
            </a:r>
            <a:r>
              <a:rPr lang="en-US" sz="2800" dirty="0" smtClean="0"/>
              <a:t>to the </a:t>
            </a:r>
            <a:r>
              <a:rPr lang="en-US" sz="2800" dirty="0"/>
              <a:t>receiver and slave is forced to synchronize </a:t>
            </a:r>
            <a:r>
              <a:rPr lang="en-US" sz="2800" dirty="0" smtClean="0"/>
              <a:t>sent inputs </a:t>
            </a:r>
            <a:r>
              <a:rPr lang="en-US" sz="2800" dirty="0"/>
              <a:t>from the master as per the inputs </a:t>
            </a:r>
            <a:r>
              <a:rPr lang="en-US" sz="2800" dirty="0" smtClean="0"/>
              <a:t>from master </a:t>
            </a:r>
            <a:r>
              <a:rPr lang="en-US" sz="2800" dirty="0"/>
              <a:t>clock.</a:t>
            </a:r>
          </a:p>
          <a:p>
            <a:pPr algn="just"/>
            <a:r>
              <a:rPr lang="en-US" sz="2800" dirty="0" smtClean="0"/>
              <a:t>MISO </a:t>
            </a:r>
            <a:r>
              <a:rPr lang="en-US" sz="2800" dirty="0"/>
              <a:t>when the SCLK is sent to the sender (</a:t>
            </a:r>
            <a:r>
              <a:rPr lang="en-US" sz="2800" dirty="0" smtClean="0"/>
              <a:t>slave) from </a:t>
            </a:r>
            <a:r>
              <a:rPr lang="en-US" sz="2800" dirty="0"/>
              <a:t>the receiver (master) and slave is forced </a:t>
            </a:r>
            <a:r>
              <a:rPr lang="en-US" sz="2800" dirty="0" smtClean="0"/>
              <a:t>to synchronize </a:t>
            </a:r>
            <a:r>
              <a:rPr lang="en-US" sz="2800" dirty="0"/>
              <a:t>for sending the inputs to master as </a:t>
            </a:r>
            <a:r>
              <a:rPr lang="en-US" sz="2800" dirty="0" smtClean="0"/>
              <a:t>per the </a:t>
            </a:r>
            <a:r>
              <a:rPr lang="en-US" sz="2800" dirty="0"/>
              <a:t>master clock outputs.</a:t>
            </a:r>
          </a:p>
          <a:p>
            <a:pPr algn="just"/>
            <a:r>
              <a:rPr lang="en-US" sz="2800" dirty="0" smtClean="0"/>
              <a:t>Synchronous </a:t>
            </a:r>
            <a:r>
              <a:rPr lang="en-US" sz="2800" dirty="0"/>
              <a:t>serial input is used for </a:t>
            </a:r>
            <a:r>
              <a:rPr lang="en-US" sz="2800" dirty="0" smtClean="0"/>
              <a:t>inter processor transfers</a:t>
            </a:r>
            <a:r>
              <a:rPr lang="en-US" sz="2800" dirty="0"/>
              <a:t>, audio inputs </a:t>
            </a:r>
            <a:r>
              <a:rPr lang="en-US" sz="2800" dirty="0" smtClean="0"/>
              <a:t>and streaming data </a:t>
            </a:r>
            <a:r>
              <a:rPr lang="en-US" sz="2800" dirty="0"/>
              <a:t>inputs.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48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Half </a:t>
            </a:r>
            <a:r>
              <a:rPr lang="en-US" b="1" dirty="0" smtClean="0"/>
              <a:t>Duplex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Half </a:t>
            </a:r>
            <a:r>
              <a:rPr lang="en-US" dirty="0"/>
              <a:t>duplex means as follows: at an </a:t>
            </a:r>
            <a:r>
              <a:rPr lang="en-US" dirty="0" smtClean="0"/>
              <a:t>instant communication </a:t>
            </a:r>
            <a:r>
              <a:rPr lang="en-US" dirty="0"/>
              <a:t>can only be one way (</a:t>
            </a:r>
            <a:r>
              <a:rPr lang="en-US" dirty="0" smtClean="0"/>
              <a:t>input or </a:t>
            </a:r>
            <a:r>
              <a:rPr lang="en-US" dirty="0"/>
              <a:t>output) on a bi-directional </a:t>
            </a:r>
            <a:r>
              <a:rPr lang="en-US" dirty="0" smtClean="0"/>
              <a:t>line. An </a:t>
            </a:r>
            <a:r>
              <a:rPr lang="en-US" dirty="0"/>
              <a:t>example of half-duplex mode</a:t>
            </a:r>
            <a:r>
              <a:rPr lang="en-US" dirty="0" smtClean="0"/>
              <a:t>─ </a:t>
            </a:r>
            <a:r>
              <a:rPr lang="en-US" dirty="0"/>
              <a:t>the talk can only in the </a:t>
            </a:r>
            <a:r>
              <a:rPr lang="en-US" dirty="0" smtClean="0"/>
              <a:t>half duplex</a:t>
            </a:r>
            <a:r>
              <a:rPr lang="en-US" dirty="0"/>
              <a:t> </a:t>
            </a:r>
            <a:r>
              <a:rPr lang="en-US" dirty="0" smtClean="0"/>
              <a:t>way </a:t>
            </a:r>
            <a:r>
              <a:rPr lang="en-US" dirty="0"/>
              <a:t>mode.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70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Full Duplex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</a:t>
            </a:r>
            <a:r>
              <a:rPr lang="en-US" dirty="0"/>
              <a:t>duplex means that at an </a:t>
            </a:r>
            <a:r>
              <a:rPr lang="en-US" dirty="0" smtClean="0"/>
              <a:t>instant, the </a:t>
            </a:r>
            <a:r>
              <a:rPr lang="en-US" dirty="0"/>
              <a:t>communication can be both </a:t>
            </a:r>
            <a:r>
              <a:rPr lang="en-US" dirty="0" smtClean="0"/>
              <a:t>ways.</a:t>
            </a:r>
          </a:p>
          <a:p>
            <a:r>
              <a:rPr lang="en-US" dirty="0" smtClean="0"/>
              <a:t>An </a:t>
            </a:r>
            <a:r>
              <a:rPr lang="en-US" dirty="0"/>
              <a:t>example of the full duplex</a:t>
            </a:r>
          </a:p>
          <a:p>
            <a:r>
              <a:rPr lang="en-US" dirty="0"/>
              <a:t>asynchronous mode </a:t>
            </a:r>
            <a:r>
              <a:rPr lang="en-US" dirty="0" smtClean="0"/>
              <a:t>of communication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24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Two Modes of communication between the</a:t>
            </a:r>
            <a:br>
              <a:rPr lang="en-US" sz="3200" dirty="0"/>
            </a:br>
            <a:r>
              <a:rPr lang="en-US" sz="3200" dirty="0"/>
              <a:t>devices and computer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Duplex – Both devices or </a:t>
            </a:r>
            <a:r>
              <a:rPr lang="en-US" dirty="0" smtClean="0"/>
              <a:t>device and </a:t>
            </a:r>
            <a:r>
              <a:rPr lang="en-US" dirty="0"/>
              <a:t>computer system </a:t>
            </a:r>
            <a:r>
              <a:rPr lang="en-US" dirty="0" smtClean="0"/>
              <a:t>simultaneously communicate </a:t>
            </a:r>
            <a:r>
              <a:rPr lang="en-US" dirty="0"/>
              <a:t>each other</a:t>
            </a:r>
          </a:p>
          <a:p>
            <a:r>
              <a:rPr lang="en-US" dirty="0" smtClean="0"/>
              <a:t>Half </a:t>
            </a:r>
            <a:r>
              <a:rPr lang="en-US" dirty="0"/>
              <a:t>Duplex – Only one device </a:t>
            </a:r>
            <a:r>
              <a:rPr lang="en-US" dirty="0" smtClean="0"/>
              <a:t>can communicate </a:t>
            </a:r>
            <a:r>
              <a:rPr lang="en-US" dirty="0"/>
              <a:t>with another at an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41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Three ways of communication between</a:t>
            </a:r>
            <a:br>
              <a:rPr lang="en-US" sz="3600" dirty="0"/>
            </a:br>
            <a:r>
              <a:rPr lang="en-US" sz="3600" dirty="0"/>
              <a:t>the ports or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lang="en-US" dirty="0" smtClean="0"/>
              <a:t>Synchronous</a:t>
            </a:r>
            <a:endParaRPr lang="en-US" dirty="0"/>
          </a:p>
          <a:p>
            <a:r>
              <a:rPr lang="en-US" dirty="0" err="1" smtClean="0"/>
              <a:t>Iso</a:t>
            </a:r>
            <a:r>
              <a:rPr lang="en-US" dirty="0" smtClean="0"/>
              <a:t>-synchronous</a:t>
            </a:r>
            <a:endParaRPr lang="en-US" dirty="0"/>
          </a:p>
          <a:p>
            <a:r>
              <a:rPr lang="en-US" dirty="0" smtClean="0"/>
              <a:t>Asynchronous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9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Synchronous </a:t>
            </a:r>
            <a:r>
              <a:rPr lang="en-US" b="1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a byte (character) or a frame (</a:t>
            </a:r>
            <a:r>
              <a:rPr lang="en-US" dirty="0" smtClean="0"/>
              <a:t>a collection </a:t>
            </a:r>
            <a:r>
              <a:rPr lang="en-US" dirty="0"/>
              <a:t>of bytes) in of the data </a:t>
            </a:r>
            <a:r>
              <a:rPr lang="en-US" dirty="0" smtClean="0"/>
              <a:t>is received </a:t>
            </a:r>
            <a:r>
              <a:rPr lang="en-US" dirty="0"/>
              <a:t>or transmitted at the </a:t>
            </a:r>
            <a:r>
              <a:rPr lang="en-US" dirty="0" smtClean="0"/>
              <a:t>constant time </a:t>
            </a:r>
            <a:r>
              <a:rPr lang="en-US" dirty="0"/>
              <a:t>intervals with uniform </a:t>
            </a:r>
            <a:r>
              <a:rPr lang="en-US" dirty="0" smtClean="0"/>
              <a:t>phase differences, the communication is called </a:t>
            </a:r>
            <a:r>
              <a:rPr lang="en-US" dirty="0"/>
              <a:t>as </a:t>
            </a:r>
            <a:r>
              <a:rPr lang="en-US" b="1" i="1" dirty="0"/>
              <a:t>synchronous</a:t>
            </a:r>
            <a:r>
              <a:rPr lang="en-US" dirty="0"/>
              <a:t>. Bits of a </a:t>
            </a:r>
            <a:r>
              <a:rPr lang="en-US" dirty="0" smtClean="0"/>
              <a:t>full frame </a:t>
            </a:r>
            <a:r>
              <a:rPr lang="en-US" dirty="0"/>
              <a:t>are sent in a prefixed </a:t>
            </a:r>
            <a:r>
              <a:rPr lang="en-US" dirty="0" smtClean="0"/>
              <a:t>maximum time </a:t>
            </a:r>
            <a:r>
              <a:rPr lang="en-US" dirty="0"/>
              <a:t>interval.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38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First characteristics of synchronous </a:t>
            </a:r>
            <a:r>
              <a:rPr lang="en-US" sz="4000" dirty="0" smtClean="0"/>
              <a:t>communication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Bytes (or frames) maintain a constant </a:t>
            </a:r>
            <a:r>
              <a:rPr lang="en-US" dirty="0" smtClean="0"/>
              <a:t>phase difference</a:t>
            </a:r>
            <a:r>
              <a:rPr lang="en-US" dirty="0"/>
              <a:t>, which means they are synchronous,</a:t>
            </a:r>
          </a:p>
          <a:p>
            <a:r>
              <a:rPr lang="en-US" dirty="0"/>
              <a:t>i.e. in synchronization. No permission </a:t>
            </a:r>
            <a:r>
              <a:rPr lang="en-US" dirty="0" smtClean="0"/>
              <a:t>of sending </a:t>
            </a:r>
            <a:r>
              <a:rPr lang="en-US" dirty="0"/>
              <a:t>either the bytes or the frames at </a:t>
            </a:r>
            <a:r>
              <a:rPr lang="en-US" dirty="0" smtClean="0"/>
              <a:t>the random </a:t>
            </a:r>
            <a:r>
              <a:rPr lang="en-US" dirty="0"/>
              <a:t>time intervals, this mode therefore </a:t>
            </a:r>
            <a:r>
              <a:rPr lang="en-US" dirty="0" smtClean="0"/>
              <a:t>does not </a:t>
            </a:r>
            <a:r>
              <a:rPr lang="en-US" dirty="0"/>
              <a:t>provide for handshaking </a:t>
            </a:r>
            <a:r>
              <a:rPr lang="en-US" i="1" dirty="0"/>
              <a:t>during </a:t>
            </a:r>
            <a:r>
              <a:rPr lang="en-US" dirty="0" smtClean="0"/>
              <a:t>the communication </a:t>
            </a:r>
            <a:r>
              <a:rPr lang="en-US" dirty="0"/>
              <a:t>interval ─ </a:t>
            </a:r>
            <a:r>
              <a:rPr lang="en-US" i="1" dirty="0"/>
              <a:t>This facilitates </a:t>
            </a:r>
            <a:r>
              <a:rPr lang="en-US" i="1" dirty="0" smtClean="0"/>
              <a:t>fast data </a:t>
            </a:r>
            <a:r>
              <a:rPr lang="en-US" i="1" dirty="0"/>
              <a:t>communication at pre-fixed bps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78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Second characteristics of synchronous</a:t>
            </a:r>
            <a:br>
              <a:rPr lang="en-US" sz="3600" dirty="0"/>
            </a:br>
            <a:r>
              <a:rPr lang="en-US" sz="3600" dirty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A clock </a:t>
            </a:r>
            <a:r>
              <a:rPr lang="en-US" dirty="0" smtClean="0"/>
              <a:t>marking </a:t>
            </a:r>
            <a:r>
              <a:rPr lang="en-US" dirty="0"/>
              <a:t>at a certain rate has always </a:t>
            </a:r>
            <a:r>
              <a:rPr lang="en-US" dirty="0" smtClean="0"/>
              <a:t>to be </a:t>
            </a:r>
            <a:r>
              <a:rPr lang="en-US" dirty="0"/>
              <a:t>there for transmitting serially the bits of </a:t>
            </a:r>
            <a:r>
              <a:rPr lang="en-US" dirty="0" smtClean="0"/>
              <a:t>all the </a:t>
            </a:r>
            <a:r>
              <a:rPr lang="en-US" dirty="0"/>
              <a:t>bytes (or frames) </a:t>
            </a:r>
            <a:r>
              <a:rPr lang="en-US" i="1" dirty="0"/>
              <a:t>serially</a:t>
            </a:r>
            <a:r>
              <a:rPr lang="en-US" i="1" dirty="0" smtClean="0"/>
              <a:t>.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transmitter </a:t>
            </a:r>
            <a:r>
              <a:rPr lang="en-US" i="1" dirty="0" smtClean="0"/>
              <a:t>generally </a:t>
            </a:r>
            <a:r>
              <a:rPr lang="en-US" dirty="0"/>
              <a:t>transmits the clock rate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4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077200" cy="1470025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Basic peripherals </a:t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4D79D-8C7D-4152-A193-E128CC6743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25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Asynchronous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Clocks of the receiver and </a:t>
            </a:r>
            <a:r>
              <a:rPr lang="en-US" dirty="0" smtClean="0"/>
              <a:t>transmitter independent</a:t>
            </a:r>
            <a:r>
              <a:rPr lang="en-US" dirty="0"/>
              <a:t>, unsynchronized, but </a:t>
            </a:r>
            <a:r>
              <a:rPr lang="en-US" dirty="0" smtClean="0"/>
              <a:t>of same </a:t>
            </a:r>
            <a:r>
              <a:rPr lang="en-US" dirty="0"/>
              <a:t>frequency and variable </a:t>
            </a:r>
            <a:r>
              <a:rPr lang="en-US" dirty="0" smtClean="0"/>
              <a:t>phase differences </a:t>
            </a:r>
            <a:r>
              <a:rPr lang="en-US" dirty="0"/>
              <a:t>between bytes or bits of </a:t>
            </a:r>
            <a:r>
              <a:rPr lang="en-US" dirty="0" smtClean="0"/>
              <a:t>two data </a:t>
            </a:r>
            <a:r>
              <a:rPr lang="en-US" dirty="0"/>
              <a:t>frames, which may not be </a:t>
            </a:r>
            <a:r>
              <a:rPr lang="en-US" dirty="0" smtClean="0"/>
              <a:t>sent within </a:t>
            </a:r>
            <a:r>
              <a:rPr lang="en-US" dirty="0"/>
              <a:t>any prefixed time interval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71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Two characteristics of asynchronous</a:t>
            </a:r>
            <a:br>
              <a:rPr lang="en-US" sz="3200" dirty="0"/>
            </a:br>
            <a:r>
              <a:rPr lang="en-US" sz="3200" dirty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Bytes (or frames) need not maintain a </a:t>
            </a:r>
            <a:r>
              <a:rPr lang="en-US" dirty="0" smtClean="0"/>
              <a:t>constant phase </a:t>
            </a:r>
            <a:r>
              <a:rPr lang="en-US" dirty="0"/>
              <a:t>difference and are asynchronous, i.e., </a:t>
            </a:r>
            <a:r>
              <a:rPr lang="en-US" dirty="0" smtClean="0"/>
              <a:t>not in </a:t>
            </a:r>
            <a:r>
              <a:rPr lang="en-US" dirty="0"/>
              <a:t>synchronization. There is permission to </a:t>
            </a:r>
            <a:r>
              <a:rPr lang="en-US" dirty="0" smtClean="0"/>
              <a:t>send either </a:t>
            </a:r>
            <a:r>
              <a:rPr lang="en-US" dirty="0"/>
              <a:t>bytes or frames at variable </a:t>
            </a:r>
            <a:r>
              <a:rPr lang="en-US" dirty="0" smtClean="0"/>
              <a:t>time intervals</a:t>
            </a:r>
            <a:r>
              <a:rPr lang="en-US" dirty="0"/>
              <a:t>─ This </a:t>
            </a:r>
            <a:r>
              <a:rPr lang="en-US" i="1" dirty="0"/>
              <a:t>facilitates </a:t>
            </a:r>
            <a:r>
              <a:rPr lang="en-US" i="1" dirty="0" smtClean="0"/>
              <a:t>in-between handshaking </a:t>
            </a:r>
            <a:r>
              <a:rPr lang="en-US" dirty="0"/>
              <a:t>between the serial transmitter </a:t>
            </a:r>
            <a:r>
              <a:rPr lang="en-US" dirty="0" smtClean="0"/>
              <a:t>port and </a:t>
            </a:r>
            <a:r>
              <a:rPr lang="en-US" dirty="0"/>
              <a:t>serial receiver 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1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Though </a:t>
            </a:r>
            <a:r>
              <a:rPr lang="en-US" dirty="0"/>
              <a:t>the </a:t>
            </a:r>
            <a:r>
              <a:rPr lang="en-US" i="1" dirty="0"/>
              <a:t>clock </a:t>
            </a:r>
            <a:r>
              <a:rPr lang="en-US" dirty="0"/>
              <a:t>must </a:t>
            </a:r>
            <a:r>
              <a:rPr lang="en-US" dirty="0" smtClean="0"/>
              <a:t>indicate </a:t>
            </a:r>
            <a:r>
              <a:rPr lang="en-US" dirty="0"/>
              <a:t>a certain </a:t>
            </a:r>
            <a:r>
              <a:rPr lang="en-US" dirty="0" smtClean="0"/>
              <a:t>rate always </a:t>
            </a:r>
            <a:r>
              <a:rPr lang="en-US" dirty="0"/>
              <a:t>has to be there to transmit the bits of </a:t>
            </a:r>
            <a:r>
              <a:rPr lang="en-US" dirty="0" smtClean="0"/>
              <a:t>a single </a:t>
            </a:r>
            <a:r>
              <a:rPr lang="en-US" dirty="0"/>
              <a:t>byte (or frame) </a:t>
            </a:r>
            <a:r>
              <a:rPr lang="en-US" dirty="0" smtClean="0"/>
              <a:t>serially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33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transmitter </a:t>
            </a:r>
            <a:r>
              <a:rPr lang="en-US" i="1" dirty="0"/>
              <a:t>does not transmit </a:t>
            </a:r>
            <a:r>
              <a:rPr lang="en-US" dirty="0"/>
              <a:t>(</a:t>
            </a:r>
            <a:r>
              <a:rPr lang="en-US" dirty="0" smtClean="0"/>
              <a:t>neither separately </a:t>
            </a:r>
            <a:r>
              <a:rPr lang="en-US" dirty="0"/>
              <a:t>nor by encoding using </a:t>
            </a:r>
            <a:r>
              <a:rPr lang="en-US" dirty="0" smtClean="0"/>
              <a:t>modulation) along </a:t>
            </a:r>
            <a:r>
              <a:rPr lang="en-US" dirty="0"/>
              <a:t>with the serial stream of bits any </a:t>
            </a:r>
            <a:r>
              <a:rPr lang="en-US" i="1" dirty="0" smtClean="0"/>
              <a:t>clock rate </a:t>
            </a:r>
            <a:r>
              <a:rPr lang="en-US" i="1" dirty="0"/>
              <a:t>information </a:t>
            </a:r>
            <a:r>
              <a:rPr lang="en-US" dirty="0"/>
              <a:t>in the </a:t>
            </a:r>
            <a:r>
              <a:rPr lang="en-US" dirty="0" smtClean="0"/>
              <a:t>asynchronous communication </a:t>
            </a:r>
            <a:r>
              <a:rPr lang="en-US" dirty="0"/>
              <a:t>and </a:t>
            </a:r>
            <a:r>
              <a:rPr lang="en-US" i="1" dirty="0"/>
              <a:t>receiver clock thus is </a:t>
            </a:r>
            <a:r>
              <a:rPr lang="en-US" i="1" dirty="0" smtClean="0"/>
              <a:t>not able </a:t>
            </a:r>
            <a:r>
              <a:rPr lang="en-US" i="1" dirty="0"/>
              <a:t>to maintain identical frequency </a:t>
            </a:r>
            <a:r>
              <a:rPr lang="en-US" i="1" dirty="0" smtClean="0"/>
              <a:t>and constant </a:t>
            </a:r>
            <a:r>
              <a:rPr lang="en-US" i="1" dirty="0"/>
              <a:t>phase difference </a:t>
            </a:r>
            <a:r>
              <a:rPr lang="en-US" dirty="0"/>
              <a:t>with transmitter clock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12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protocol is a standard </a:t>
            </a:r>
            <a:r>
              <a:rPr lang="en-US" dirty="0" smtClean="0"/>
              <a:t>adopted, which </a:t>
            </a:r>
            <a:r>
              <a:rPr lang="en-US" dirty="0"/>
              <a:t>tells the way in which the bits </a:t>
            </a:r>
            <a:r>
              <a:rPr lang="en-US" dirty="0" smtClean="0"/>
              <a:t>of a </a:t>
            </a:r>
            <a:r>
              <a:rPr lang="en-US" dirty="0"/>
              <a:t>frame must be sent from a </a:t>
            </a:r>
            <a:r>
              <a:rPr lang="en-US" dirty="0" smtClean="0"/>
              <a:t>device </a:t>
            </a:r>
            <a:r>
              <a:rPr lang="en-US" dirty="0"/>
              <a:t>(</a:t>
            </a:r>
            <a:r>
              <a:rPr lang="en-US" dirty="0" smtClean="0"/>
              <a:t>or controller </a:t>
            </a:r>
            <a:r>
              <a:rPr lang="en-US" dirty="0"/>
              <a:t>or port or processor) </a:t>
            </a:r>
            <a:r>
              <a:rPr lang="en-US" dirty="0" smtClean="0"/>
              <a:t>to another </a:t>
            </a:r>
            <a:r>
              <a:rPr lang="en-US" dirty="0"/>
              <a:t>device or </a:t>
            </a:r>
            <a:r>
              <a:rPr lang="en-US" dirty="0" smtClean="0"/>
              <a:t>system </a:t>
            </a:r>
          </a:p>
          <a:p>
            <a:r>
              <a:rPr lang="en-US" dirty="0" smtClean="0"/>
              <a:t>[Even </a:t>
            </a:r>
            <a:r>
              <a:rPr lang="en-US" dirty="0"/>
              <a:t>in personal communication </a:t>
            </a:r>
            <a:r>
              <a:rPr lang="en-US" dirty="0" smtClean="0"/>
              <a:t>we follow </a:t>
            </a:r>
            <a:r>
              <a:rPr lang="en-US" dirty="0"/>
              <a:t>a protocol – we say Hello! </a:t>
            </a:r>
            <a:r>
              <a:rPr lang="en-US" dirty="0" smtClean="0"/>
              <a:t>Then talk </a:t>
            </a:r>
            <a:r>
              <a:rPr lang="en-US" dirty="0"/>
              <a:t>and then say good bye!]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95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protocol </a:t>
            </a:r>
            <a:r>
              <a:rPr lang="en-US" dirty="0" smtClean="0"/>
              <a:t>defines </a:t>
            </a:r>
            <a:r>
              <a:rPr lang="en-US" dirty="0"/>
              <a:t>how are the </a:t>
            </a:r>
            <a:r>
              <a:rPr lang="en-US" dirty="0" smtClean="0"/>
              <a:t>frame bits:</a:t>
            </a:r>
          </a:p>
          <a:p>
            <a:pPr marL="0" indent="0">
              <a:buNone/>
            </a:pPr>
            <a:r>
              <a:rPr lang="en-US" dirty="0"/>
              <a:t>1) sent− synchronously or </a:t>
            </a:r>
            <a:r>
              <a:rPr lang="en-US" dirty="0" err="1" smtClean="0"/>
              <a:t>Iso</a:t>
            </a:r>
            <a:r>
              <a:rPr lang="en-US" dirty="0" smtClean="0"/>
              <a:t> synchronously or </a:t>
            </a:r>
            <a:r>
              <a:rPr lang="en-US" dirty="0"/>
              <a:t>asynchronously </a:t>
            </a:r>
            <a:r>
              <a:rPr lang="en-US" dirty="0" smtClean="0"/>
              <a:t>and at </a:t>
            </a:r>
            <a:r>
              <a:rPr lang="en-US" dirty="0"/>
              <a:t>what rate(s)?</a:t>
            </a:r>
          </a:p>
          <a:p>
            <a:pPr marL="0" indent="0">
              <a:buNone/>
            </a:pPr>
            <a:r>
              <a:rPr lang="en-US" dirty="0"/>
              <a:t>2) preceded by the header bits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/>
              <a:t>3) How the receiving device </a:t>
            </a:r>
            <a:r>
              <a:rPr lang="en-US" dirty="0" smtClean="0"/>
              <a:t>address communicated </a:t>
            </a:r>
            <a:r>
              <a:rPr lang="en-US" dirty="0"/>
              <a:t>so that only </a:t>
            </a:r>
            <a:r>
              <a:rPr lang="en-US" dirty="0" smtClean="0"/>
              <a:t>destined device </a:t>
            </a:r>
            <a:r>
              <a:rPr lang="en-US" dirty="0"/>
              <a:t>activates and receives the bits?</a:t>
            </a:r>
          </a:p>
          <a:p>
            <a:r>
              <a:rPr lang="en-US" dirty="0"/>
              <a:t>[Needed when several </a:t>
            </a:r>
            <a:r>
              <a:rPr lang="en-US" dirty="0" smtClean="0"/>
              <a:t>devices addressed </a:t>
            </a:r>
            <a:r>
              <a:rPr lang="en-US" dirty="0"/>
              <a:t>though a common </a:t>
            </a:r>
            <a:r>
              <a:rPr lang="en-US" dirty="0" smtClean="0"/>
              <a:t>line (bus</a:t>
            </a:r>
            <a:r>
              <a:rPr lang="en-US" dirty="0"/>
              <a:t>)]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77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4) How can the transmitting </a:t>
            </a:r>
            <a:r>
              <a:rPr lang="en-US" dirty="0" smtClean="0"/>
              <a:t>device address </a:t>
            </a:r>
            <a:r>
              <a:rPr lang="en-US" dirty="0"/>
              <a:t>defined so that </a:t>
            </a:r>
            <a:r>
              <a:rPr lang="en-US" dirty="0" smtClean="0"/>
              <a:t>receiving device </a:t>
            </a:r>
            <a:r>
              <a:rPr lang="en-US" dirty="0"/>
              <a:t>comes to know the </a:t>
            </a:r>
            <a:r>
              <a:rPr lang="en-US" dirty="0" smtClean="0"/>
              <a:t>source when </a:t>
            </a:r>
            <a:r>
              <a:rPr lang="en-US" dirty="0"/>
              <a:t>receiving data from </a:t>
            </a:r>
            <a:r>
              <a:rPr lang="en-US" dirty="0" smtClean="0"/>
              <a:t>several sources?</a:t>
            </a:r>
          </a:p>
          <a:p>
            <a:pPr marL="0" indent="0">
              <a:buNone/>
            </a:pPr>
            <a:r>
              <a:rPr lang="en-US" dirty="0" smtClean="0"/>
              <a:t>5) How the frame-length defined so that receiving </a:t>
            </a:r>
            <a:r>
              <a:rPr lang="en-US" dirty="0"/>
              <a:t>device know the </a:t>
            </a:r>
            <a:r>
              <a:rPr lang="en-US" dirty="0" smtClean="0"/>
              <a:t>frame-size in </a:t>
            </a:r>
            <a:r>
              <a:rPr lang="en-US" dirty="0"/>
              <a:t>advance?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90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6) Frame-content specifications −</a:t>
            </a:r>
            <a:r>
              <a:rPr lang="en-US" dirty="0" smtClean="0"/>
              <a:t>Are the </a:t>
            </a:r>
            <a:r>
              <a:rPr lang="en-US" dirty="0"/>
              <a:t>sent frame bits specify the </a:t>
            </a:r>
            <a:r>
              <a:rPr lang="en-US" dirty="0" smtClean="0"/>
              <a:t>control or </a:t>
            </a:r>
            <a:r>
              <a:rPr lang="en-US" dirty="0"/>
              <a:t>device configuring or commend </a:t>
            </a:r>
            <a:r>
              <a:rPr lang="en-US" dirty="0" smtClean="0"/>
              <a:t>or data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7) Are there succeeding to frame </a:t>
            </a:r>
            <a:r>
              <a:rPr lang="en-US" dirty="0" smtClean="0"/>
              <a:t>the trailing </a:t>
            </a:r>
            <a:r>
              <a:rPr lang="en-US" dirty="0"/>
              <a:t>bits so that receiving </a:t>
            </a:r>
            <a:r>
              <a:rPr lang="en-US" dirty="0" smtClean="0"/>
              <a:t>device can </a:t>
            </a:r>
            <a:r>
              <a:rPr lang="en-US" dirty="0"/>
              <a:t>check the errors, if any </a:t>
            </a:r>
            <a:r>
              <a:rPr lang="en-US" dirty="0" smtClean="0"/>
              <a:t>in reception </a:t>
            </a:r>
            <a:r>
              <a:rPr lang="en-US" dirty="0"/>
              <a:t>before it detects end of </a:t>
            </a:r>
            <a:r>
              <a:rPr lang="en-US" dirty="0" smtClean="0"/>
              <a:t>the frame 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90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protocol may also define:</a:t>
            </a:r>
          </a:p>
          <a:p>
            <a:pPr marL="0" indent="0">
              <a:buNone/>
            </a:pPr>
            <a:r>
              <a:rPr lang="en-US" dirty="0"/>
              <a:t>8) Frame bits minimum and </a:t>
            </a:r>
            <a:r>
              <a:rPr lang="en-US" dirty="0" smtClean="0"/>
              <a:t>maximum length </a:t>
            </a:r>
            <a:r>
              <a:rPr lang="en-US" dirty="0"/>
              <a:t>permitted per frame</a:t>
            </a:r>
          </a:p>
          <a:p>
            <a:pPr marL="0" indent="0">
              <a:buNone/>
            </a:pPr>
            <a:r>
              <a:rPr lang="en-US" dirty="0"/>
              <a:t>9) Line supply and impedances </a:t>
            </a:r>
            <a:r>
              <a:rPr lang="en-US" dirty="0" smtClean="0"/>
              <a:t>and line-Connectors </a:t>
            </a:r>
            <a:r>
              <a:rPr lang="en-US" dirty="0"/>
              <a:t>specifications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1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port one bit Input</a:t>
            </a:r>
          </a:p>
          <a:p>
            <a:r>
              <a:rPr lang="en-US" dirty="0"/>
              <a:t> Parallel one bit output</a:t>
            </a:r>
          </a:p>
          <a:p>
            <a:r>
              <a:rPr lang="en-US" dirty="0"/>
              <a:t> Parallel Port multi-bit Input</a:t>
            </a:r>
          </a:p>
          <a:p>
            <a:r>
              <a:rPr lang="en-US" dirty="0"/>
              <a:t> Parallel Port multi-bit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port is a </a:t>
            </a:r>
            <a:r>
              <a:rPr lang="en-US" dirty="0" smtClean="0"/>
              <a:t>device  </a:t>
            </a:r>
          </a:p>
          <a:p>
            <a:r>
              <a:rPr lang="en-US" dirty="0" smtClean="0"/>
              <a:t>To </a:t>
            </a:r>
            <a:r>
              <a:rPr lang="en-US" dirty="0"/>
              <a:t>receive the bytes from </a:t>
            </a:r>
            <a:r>
              <a:rPr lang="en-US" dirty="0" smtClean="0"/>
              <a:t>external peripheral(s</a:t>
            </a:r>
            <a:r>
              <a:rPr lang="en-US" dirty="0"/>
              <a:t>) [or device(s) or processor(s) </a:t>
            </a:r>
            <a:r>
              <a:rPr lang="en-US" dirty="0" smtClean="0"/>
              <a:t>or controllers</a:t>
            </a:r>
            <a:r>
              <a:rPr lang="en-US" dirty="0"/>
              <a:t>] for reading them later </a:t>
            </a:r>
            <a:r>
              <a:rPr lang="en-US" dirty="0" smtClean="0"/>
              <a:t>using instructions </a:t>
            </a:r>
            <a:r>
              <a:rPr lang="en-US" dirty="0"/>
              <a:t>executed on the processor </a:t>
            </a:r>
            <a:r>
              <a:rPr lang="en-US" dirty="0" smtClean="0"/>
              <a:t>or</a:t>
            </a:r>
          </a:p>
          <a:p>
            <a:r>
              <a:rPr lang="en-US" dirty="0" smtClean="0"/>
              <a:t>To </a:t>
            </a:r>
            <a:r>
              <a:rPr lang="en-US" dirty="0"/>
              <a:t>send the bytes to external peripheral </a:t>
            </a:r>
            <a:r>
              <a:rPr lang="en-US" dirty="0" smtClean="0"/>
              <a:t>or device </a:t>
            </a:r>
            <a:r>
              <a:rPr lang="en-US" dirty="0"/>
              <a:t>or processor using </a:t>
            </a:r>
            <a:r>
              <a:rPr lang="en-US" dirty="0" smtClean="0"/>
              <a:t>instructions executed </a:t>
            </a:r>
            <a:r>
              <a:rPr lang="en-US" dirty="0"/>
              <a:t>on processor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6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Protocols in embedded network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</a:t>
            </a:r>
            <a:r>
              <a:rPr lang="en-US" dirty="0"/>
              <a:t>appliances application </a:t>
            </a:r>
            <a:r>
              <a:rPr lang="en-US" dirty="0" smtClean="0"/>
              <a:t>protocols and </a:t>
            </a:r>
            <a:r>
              <a:rPr lang="en-US" dirty="0"/>
              <a:t>Web protocols ─HTTP (hyper </a:t>
            </a:r>
            <a:r>
              <a:rPr lang="en-US" dirty="0" smtClean="0"/>
              <a:t>text </a:t>
            </a:r>
            <a:r>
              <a:rPr lang="pt-BR" dirty="0" smtClean="0"/>
              <a:t>transfer </a:t>
            </a:r>
            <a:r>
              <a:rPr lang="pt-BR" dirty="0"/>
              <a:t>protocol), HTTPS (hyper </a:t>
            </a:r>
            <a:r>
              <a:rPr lang="pt-BR" dirty="0" smtClean="0"/>
              <a:t>text </a:t>
            </a:r>
            <a:r>
              <a:rPr lang="en-US" dirty="0" smtClean="0"/>
              <a:t>transfer </a:t>
            </a:r>
            <a:r>
              <a:rPr lang="en-US" dirty="0"/>
              <a:t>protocol Secure Socket Layer</a:t>
            </a:r>
            <a:r>
              <a:rPr lang="en-US" dirty="0" smtClean="0"/>
              <a:t>), SMTP </a:t>
            </a:r>
            <a:r>
              <a:rPr lang="en-US" dirty="0"/>
              <a:t>(Simple Mail Transfer Protocol</a:t>
            </a:r>
            <a:r>
              <a:rPr lang="en-US" dirty="0" smtClean="0"/>
              <a:t>), POP3 </a:t>
            </a:r>
            <a:r>
              <a:rPr lang="en-US" dirty="0"/>
              <a:t>(Post office Protocol version 3</a:t>
            </a:r>
            <a:r>
              <a:rPr lang="en-US" dirty="0" smtClean="0"/>
              <a:t>), ESMTP </a:t>
            </a:r>
            <a:r>
              <a:rPr lang="en-US" dirty="0"/>
              <a:t>(Extended SMTP),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29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File </a:t>
            </a:r>
            <a:r>
              <a:rPr lang="en-US" sz="3600" dirty="0" smtClean="0"/>
              <a:t>transfer </a:t>
            </a:r>
            <a:r>
              <a:rPr lang="en-US" sz="3600" dirty="0"/>
              <a:t>Protocols in embedded </a:t>
            </a:r>
            <a:r>
              <a:rPr lang="en-US" sz="3600" dirty="0" smtClean="0"/>
              <a:t>devices network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TELNET </a:t>
            </a:r>
            <a:r>
              <a:rPr lang="en-US" dirty="0"/>
              <a:t>(Tele network),</a:t>
            </a:r>
          </a:p>
          <a:p>
            <a:r>
              <a:rPr lang="en-US" dirty="0" smtClean="0"/>
              <a:t>FTP </a:t>
            </a:r>
            <a:r>
              <a:rPr lang="en-US" dirty="0"/>
              <a:t>(file transfer protocol),</a:t>
            </a:r>
          </a:p>
          <a:p>
            <a:r>
              <a:rPr lang="en-US" dirty="0" smtClean="0"/>
              <a:t>DNS </a:t>
            </a:r>
            <a:r>
              <a:rPr lang="en-US" dirty="0"/>
              <a:t>(domain network server),</a:t>
            </a:r>
          </a:p>
          <a:p>
            <a:r>
              <a:rPr lang="en-US" dirty="0" smtClean="0"/>
              <a:t>IMAP </a:t>
            </a:r>
            <a:r>
              <a:rPr lang="en-US" dirty="0"/>
              <a:t>4 (Internet Message Exchange</a:t>
            </a:r>
          </a:p>
          <a:p>
            <a:r>
              <a:rPr lang="en-US" dirty="0"/>
              <a:t>Application Protocol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43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essential part of any </a:t>
            </a:r>
            <a:r>
              <a:rPr lang="en-US" dirty="0" smtClean="0"/>
              <a:t>embedded system design.</a:t>
            </a:r>
          </a:p>
          <a:p>
            <a:r>
              <a:rPr lang="en-US" dirty="0"/>
              <a:t>Processor and </a:t>
            </a:r>
            <a:r>
              <a:rPr lang="en-US" dirty="0" smtClean="0"/>
              <a:t>memory-sensitive instructions</a:t>
            </a:r>
            <a:r>
              <a:rPr lang="en-US" dirty="0"/>
              <a:t>: Program codes </a:t>
            </a:r>
            <a:r>
              <a:rPr lang="en-US" dirty="0" smtClean="0"/>
              <a:t>may be </a:t>
            </a:r>
            <a:r>
              <a:rPr lang="en-US" dirty="0"/>
              <a:t>written in </a:t>
            </a:r>
            <a:r>
              <a:rPr lang="en-US" dirty="0" smtClean="0"/>
              <a:t>assembly</a:t>
            </a:r>
          </a:p>
          <a:p>
            <a:r>
              <a:rPr lang="en-US" dirty="0"/>
              <a:t>Most of codes: Written in a </a:t>
            </a:r>
            <a:r>
              <a:rPr lang="en-US" dirty="0" smtClean="0"/>
              <a:t>high level </a:t>
            </a:r>
            <a:r>
              <a:rPr lang="en-US" dirty="0"/>
              <a:t>language (HLL), ‘C’, ‘C</a:t>
            </a:r>
            <a:r>
              <a:rPr lang="en-US" dirty="0" smtClean="0"/>
              <a:t>++’ or </a:t>
            </a:r>
            <a:r>
              <a:rPr lang="en-US" dirty="0"/>
              <a:t>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4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Advantage of using high level</a:t>
            </a:r>
            <a:br>
              <a:rPr lang="en-US" sz="3200" b="1" dirty="0"/>
            </a:br>
            <a:r>
              <a:rPr lang="en-US" sz="3200" b="1" dirty="0"/>
              <a:t>language (HLL) for Programming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reusability─ A function or </a:t>
            </a:r>
            <a:r>
              <a:rPr lang="en-US" dirty="0" smtClean="0"/>
              <a:t>routine can </a:t>
            </a:r>
            <a:r>
              <a:rPr lang="en-US" dirty="0"/>
              <a:t>be repeatedly used in a </a:t>
            </a:r>
            <a:r>
              <a:rPr lang="en-US" dirty="0" smtClean="0"/>
              <a:t>program.</a:t>
            </a:r>
          </a:p>
          <a:p>
            <a:r>
              <a:rPr lang="en-US" dirty="0" smtClean="0"/>
              <a:t>Standard </a:t>
            </a:r>
            <a:r>
              <a:rPr lang="en-US" dirty="0"/>
              <a:t>library functions─ </a:t>
            </a:r>
            <a:r>
              <a:rPr lang="en-US" dirty="0" smtClean="0"/>
              <a:t>For examples</a:t>
            </a:r>
            <a:r>
              <a:rPr lang="en-US" dirty="0"/>
              <a:t>, the mathematical </a:t>
            </a:r>
            <a:r>
              <a:rPr lang="en-US" dirty="0" smtClean="0"/>
              <a:t>functions and </a:t>
            </a:r>
            <a:r>
              <a:rPr lang="en-US" dirty="0"/>
              <a:t>delay ( ), wait ( ), sleep ( ) </a:t>
            </a:r>
            <a:r>
              <a:rPr lang="en-US" dirty="0" smtClean="0"/>
              <a:t>functions </a:t>
            </a:r>
          </a:p>
          <a:p>
            <a:r>
              <a:rPr lang="en-US" dirty="0" smtClean="0"/>
              <a:t>Use </a:t>
            </a:r>
            <a:r>
              <a:rPr lang="en-US" dirty="0"/>
              <a:t>of the modular building blocks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4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Short Development Cycle─ </a:t>
            </a:r>
            <a:r>
              <a:rPr lang="en-US" dirty="0" smtClean="0"/>
              <a:t>Bottom-up design</a:t>
            </a:r>
          </a:p>
          <a:p>
            <a:r>
              <a:rPr lang="en-US" dirty="0"/>
              <a:t>Sub-modules are designed first </a:t>
            </a:r>
            <a:r>
              <a:rPr lang="en-US" dirty="0" smtClean="0"/>
              <a:t>for specific </a:t>
            </a:r>
            <a:r>
              <a:rPr lang="en-US" dirty="0"/>
              <a:t>and distinct set of </a:t>
            </a:r>
            <a:r>
              <a:rPr lang="en-US" dirty="0" smtClean="0"/>
              <a:t>actions, then </a:t>
            </a:r>
            <a:r>
              <a:rPr lang="en-US" dirty="0"/>
              <a:t>the modules and </a:t>
            </a:r>
            <a:r>
              <a:rPr lang="en-US" dirty="0" smtClean="0"/>
              <a:t>finally integration </a:t>
            </a:r>
            <a:r>
              <a:rPr lang="en-US" dirty="0"/>
              <a:t>into complete design</a:t>
            </a:r>
            <a:r>
              <a:rPr lang="en-US" dirty="0" smtClean="0"/>
              <a:t>.</a:t>
            </a:r>
          </a:p>
          <a:p>
            <a:r>
              <a:rPr lang="en-US" dirty="0"/>
              <a:t>First code the basic </a:t>
            </a:r>
            <a:r>
              <a:rPr lang="en-US" dirty="0" smtClean="0"/>
              <a:t>functional modules </a:t>
            </a:r>
            <a:r>
              <a:rPr lang="en-US" dirty="0"/>
              <a:t>and then build a </a:t>
            </a:r>
            <a:r>
              <a:rPr lang="en-US" dirty="0" smtClean="0"/>
              <a:t>bigger module </a:t>
            </a:r>
            <a:r>
              <a:rPr lang="en-US" dirty="0"/>
              <a:t>and then integrate into </a:t>
            </a:r>
            <a:r>
              <a:rPr lang="en-US" dirty="0" smtClean="0"/>
              <a:t>the final </a:t>
            </a:r>
            <a:r>
              <a:rPr lang="en-US" dirty="0"/>
              <a:t>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08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 of Type </a:t>
            </a:r>
            <a:r>
              <a:rPr lang="en-US" b="1" dirty="0" smtClean="0"/>
              <a:t>Checking</a:t>
            </a:r>
          </a:p>
          <a:p>
            <a:r>
              <a:rPr lang="en-US" dirty="0"/>
              <a:t>Type checking during </a:t>
            </a:r>
            <a:r>
              <a:rPr lang="en-US" dirty="0" smtClean="0"/>
              <a:t>compilation makes </a:t>
            </a:r>
            <a:r>
              <a:rPr lang="en-US" dirty="0"/>
              <a:t>the program less </a:t>
            </a:r>
            <a:r>
              <a:rPr lang="en-US" dirty="0" smtClean="0"/>
              <a:t>disposed to errors</a:t>
            </a:r>
            <a:r>
              <a:rPr lang="en-US" dirty="0"/>
              <a:t>.</a:t>
            </a:r>
          </a:p>
          <a:p>
            <a:r>
              <a:rPr lang="en-US" dirty="0" smtClean="0"/>
              <a:t>Example</a:t>
            </a:r>
            <a:r>
              <a:rPr lang="en-US" dirty="0"/>
              <a:t>─ type checking on a </a:t>
            </a:r>
            <a:r>
              <a:rPr lang="en-US" dirty="0" smtClean="0"/>
              <a:t>char data </a:t>
            </a:r>
            <a:r>
              <a:rPr lang="en-US" dirty="0"/>
              <a:t>type variable (a character) </a:t>
            </a:r>
            <a:r>
              <a:rPr lang="en-US" dirty="0" smtClean="0"/>
              <a:t>does not </a:t>
            </a:r>
            <a:r>
              <a:rPr lang="en-US" dirty="0"/>
              <a:t>permit subtraction, </a:t>
            </a:r>
            <a:r>
              <a:rPr lang="en-US" dirty="0" smtClean="0"/>
              <a:t>multiplication and </a:t>
            </a:r>
            <a:r>
              <a:rPr lang="en-US" dirty="0"/>
              <a:t>division.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3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 of Control Structures, loops </a:t>
            </a:r>
            <a:r>
              <a:rPr lang="en-US" b="1" dirty="0" smtClean="0"/>
              <a:t>and Conditions</a:t>
            </a:r>
          </a:p>
          <a:p>
            <a:r>
              <a:rPr lang="en-US" dirty="0"/>
              <a:t>Control Structures and loops</a:t>
            </a:r>
          </a:p>
          <a:p>
            <a:r>
              <a:rPr lang="en-US" dirty="0"/>
              <a:t>• Examples─ </a:t>
            </a:r>
            <a:r>
              <a:rPr lang="en-US" i="1" dirty="0"/>
              <a:t>while</a:t>
            </a:r>
            <a:r>
              <a:rPr lang="en-US" dirty="0"/>
              <a:t>, </a:t>
            </a:r>
            <a:r>
              <a:rPr lang="en-US" i="1" dirty="0"/>
              <a:t>do-while</a:t>
            </a:r>
            <a:r>
              <a:rPr lang="en-US" dirty="0"/>
              <a:t>, </a:t>
            </a:r>
            <a:r>
              <a:rPr lang="en-US" i="1" dirty="0" smtClean="0"/>
              <a:t>break </a:t>
            </a:r>
            <a:r>
              <a:rPr lang="en-US" dirty="0" smtClean="0"/>
              <a:t>and </a:t>
            </a:r>
            <a:r>
              <a:rPr lang="en-US" i="1" dirty="0" smtClean="0"/>
              <a:t>for </a:t>
            </a:r>
            <a:r>
              <a:rPr lang="en-US" dirty="0" smtClean="0"/>
              <a:t>Conditional Statements examples </a:t>
            </a:r>
            <a:r>
              <a:rPr lang="en-US" i="1" dirty="0" smtClean="0"/>
              <a:t>if</a:t>
            </a:r>
            <a:r>
              <a:rPr lang="en-US" dirty="0"/>
              <a:t>, </a:t>
            </a:r>
            <a:r>
              <a:rPr lang="en-US" i="1" dirty="0"/>
              <a:t>if- else</a:t>
            </a:r>
            <a:r>
              <a:rPr lang="en-US" dirty="0"/>
              <a:t>, </a:t>
            </a:r>
            <a:r>
              <a:rPr lang="en-US" i="1" dirty="0"/>
              <a:t>else - if </a:t>
            </a:r>
            <a:r>
              <a:rPr lang="en-US" dirty="0"/>
              <a:t>and </a:t>
            </a:r>
            <a:r>
              <a:rPr lang="en-US" i="1" dirty="0"/>
              <a:t>switch - </a:t>
            </a:r>
            <a:r>
              <a:rPr lang="en-US" i="1" dirty="0" smtClean="0"/>
              <a:t>case</a:t>
            </a:r>
            <a:r>
              <a:rPr lang="en-US" dirty="0" smtClean="0"/>
              <a:t>) Makes </a:t>
            </a:r>
            <a:r>
              <a:rPr lang="en-US" dirty="0"/>
              <a:t>tasks simple for the </a:t>
            </a:r>
            <a:r>
              <a:rPr lang="en-US" dirty="0" smtClean="0"/>
              <a:t>program flow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081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 of Objects</a:t>
            </a:r>
          </a:p>
          <a:p>
            <a:r>
              <a:rPr lang="en-US" dirty="0"/>
              <a:t> Objects bind the data fields </a:t>
            </a:r>
            <a:r>
              <a:rPr lang="en-US" dirty="0" smtClean="0"/>
              <a:t>and methods </a:t>
            </a:r>
            <a:r>
              <a:rPr lang="en-US" dirty="0"/>
              <a:t>to manipulate those </a:t>
            </a:r>
            <a:r>
              <a:rPr lang="en-US" dirty="0" smtClean="0"/>
              <a:t>fields  </a:t>
            </a:r>
            <a:r>
              <a:rPr lang="en-US" dirty="0"/>
              <a:t>Objects </a:t>
            </a:r>
            <a:r>
              <a:rPr lang="en-US" dirty="0" smtClean="0"/>
              <a:t>reusability  </a:t>
            </a:r>
            <a:r>
              <a:rPr lang="en-US" dirty="0"/>
              <a:t>Provide inheritance, </a:t>
            </a:r>
            <a:r>
              <a:rPr lang="en-US" dirty="0" smtClean="0"/>
              <a:t>method overloading</a:t>
            </a:r>
            <a:r>
              <a:rPr lang="en-US" dirty="0"/>
              <a:t>, overriding and </a:t>
            </a:r>
            <a:r>
              <a:rPr lang="en-US" dirty="0" smtClean="0"/>
              <a:t>interfacing </a:t>
            </a:r>
            <a:r>
              <a:rPr lang="en-US" dirty="0"/>
              <a:t>Many other features for ease </a:t>
            </a:r>
            <a:r>
              <a:rPr lang="en-US" dirty="0" smtClean="0"/>
              <a:t>in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2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Port connects to the processor </a:t>
            </a:r>
            <a:r>
              <a:rPr lang="en-US" dirty="0" smtClean="0"/>
              <a:t>using address </a:t>
            </a:r>
            <a:r>
              <a:rPr lang="en-US" dirty="0"/>
              <a:t>decoder and system </a:t>
            </a:r>
            <a:r>
              <a:rPr lang="en-US" dirty="0" smtClean="0"/>
              <a:t>buses The </a:t>
            </a:r>
            <a:r>
              <a:rPr lang="en-US" dirty="0"/>
              <a:t>processor uses the addresses of </a:t>
            </a:r>
            <a:r>
              <a:rPr lang="en-US" dirty="0" smtClean="0"/>
              <a:t>the port-registers </a:t>
            </a:r>
            <a:r>
              <a:rPr lang="en-US" dirty="0"/>
              <a:t>for programming the </a:t>
            </a:r>
            <a:r>
              <a:rPr lang="en-US" dirty="0" smtClean="0"/>
              <a:t>port functions </a:t>
            </a:r>
            <a:r>
              <a:rPr lang="en-US" dirty="0"/>
              <a:t>or modes, reading port status </a:t>
            </a:r>
            <a:r>
              <a:rPr lang="en-US" dirty="0" smtClean="0"/>
              <a:t>and for </a:t>
            </a:r>
            <a:r>
              <a:rPr lang="en-US" dirty="0"/>
              <a:t>writing or reading bytes.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2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0" y="3573463"/>
            <a:ext cx="3311525" cy="9556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2800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</a:rPr>
              <a:t>  Sender transmitted</a:t>
            </a: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95313"/>
            <a:ext cx="7772400" cy="762000"/>
          </a:xfrm>
        </p:spPr>
        <p:txBody>
          <a:bodyPr/>
          <a:lstStyle/>
          <a:p>
            <a:r>
              <a:rPr lang="en-US"/>
              <a:t>Serial Transmission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0" y="1628775"/>
            <a:ext cx="8458200" cy="20891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Data is transmitted, on a single channel, one bit at a time one after another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- Much faster than parallel because of way bits processed (e.g. USB and SATA drives)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EAEE-18B7-4361-9FDA-D081FE6C1485}" type="datetime1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Lecturer: Abukar Mohamed Osman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A57-33CD-4A37-8F44-7A0B2C8380C2}" type="slidenum">
              <a:rPr lang="en-US" smtClean="0"/>
              <a:t>5</a:t>
            </a:fld>
            <a:endParaRPr lang="en-US"/>
          </a:p>
        </p:txBody>
      </p:sp>
      <p:sp>
        <p:nvSpPr>
          <p:cNvPr id="96261" name="Line 5"/>
          <p:cNvSpPr>
            <a:spLocks noChangeShapeType="1"/>
          </p:cNvSpPr>
          <p:nvPr/>
        </p:nvSpPr>
        <p:spPr bwMode="auto">
          <a:xfrm>
            <a:off x="3276600" y="3913188"/>
            <a:ext cx="4721225" cy="1587"/>
          </a:xfrm>
          <a:prstGeom prst="line">
            <a:avLst/>
          </a:prstGeom>
          <a:noFill/>
          <a:ln w="762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6274" name="Text Box 18"/>
          <p:cNvSpPr txBox="1">
            <a:spLocks noChangeArrowheads="1"/>
          </p:cNvSpPr>
          <p:nvPr/>
        </p:nvSpPr>
        <p:spPr bwMode="auto">
          <a:xfrm>
            <a:off x="4357688" y="3573463"/>
            <a:ext cx="3743325" cy="9556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2800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</a:rPr>
              <a:t>    Receiver received</a:t>
            </a: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2700338" y="3716338"/>
            <a:ext cx="2889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2411413" y="3716338"/>
            <a:ext cx="2889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684213" y="3716338"/>
            <a:ext cx="2889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971550" y="3716338"/>
            <a:ext cx="2889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1258888" y="3716338"/>
            <a:ext cx="2889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1547813" y="3716338"/>
            <a:ext cx="2889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6269" name="Rectangle 13"/>
          <p:cNvSpPr>
            <a:spLocks noChangeArrowheads="1"/>
          </p:cNvSpPr>
          <p:nvPr/>
        </p:nvSpPr>
        <p:spPr bwMode="auto">
          <a:xfrm>
            <a:off x="1835150" y="3716338"/>
            <a:ext cx="2889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6270" name="Rectangle 14"/>
          <p:cNvSpPr>
            <a:spLocks noChangeArrowheads="1"/>
          </p:cNvSpPr>
          <p:nvPr/>
        </p:nvSpPr>
        <p:spPr bwMode="auto">
          <a:xfrm>
            <a:off x="2124075" y="3716338"/>
            <a:ext cx="2889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6887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54323 -0.005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53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3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88889E-6 4.44444E-6 L 0.54341 -0.005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70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781 4.44444E-6 L 0.54323 -0.005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6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71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6" presetID="63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782 4.44444E-6 L 0.54341 -0.005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71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29" presetID="63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3142 4.44444E-6 L 0.54323 -0.005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90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32" presetID="63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3941 4.44444E-6 L 0.54341 -0.005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91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35" presetID="63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4739 4.44444E-6 L 0.5434 -0.005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96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92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38" presetID="63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4723 4.44444E-6 L 0.54323 -0.005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92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3" grpId="0" animBg="1"/>
      <p:bldP spid="96264" grpId="0" animBg="1"/>
      <p:bldP spid="96265" grpId="0" animBg="1"/>
      <p:bldP spid="96266" grpId="0" animBg="1"/>
      <p:bldP spid="96267" grpId="0" animBg="1"/>
      <p:bldP spid="96268" grpId="0" animBg="1"/>
      <p:bldP spid="96269" grpId="0" animBg="1"/>
      <p:bldP spid="962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63" name="Text Box 1039"/>
          <p:cNvSpPr txBox="1">
            <a:spLocks noChangeArrowheads="1"/>
          </p:cNvSpPr>
          <p:nvPr/>
        </p:nvSpPr>
        <p:spPr bwMode="auto">
          <a:xfrm rot="16200000">
            <a:off x="4357688" y="3573463"/>
            <a:ext cx="3743325" cy="9556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2800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</a:rPr>
              <a:t>    Receiver received</a:t>
            </a:r>
          </a:p>
        </p:txBody>
      </p:sp>
      <p:sp>
        <p:nvSpPr>
          <p:cNvPr id="53250" name="Text Box 1026"/>
          <p:cNvSpPr txBox="1">
            <a:spLocks noChangeArrowheads="1"/>
          </p:cNvSpPr>
          <p:nvPr/>
        </p:nvSpPr>
        <p:spPr bwMode="auto">
          <a:xfrm>
            <a:off x="468313" y="1052513"/>
            <a:ext cx="82073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>
                <a:latin typeface="Tahoma" pitchFamily="34" charset="0"/>
              </a:rPr>
              <a:t>each bit has it’s own piece of wire along which it travels</a:t>
            </a:r>
          </a:p>
          <a:p>
            <a:r>
              <a:rPr lang="en-US">
                <a:latin typeface="Tahoma" pitchFamily="34" charset="0"/>
              </a:rPr>
              <a:t>- often used to send data to a printer</a:t>
            </a:r>
          </a:p>
          <a:p>
            <a:endParaRPr lang="en-AU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1CAE-4194-4798-BE4E-29BF456295A2}" type="datetime1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Lecturer: Abukar Mohamed Osman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A57-33CD-4A37-8F44-7A0B2C8380C2}" type="slidenum">
              <a:rPr lang="en-US" smtClean="0"/>
              <a:t>6</a:t>
            </a:fld>
            <a:endParaRPr lang="en-US"/>
          </a:p>
        </p:txBody>
      </p:sp>
      <p:sp>
        <p:nvSpPr>
          <p:cNvPr id="53252" name="Rectangle 1028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4450"/>
            <a:ext cx="7772400" cy="762000"/>
          </a:xfrm>
        </p:spPr>
        <p:txBody>
          <a:bodyPr/>
          <a:lstStyle/>
          <a:p>
            <a:r>
              <a:rPr lang="en-US"/>
              <a:t>Parallel Transmission</a:t>
            </a:r>
            <a:endParaRPr lang="en-AU"/>
          </a:p>
        </p:txBody>
      </p:sp>
      <p:sp>
        <p:nvSpPr>
          <p:cNvPr id="53253" name="Text Box 1029"/>
          <p:cNvSpPr txBox="1">
            <a:spLocks noChangeArrowheads="1"/>
          </p:cNvSpPr>
          <p:nvPr/>
        </p:nvSpPr>
        <p:spPr bwMode="auto">
          <a:xfrm rot="5400000">
            <a:off x="-154781" y="3599656"/>
            <a:ext cx="3602038" cy="9556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2800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</a:rPr>
              <a:t>  Sender transmitted</a:t>
            </a:r>
          </a:p>
        </p:txBody>
      </p:sp>
      <p:sp>
        <p:nvSpPr>
          <p:cNvPr id="53264" name="Text Box 1040"/>
          <p:cNvSpPr txBox="1">
            <a:spLocks noChangeArrowheads="1"/>
          </p:cNvSpPr>
          <p:nvPr/>
        </p:nvSpPr>
        <p:spPr bwMode="auto">
          <a:xfrm>
            <a:off x="1887538" y="5805488"/>
            <a:ext cx="549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All bits are sent simultaneously</a:t>
            </a:r>
          </a:p>
        </p:txBody>
      </p:sp>
      <p:sp>
        <p:nvSpPr>
          <p:cNvPr id="53266" name="Line 1042"/>
          <p:cNvSpPr>
            <a:spLocks noChangeShapeType="1"/>
          </p:cNvSpPr>
          <p:nvPr/>
        </p:nvSpPr>
        <p:spPr bwMode="auto">
          <a:xfrm>
            <a:off x="2124075" y="2636838"/>
            <a:ext cx="3600450" cy="0"/>
          </a:xfrm>
          <a:prstGeom prst="line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7" name="Line 1043"/>
          <p:cNvSpPr>
            <a:spLocks noChangeShapeType="1"/>
          </p:cNvSpPr>
          <p:nvPr/>
        </p:nvSpPr>
        <p:spPr bwMode="auto">
          <a:xfrm>
            <a:off x="2124075" y="2997200"/>
            <a:ext cx="3600450" cy="0"/>
          </a:xfrm>
          <a:prstGeom prst="line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8" name="Line 1044"/>
          <p:cNvSpPr>
            <a:spLocks noChangeShapeType="1"/>
          </p:cNvSpPr>
          <p:nvPr/>
        </p:nvSpPr>
        <p:spPr bwMode="auto">
          <a:xfrm>
            <a:off x="2124075" y="3357563"/>
            <a:ext cx="3600450" cy="0"/>
          </a:xfrm>
          <a:prstGeom prst="line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9" name="Line 1045"/>
          <p:cNvSpPr>
            <a:spLocks noChangeShapeType="1"/>
          </p:cNvSpPr>
          <p:nvPr/>
        </p:nvSpPr>
        <p:spPr bwMode="auto">
          <a:xfrm>
            <a:off x="2124075" y="3717925"/>
            <a:ext cx="3600450" cy="0"/>
          </a:xfrm>
          <a:prstGeom prst="line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70" name="Line 1046"/>
          <p:cNvSpPr>
            <a:spLocks noChangeShapeType="1"/>
          </p:cNvSpPr>
          <p:nvPr/>
        </p:nvSpPr>
        <p:spPr bwMode="auto">
          <a:xfrm>
            <a:off x="2124075" y="4078288"/>
            <a:ext cx="3600450" cy="0"/>
          </a:xfrm>
          <a:prstGeom prst="line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71" name="Line 1047"/>
          <p:cNvSpPr>
            <a:spLocks noChangeShapeType="1"/>
          </p:cNvSpPr>
          <p:nvPr/>
        </p:nvSpPr>
        <p:spPr bwMode="auto">
          <a:xfrm>
            <a:off x="2124075" y="4438650"/>
            <a:ext cx="3600450" cy="0"/>
          </a:xfrm>
          <a:prstGeom prst="line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72" name="Line 1048"/>
          <p:cNvSpPr>
            <a:spLocks noChangeShapeType="1"/>
          </p:cNvSpPr>
          <p:nvPr/>
        </p:nvSpPr>
        <p:spPr bwMode="auto">
          <a:xfrm>
            <a:off x="2124075" y="4799013"/>
            <a:ext cx="3600450" cy="0"/>
          </a:xfrm>
          <a:prstGeom prst="line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73" name="Line 1049"/>
          <p:cNvSpPr>
            <a:spLocks noChangeShapeType="1"/>
          </p:cNvSpPr>
          <p:nvPr/>
        </p:nvSpPr>
        <p:spPr bwMode="auto">
          <a:xfrm>
            <a:off x="2124075" y="5159375"/>
            <a:ext cx="3600450" cy="0"/>
          </a:xfrm>
          <a:prstGeom prst="line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6" name="Rectangle 1032"/>
          <p:cNvSpPr>
            <a:spLocks noChangeArrowheads="1"/>
          </p:cNvSpPr>
          <p:nvPr/>
        </p:nvSpPr>
        <p:spPr bwMode="auto">
          <a:xfrm>
            <a:off x="1692275" y="2492375"/>
            <a:ext cx="28892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53257" name="Rectangle 1033"/>
          <p:cNvSpPr>
            <a:spLocks noChangeArrowheads="1"/>
          </p:cNvSpPr>
          <p:nvPr/>
        </p:nvSpPr>
        <p:spPr bwMode="auto">
          <a:xfrm>
            <a:off x="1692275" y="2852738"/>
            <a:ext cx="2889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53258" name="Rectangle 1034"/>
          <p:cNvSpPr>
            <a:spLocks noChangeArrowheads="1"/>
          </p:cNvSpPr>
          <p:nvPr/>
        </p:nvSpPr>
        <p:spPr bwMode="auto">
          <a:xfrm>
            <a:off x="1692275" y="3213100"/>
            <a:ext cx="28892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53259" name="Rectangle 1035"/>
          <p:cNvSpPr>
            <a:spLocks noChangeArrowheads="1"/>
          </p:cNvSpPr>
          <p:nvPr/>
        </p:nvSpPr>
        <p:spPr bwMode="auto">
          <a:xfrm>
            <a:off x="1692275" y="3573463"/>
            <a:ext cx="2889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53260" name="Rectangle 1036"/>
          <p:cNvSpPr>
            <a:spLocks noChangeArrowheads="1"/>
          </p:cNvSpPr>
          <p:nvPr/>
        </p:nvSpPr>
        <p:spPr bwMode="auto">
          <a:xfrm>
            <a:off x="1692275" y="3932238"/>
            <a:ext cx="2889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53261" name="Rectangle 1037"/>
          <p:cNvSpPr>
            <a:spLocks noChangeArrowheads="1"/>
          </p:cNvSpPr>
          <p:nvPr/>
        </p:nvSpPr>
        <p:spPr bwMode="auto">
          <a:xfrm>
            <a:off x="1692275" y="4292600"/>
            <a:ext cx="28892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53255" name="Rectangle 1031"/>
          <p:cNvSpPr>
            <a:spLocks noChangeArrowheads="1"/>
          </p:cNvSpPr>
          <p:nvPr/>
        </p:nvSpPr>
        <p:spPr bwMode="auto">
          <a:xfrm>
            <a:off x="1692275" y="4652963"/>
            <a:ext cx="2889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53254" name="Rectangle 1030"/>
          <p:cNvSpPr>
            <a:spLocks noChangeArrowheads="1"/>
          </p:cNvSpPr>
          <p:nvPr/>
        </p:nvSpPr>
        <p:spPr bwMode="auto">
          <a:xfrm>
            <a:off x="1692275" y="5013325"/>
            <a:ext cx="28892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2318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0533 L 0.45677 -0.0050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30" y="-53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7 L 0.4566 -0.0050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30" y="-25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4.07407E-6 L 0.4566 -0.005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30" y="-25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22222E-6 L 0.4566 -0.0053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30" y="-27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96296E-6 L 0.4566 -0.005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30" y="-25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33333E-6 L 0.4566 -0.0050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30" y="-25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7 L 0.4566 -0.0050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30" y="-25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07407E-6 L 0.4566 -0.005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30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6" grpId="0" animBg="1"/>
      <p:bldP spid="53257" grpId="0" animBg="1"/>
      <p:bldP spid="53258" grpId="0" animBg="1"/>
      <p:bldP spid="53259" grpId="0" animBg="1"/>
      <p:bldP spid="53260" grpId="0" animBg="1"/>
      <p:bldP spid="53261" grpId="0" animBg="1"/>
      <p:bldP spid="53255" grpId="0" animBg="1"/>
      <p:bldP spid="532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Why Not use Parallel Instead of serial?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Due to inconsistencies on channels data arrives at different times</a:t>
            </a:r>
          </a:p>
          <a:p>
            <a:r>
              <a:rPr lang="en-US" sz="2800"/>
              <a:t>Because of the way it is transmitted packet switching cannot be used</a:t>
            </a:r>
          </a:p>
          <a:p>
            <a:r>
              <a:rPr lang="en-US" sz="2800"/>
              <a:t>The above two points makes parallel slower than serial and requires higher bandwidth.</a:t>
            </a:r>
          </a:p>
          <a:p>
            <a:r>
              <a:rPr lang="en-US" sz="2800"/>
              <a:t>Parallel transmissions are rarely used anymore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E88-1D08-48A6-A4FD-281FE03F3C3E}" type="datetime1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Lecturer: Abukar Mohamed Osman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A57-33CD-4A37-8F44-7A0B2C8380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9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IO Port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Synchronous Serial Input</a:t>
            </a:r>
          </a:p>
          <a:p>
            <a:r>
              <a:rPr lang="en-US" dirty="0"/>
              <a:t> Synchronous Serial Output</a:t>
            </a:r>
          </a:p>
          <a:p>
            <a:r>
              <a:rPr lang="en-US" dirty="0"/>
              <a:t> Asynchronous Serial UART input</a:t>
            </a:r>
          </a:p>
          <a:p>
            <a:r>
              <a:rPr lang="en-US" dirty="0"/>
              <a:t> Asynchronous Serial UART output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Serial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The sender along with the serial bits also sends </a:t>
            </a:r>
            <a:r>
              <a:rPr lang="en-US" dirty="0" smtClean="0"/>
              <a:t>the clock </a:t>
            </a:r>
            <a:r>
              <a:rPr lang="en-US" dirty="0"/>
              <a:t>pulses SCLK (serial clock) to the </a:t>
            </a:r>
            <a:r>
              <a:rPr lang="en-US" dirty="0" smtClean="0"/>
              <a:t>receiver port </a:t>
            </a:r>
            <a:r>
              <a:rPr lang="en-US" dirty="0"/>
              <a:t>pin. The port synchronizes the serial </a:t>
            </a:r>
            <a:r>
              <a:rPr lang="en-US" dirty="0" smtClean="0"/>
              <a:t>data input bits </a:t>
            </a:r>
            <a:r>
              <a:rPr lang="en-US" dirty="0"/>
              <a:t>with clock bits. Each bit in each byte </a:t>
            </a:r>
            <a:r>
              <a:rPr lang="en-US" dirty="0" smtClean="0"/>
              <a:t>as well </a:t>
            </a:r>
            <a:r>
              <a:rPr lang="en-US" dirty="0"/>
              <a:t>as each byte in </a:t>
            </a:r>
            <a:r>
              <a:rPr lang="en-US" dirty="0" smtClean="0"/>
              <a:t>synchronization.</a:t>
            </a:r>
          </a:p>
          <a:p>
            <a:r>
              <a:rPr lang="en-US" dirty="0" smtClean="0"/>
              <a:t>Synchronization </a:t>
            </a:r>
            <a:r>
              <a:rPr lang="en-US" dirty="0"/>
              <a:t>means separation by a </a:t>
            </a:r>
            <a:r>
              <a:rPr lang="en-US" dirty="0" smtClean="0"/>
              <a:t>constant interval </a:t>
            </a:r>
            <a:r>
              <a:rPr lang="en-US" dirty="0"/>
              <a:t>or phase difference. If clock period = </a:t>
            </a:r>
            <a:r>
              <a:rPr lang="en-US" dirty="0" smtClean="0"/>
              <a:t>T, then </a:t>
            </a:r>
            <a:r>
              <a:rPr lang="en-US" dirty="0"/>
              <a:t>each byte at the port is received at input </a:t>
            </a:r>
            <a:r>
              <a:rPr lang="en-US" dirty="0" smtClean="0"/>
              <a:t>in period </a:t>
            </a:r>
            <a:r>
              <a:rPr lang="en-US" dirty="0"/>
              <a:t>= 8T.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FC21B-2040-4AF2-8655-7EE5F7A78DF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2361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3998</TotalTime>
  <Words>1715</Words>
  <Application>Microsoft Office PowerPoint</Application>
  <PresentationFormat>On-screen Show (4:3)</PresentationFormat>
  <Paragraphs>182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Tahoma</vt:lpstr>
      <vt:lpstr>Times New Roman</vt:lpstr>
      <vt:lpstr>Default Design</vt:lpstr>
      <vt:lpstr>PowerPoint Presentation</vt:lpstr>
      <vt:lpstr>      Basic peripherals      </vt:lpstr>
      <vt:lpstr>Port</vt:lpstr>
      <vt:lpstr>PowerPoint Presentation</vt:lpstr>
      <vt:lpstr>Serial Transmission</vt:lpstr>
      <vt:lpstr>Parallel Transmission</vt:lpstr>
      <vt:lpstr>Why Not use Parallel Instead of serial?</vt:lpstr>
      <vt:lpstr>IO Port Types</vt:lpstr>
      <vt:lpstr>Synchronous Serial Input</vt:lpstr>
      <vt:lpstr>Cont…</vt:lpstr>
      <vt:lpstr>PowerPoint Presentation</vt:lpstr>
      <vt:lpstr>Master output slave input (MOSI) and Master input slave output (MISO)</vt:lpstr>
      <vt:lpstr>Half Duplex</vt:lpstr>
      <vt:lpstr>Full Duplex </vt:lpstr>
      <vt:lpstr>Two Modes of communication between the devices and computer system</vt:lpstr>
      <vt:lpstr>Three ways of communication between the ports or devices</vt:lpstr>
      <vt:lpstr>Synchronous Communication</vt:lpstr>
      <vt:lpstr>First characteristics of synchronous communication</vt:lpstr>
      <vt:lpstr>Second characteristics of synchronous communication</vt:lpstr>
      <vt:lpstr>Asynchronous Communication</vt:lpstr>
      <vt:lpstr>Two characteristics of asynchronous communication</vt:lpstr>
      <vt:lpstr>PowerPoint Presentation</vt:lpstr>
      <vt:lpstr>Clock Features</vt:lpstr>
      <vt:lpstr>Communication Protocols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Protocols in embedded network devices</vt:lpstr>
      <vt:lpstr>File transfer Protocols in embedded devices network</vt:lpstr>
      <vt:lpstr>Programming</vt:lpstr>
      <vt:lpstr>Advantage of using high level language (HLL) for Programming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Eng Duceysane</cp:lastModifiedBy>
  <cp:revision>209</cp:revision>
  <cp:lastPrinted>1601-01-01T00:00:00Z</cp:lastPrinted>
  <dcterms:created xsi:type="dcterms:W3CDTF">1601-01-01T00:00:00Z</dcterms:created>
  <dcterms:modified xsi:type="dcterms:W3CDTF">2016-03-05T04:53:50Z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