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71" r:id="rId2"/>
    <p:sldId id="356" r:id="rId3"/>
    <p:sldId id="355" r:id="rId4"/>
    <p:sldId id="358" r:id="rId5"/>
    <p:sldId id="359" r:id="rId6"/>
    <p:sldId id="360" r:id="rId7"/>
    <p:sldId id="361" r:id="rId8"/>
    <p:sldId id="362" r:id="rId9"/>
    <p:sldId id="363" r:id="rId10"/>
    <p:sldId id="365" r:id="rId11"/>
    <p:sldId id="367" r:id="rId12"/>
    <p:sldId id="368" r:id="rId13"/>
    <p:sldId id="369" r:id="rId14"/>
    <p:sldId id="370" r:id="rId15"/>
    <p:sldId id="371" r:id="rId16"/>
    <p:sldId id="372" r:id="rId17"/>
    <p:sldId id="374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5" r:id="rId47"/>
    <p:sldId id="406" r:id="rId48"/>
    <p:sldId id="407" r:id="rId49"/>
    <p:sldId id="408" r:id="rId50"/>
    <p:sldId id="409" r:id="rId51"/>
    <p:sldId id="410" r:id="rId52"/>
    <p:sldId id="411" r:id="rId53"/>
    <p:sldId id="373" r:id="rId54"/>
    <p:sldId id="375" r:id="rId55"/>
    <p:sldId id="376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61" autoAdjust="0"/>
  </p:normalViewPr>
  <p:slideViewPr>
    <p:cSldViewPr>
      <p:cViewPr varScale="1">
        <p:scale>
          <a:sx n="57" d="100"/>
          <a:sy n="57" d="100"/>
        </p:scale>
        <p:origin x="174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672348D-3AFC-4B3A-92EC-078A242E0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2D1DAA-4968-4EC1-ACA0-733C11073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05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cessor_register" TargetMode="External"/><Relationship Id="rId7" Type="http://schemas.openxmlformats.org/officeDocument/2006/relationships/hyperlink" Target="https://en.wikipedia.org/wiki/Memory_addres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Instruction_(computer_science)" TargetMode="External"/><Relationship Id="rId5" Type="http://schemas.openxmlformats.org/officeDocument/2006/relationships/hyperlink" Target="https://en.wikipedia.org/wiki/Computer_program" TargetMode="External"/><Relationship Id="rId4" Type="http://schemas.openxmlformats.org/officeDocument/2006/relationships/hyperlink" Target="https://en.wikipedia.org/wiki/Computer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Program counter 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 tooltip="Processor register"/>
              </a:rPr>
              <a:t>processor register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that indicates where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4" tooltip="Computer"/>
              </a:rPr>
              <a:t>computer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is in its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5" tooltip="Computer program"/>
              </a:rPr>
              <a:t>program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sequence.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 most processors, the PC is incremented after fetching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6" tooltip="Instruction (computer science)"/>
              </a:rPr>
              <a:t>instruction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and holds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7" tooltip="Memory address"/>
              </a:rPr>
              <a:t>memory address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of ("points to") the next instruction that would be executed. (In a processor where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incrementation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precedes the fetch, the PC points to the current instruction being executed.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2D1DAA-4968-4EC1-ACA0-733C11073B1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2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heap is a region of your computer's memory that is not managed automatically for you, and is not as tightly managed by the CPU.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Stack is a special region of your computer's memory that stores temporary variables created by each function (including the </a:t>
            </a:r>
            <a:r>
              <a:rPr lang="en-US" dirty="0" smtClean="0"/>
              <a:t>main()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function). The stack is a "FILO" (first in, last out) data structure, that is managed and optimized by the CPU quite closely. Every time a function declares a new variable, it is "pushed" onto the stack. Then every time a function exits,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of the variables pushed onto the stack by that function, are freed (that is to say, they are deleted)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2D1DAA-4968-4EC1-ACA0-733C11073B1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4D79D-8C7D-4152-A193-E128CC674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DBD01-5C0C-4261-AF16-5A98EAB93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E1606-5F05-41AB-86FF-5A380CD91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FC21B-2040-4AF2-8655-7EE5F7A78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1593B-EA3A-48E0-9379-9C2A2F6EA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71A04-C0C0-401C-8DBD-0190989DB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2089D-A652-476C-9ECF-F09D9C9B9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F4AE2-DB23-4960-BB79-329FD8B1B7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6CA59-8130-425B-8B92-9222084207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146EE-6D7B-46BA-9054-1EF9AE1D65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45400-90A1-44B1-834E-9F77E419F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35C30F5-0999-42D5-A766-B8B2D6C61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3124200" cy="71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6481763"/>
            <a:ext cx="3124200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8" name="TextBox 10"/>
          <p:cNvSpPr txBox="1">
            <a:spLocks noChangeArrowheads="1"/>
          </p:cNvSpPr>
          <p:nvPr/>
        </p:nvSpPr>
        <p:spPr bwMode="auto">
          <a:xfrm>
            <a:off x="1295400" y="3581400"/>
            <a:ext cx="6172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Computer Science Engineering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University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Hormuud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9" name="Rectangle 13"/>
          <p:cNvSpPr>
            <a:spLocks noChangeArrowheads="1"/>
          </p:cNvSpPr>
          <p:nvPr/>
        </p:nvSpPr>
        <p:spPr bwMode="auto">
          <a:xfrm>
            <a:off x="762000" y="2743200"/>
            <a:ext cx="7010400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Lecturer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 Abukar Mohamed Osman, </a:t>
            </a:r>
          </a:p>
          <a:p>
            <a:endParaRPr lang="fr-FR" sz="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                        (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Bsc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in CS&amp;IT , CCNA,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WiMax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, 3G, 4G ,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in ÉTÉ)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0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D2BF0E-7932-4E25-AD95-57CDB5387E9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143000" y="1066800"/>
            <a:ext cx="7162800" cy="6858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2400" b="1" kern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CSE 5001: </a:t>
            </a:r>
            <a:r>
              <a:rPr lang="en-US" sz="2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Embedded systems  </a:t>
            </a:r>
            <a:r>
              <a:rPr lang="en-US" sz="2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(3 Cr)</a:t>
            </a:r>
          </a:p>
        </p:txBody>
      </p:sp>
      <p:sp>
        <p:nvSpPr>
          <p:cNvPr id="6152" name="Rectangle 13"/>
          <p:cNvSpPr>
            <a:spLocks noChangeArrowheads="1"/>
          </p:cNvSpPr>
          <p:nvPr/>
        </p:nvSpPr>
        <p:spPr bwMode="auto">
          <a:xfrm>
            <a:off x="1447800" y="1600200"/>
            <a:ext cx="624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02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5" descr="C:\Users\Eng Duceysane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470452"/>
            <a:ext cx="13430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C:\Users\Eng Duceysane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397564"/>
            <a:ext cx="13430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62200"/>
            <a:ext cx="7772400" cy="1362075"/>
          </a:xfrm>
        </p:spPr>
        <p:txBody>
          <a:bodyPr/>
          <a:lstStyle/>
          <a:p>
            <a:r>
              <a:rPr lang="en-US" b="0" dirty="0"/>
              <a:t>Process Control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21593B-EA3A-48E0-9379-9C2A2F6EAF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data structure having the </a:t>
            </a:r>
            <a:r>
              <a:rPr lang="en-US" dirty="0" smtClean="0"/>
              <a:t>information using </a:t>
            </a:r>
            <a:r>
              <a:rPr lang="en-US" dirty="0"/>
              <a:t>which the OS controls </a:t>
            </a:r>
            <a:r>
              <a:rPr lang="en-US" dirty="0" smtClean="0"/>
              <a:t>the process </a:t>
            </a:r>
            <a:r>
              <a:rPr lang="en-US" dirty="0"/>
              <a:t>state.</a:t>
            </a:r>
          </a:p>
          <a:p>
            <a:r>
              <a:rPr lang="en-US" dirty="0"/>
              <a:t> Stores in protected memory area of </a:t>
            </a:r>
            <a:r>
              <a:rPr lang="en-US" dirty="0" smtClean="0"/>
              <a:t>the kernel</a:t>
            </a:r>
            <a:r>
              <a:rPr lang="en-US" dirty="0"/>
              <a:t>.</a:t>
            </a:r>
          </a:p>
          <a:p>
            <a:r>
              <a:rPr lang="en-US" dirty="0"/>
              <a:t> Consists of the information about </a:t>
            </a:r>
            <a:r>
              <a:rPr lang="en-US" dirty="0" smtClean="0"/>
              <a:t>the process </a:t>
            </a:r>
            <a:r>
              <a:rPr lang="en-US" dirty="0"/>
              <a:t>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82562"/>
            <a:ext cx="9296400" cy="1782762"/>
          </a:xfrm>
        </p:spPr>
        <p:txBody>
          <a:bodyPr/>
          <a:lstStyle/>
          <a:p>
            <a:r>
              <a:rPr lang="en-US" dirty="0"/>
              <a:t>Information about the process state</a:t>
            </a:r>
            <a:br>
              <a:rPr lang="en-US" dirty="0"/>
            </a:br>
            <a:r>
              <a:rPr lang="en-US" dirty="0"/>
              <a:t>at Process Control Block…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/>
          <a:lstStyle/>
          <a:p>
            <a:r>
              <a:rPr lang="en-US" dirty="0"/>
              <a:t>Process ID,</a:t>
            </a:r>
          </a:p>
          <a:p>
            <a:r>
              <a:rPr lang="en-US" dirty="0"/>
              <a:t> process priority,</a:t>
            </a:r>
          </a:p>
          <a:p>
            <a:r>
              <a:rPr lang="en-US" dirty="0"/>
              <a:t> parent process (if any),</a:t>
            </a:r>
          </a:p>
          <a:p>
            <a:r>
              <a:rPr lang="en-US" dirty="0"/>
              <a:t> child process (if any), and</a:t>
            </a:r>
          </a:p>
          <a:p>
            <a:r>
              <a:rPr lang="en-US" dirty="0"/>
              <a:t> address to the next process PCB </a:t>
            </a:r>
            <a:r>
              <a:rPr lang="en-US" dirty="0" smtClean="0"/>
              <a:t>which will </a:t>
            </a:r>
            <a:r>
              <a:rPr lang="en-US" dirty="0"/>
              <a:t>run,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allocated process-heap (data </a:t>
            </a:r>
            <a:r>
              <a:rPr lang="en-US" dirty="0" smtClean="0"/>
              <a:t>generated during </a:t>
            </a:r>
            <a:r>
              <a:rPr lang="en-US" dirty="0"/>
              <a:t>the program run) addresses,</a:t>
            </a:r>
          </a:p>
          <a:p>
            <a:r>
              <a:rPr lang="en-US" dirty="0" smtClean="0"/>
              <a:t>allocated </a:t>
            </a:r>
            <a:r>
              <a:rPr lang="en-US" dirty="0"/>
              <a:t>process-stack addresses for </a:t>
            </a:r>
            <a:r>
              <a:rPr lang="en-US" dirty="0" smtClean="0"/>
              <a:t>the functions </a:t>
            </a:r>
            <a:r>
              <a:rPr lang="en-US" dirty="0"/>
              <a:t>called during running of </a:t>
            </a:r>
            <a:r>
              <a:rPr lang="en-US" dirty="0" smtClean="0"/>
              <a:t>the process,</a:t>
            </a:r>
            <a:endParaRPr lang="en-US" dirty="0"/>
          </a:p>
          <a:p>
            <a:r>
              <a:rPr lang="en-US" dirty="0"/>
              <a:t>process-state signal mask [when </a:t>
            </a:r>
            <a:r>
              <a:rPr lang="en-US" dirty="0" smtClean="0"/>
              <a:t>mask is </a:t>
            </a:r>
            <a:r>
              <a:rPr lang="en-US" dirty="0"/>
              <a:t>set to 0 (active) the process </a:t>
            </a:r>
            <a:r>
              <a:rPr lang="en-US" dirty="0" smtClean="0"/>
              <a:t>is inhibited </a:t>
            </a:r>
            <a:r>
              <a:rPr lang="en-US" dirty="0"/>
              <a:t>from running and when </a:t>
            </a:r>
            <a:r>
              <a:rPr lang="en-US" dirty="0" smtClean="0"/>
              <a:t>reset to </a:t>
            </a:r>
            <a:r>
              <a:rPr lang="en-US" dirty="0"/>
              <a:t>1, the process is allowed to run],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allocated resources’ </a:t>
            </a:r>
            <a:r>
              <a:rPr lang="en-US" dirty="0" smtClean="0"/>
              <a:t>descriptors (for </a:t>
            </a:r>
            <a:r>
              <a:rPr lang="en-US" dirty="0"/>
              <a:t>example, file descriptors for </a:t>
            </a:r>
            <a:r>
              <a:rPr lang="en-US" dirty="0" smtClean="0"/>
              <a:t>open files</a:t>
            </a:r>
            <a:r>
              <a:rPr lang="en-US" dirty="0"/>
              <a:t>, device descriptors for </a:t>
            </a:r>
            <a:r>
              <a:rPr lang="en-US" dirty="0" smtClean="0"/>
              <a:t>open (accessible</a:t>
            </a:r>
            <a:r>
              <a:rPr lang="en-US" dirty="0"/>
              <a:t>) </a:t>
            </a:r>
            <a:r>
              <a:rPr lang="en-US" dirty="0" smtClean="0"/>
              <a:t>devices),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</a:t>
            </a:r>
            <a:r>
              <a:rPr lang="en-US" dirty="0"/>
              <a:t>loads into the </a:t>
            </a:r>
            <a:r>
              <a:rPr lang="en-US" dirty="0" smtClean="0"/>
              <a:t>CPU registers </a:t>
            </a:r>
            <a:r>
              <a:rPr lang="en-US" dirty="0"/>
              <a:t>from memory </a:t>
            </a:r>
            <a:r>
              <a:rPr lang="en-US" dirty="0" smtClean="0"/>
              <a:t>when process </a:t>
            </a:r>
            <a:r>
              <a:rPr lang="en-US" dirty="0"/>
              <a:t>starts running, and </a:t>
            </a:r>
            <a:r>
              <a:rPr lang="en-US" dirty="0" smtClean="0"/>
              <a:t>the registers </a:t>
            </a:r>
            <a:r>
              <a:rPr lang="en-US" dirty="0"/>
              <a:t>save at the addresses </a:t>
            </a:r>
            <a:r>
              <a:rPr lang="en-US" dirty="0" smtClean="0"/>
              <a:t>of </a:t>
            </a:r>
            <a:r>
              <a:rPr lang="en-US" dirty="0" smtClean="0"/>
              <a:t>register-(save </a:t>
            </a:r>
            <a:r>
              <a:rPr lang="en-US" dirty="0"/>
              <a:t>area on the </a:t>
            </a:r>
            <a:r>
              <a:rPr lang="en-US" dirty="0" smtClean="0"/>
              <a:t>context-) </a:t>
            </a:r>
            <a:r>
              <a:rPr lang="en-US" dirty="0" smtClean="0"/>
              <a:t>switch </a:t>
            </a:r>
            <a:r>
              <a:rPr lang="en-US" dirty="0"/>
              <a:t>to another </a:t>
            </a:r>
            <a:r>
              <a:rPr lang="en-US" dirty="0" smtClean="0"/>
              <a:t>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9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r>
              <a:rPr lang="en-US" dirty="0"/>
              <a:t>The present CPU registers, which </a:t>
            </a:r>
            <a:r>
              <a:rPr lang="en-US" dirty="0" smtClean="0"/>
              <a:t>include program </a:t>
            </a:r>
            <a:r>
              <a:rPr lang="en-US" dirty="0"/>
              <a:t>counter and stack pointer </a:t>
            </a:r>
            <a:r>
              <a:rPr lang="en-US" dirty="0" smtClean="0"/>
              <a:t>are called </a:t>
            </a:r>
            <a:r>
              <a:rPr lang="en-US" dirty="0"/>
              <a:t>context</a:t>
            </a:r>
          </a:p>
          <a:p>
            <a:r>
              <a:rPr lang="en-US" dirty="0" smtClean="0"/>
              <a:t>When </a:t>
            </a:r>
            <a:r>
              <a:rPr lang="en-US" dirty="0"/>
              <a:t>context saves on the PCB </a:t>
            </a:r>
            <a:r>
              <a:rPr lang="en-US" dirty="0" smtClean="0"/>
              <a:t>pointed process-stack </a:t>
            </a:r>
            <a:r>
              <a:rPr lang="en-US" dirty="0"/>
              <a:t>and </a:t>
            </a:r>
            <a:r>
              <a:rPr lang="en-US" dirty="0" smtClean="0"/>
              <a:t>register-saves </a:t>
            </a:r>
            <a:r>
              <a:rPr lang="en-US" dirty="0" smtClean="0"/>
              <a:t>area addresses</a:t>
            </a:r>
            <a:r>
              <a:rPr lang="en-US" dirty="0"/>
              <a:t>, then the running process stops.</a:t>
            </a:r>
          </a:p>
          <a:p>
            <a:r>
              <a:rPr lang="en-US" dirty="0" smtClean="0"/>
              <a:t>Other </a:t>
            </a:r>
            <a:r>
              <a:rPr lang="en-US" dirty="0"/>
              <a:t>process context now loads and </a:t>
            </a:r>
            <a:r>
              <a:rPr lang="en-US" dirty="0" smtClean="0"/>
              <a:t>that process </a:t>
            </a:r>
            <a:r>
              <a:rPr lang="en-US" dirty="0"/>
              <a:t>runs─ This means that </a:t>
            </a:r>
            <a:r>
              <a:rPr lang="en-US" dirty="0" smtClean="0"/>
              <a:t>the context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/>
              <a:t>switched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01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consists of </a:t>
            </a:r>
            <a:r>
              <a:rPr lang="en-US" dirty="0" smtClean="0"/>
              <a:t>executable program </a:t>
            </a:r>
            <a:r>
              <a:rPr lang="en-US" dirty="0"/>
              <a:t>(codes), </a:t>
            </a:r>
            <a:r>
              <a:rPr lang="en-US" i="1" dirty="0"/>
              <a:t>state </a:t>
            </a:r>
            <a:r>
              <a:rPr lang="en-US" dirty="0"/>
              <a:t>of which </a:t>
            </a:r>
            <a:r>
              <a:rPr lang="en-US" dirty="0" smtClean="0"/>
              <a:t>is controlled </a:t>
            </a:r>
            <a:r>
              <a:rPr lang="en-US" dirty="0"/>
              <a:t>by OS,</a:t>
            </a:r>
          </a:p>
          <a:p>
            <a:r>
              <a:rPr lang="en-US" dirty="0"/>
              <a:t> The state information─ </a:t>
            </a:r>
            <a:r>
              <a:rPr lang="en-US" i="1" dirty="0" smtClean="0"/>
              <a:t>thread-status </a:t>
            </a:r>
            <a:r>
              <a:rPr lang="en-US" dirty="0" smtClean="0"/>
              <a:t>(running</a:t>
            </a:r>
            <a:r>
              <a:rPr lang="en-US" dirty="0"/>
              <a:t>, blocked, or finished</a:t>
            </a:r>
            <a:r>
              <a:rPr lang="en-US" dirty="0" smtClean="0"/>
              <a:t>), </a:t>
            </a:r>
            <a:r>
              <a:rPr lang="en-US" i="1" dirty="0" smtClean="0"/>
              <a:t>thread structure</a:t>
            </a:r>
            <a:r>
              <a:rPr lang="en-US" dirty="0" smtClean="0"/>
              <a:t>— its </a:t>
            </a:r>
            <a:r>
              <a:rPr lang="en-US" dirty="0"/>
              <a:t>data, objects and </a:t>
            </a:r>
            <a:r>
              <a:rPr lang="en-US" dirty="0" smtClean="0"/>
              <a:t>a subset </a:t>
            </a:r>
            <a:r>
              <a:rPr lang="en-US" dirty="0"/>
              <a:t>of the process resources, </a:t>
            </a:r>
            <a:r>
              <a:rPr lang="en-US" dirty="0" smtClean="0"/>
              <a:t>and </a:t>
            </a:r>
            <a:r>
              <a:rPr lang="en-US" i="1" dirty="0" smtClean="0"/>
              <a:t>thread-stack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86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Thread… lightweight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645025"/>
          </a:xfrm>
        </p:spPr>
        <p:txBody>
          <a:bodyPr/>
          <a:lstStyle/>
          <a:p>
            <a:r>
              <a:rPr lang="en-US" dirty="0"/>
              <a:t>Considered a lightweight process </a:t>
            </a:r>
            <a:r>
              <a:rPr lang="en-US" dirty="0" smtClean="0"/>
              <a:t>and a </a:t>
            </a:r>
            <a:r>
              <a:rPr lang="en-US" dirty="0"/>
              <a:t>process level controlled entity.</a:t>
            </a:r>
          </a:p>
          <a:p>
            <a:r>
              <a:rPr lang="en-US" dirty="0"/>
              <a:t>[Light weight means its running does </a:t>
            </a:r>
            <a:r>
              <a:rPr lang="en-US" dirty="0" smtClean="0"/>
              <a:t>not depend </a:t>
            </a:r>
            <a:r>
              <a:rPr lang="en-US" dirty="0"/>
              <a:t>on </a:t>
            </a:r>
            <a:r>
              <a:rPr lang="en-US" dirty="0" smtClean="0"/>
              <a:t>system </a:t>
            </a:r>
            <a:r>
              <a:rPr lang="en-US" dirty="0"/>
              <a:t>resources</a:t>
            </a:r>
            <a:r>
              <a:rPr lang="en-US" dirty="0" smtClean="0"/>
              <a:t>].</a:t>
            </a:r>
          </a:p>
          <a:p>
            <a:r>
              <a:rPr lang="en-US" dirty="0"/>
              <a:t>Process considered as a </a:t>
            </a:r>
            <a:r>
              <a:rPr lang="en-US" dirty="0" smtClean="0"/>
              <a:t>heavyweight process </a:t>
            </a:r>
            <a:r>
              <a:rPr lang="en-US" dirty="0"/>
              <a:t>and a kernel-level </a:t>
            </a:r>
            <a:r>
              <a:rPr lang="en-US" dirty="0" smtClean="0"/>
              <a:t>controlled entity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53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thus can have codes in </a:t>
            </a:r>
            <a:r>
              <a:rPr lang="en-US" dirty="0" smtClean="0"/>
              <a:t>secondary memory </a:t>
            </a:r>
            <a:r>
              <a:rPr lang="en-US" dirty="0"/>
              <a:t>from which the pages can </a:t>
            </a:r>
            <a:r>
              <a:rPr lang="en-US" dirty="0" smtClean="0"/>
              <a:t>be swapped </a:t>
            </a:r>
            <a:r>
              <a:rPr lang="en-US" dirty="0"/>
              <a:t>into the physical </a:t>
            </a:r>
            <a:r>
              <a:rPr lang="en-US" dirty="0" smtClean="0"/>
              <a:t>primary memory </a:t>
            </a:r>
            <a:r>
              <a:rPr lang="en-US" dirty="0"/>
              <a:t>during running of the process.</a:t>
            </a:r>
          </a:p>
          <a:p>
            <a:r>
              <a:rPr lang="en-US" dirty="0"/>
              <a:t>[Heavy weight means its running may depend </a:t>
            </a:r>
            <a:r>
              <a:rPr lang="en-US" dirty="0" smtClean="0"/>
              <a:t>on system </a:t>
            </a:r>
            <a:r>
              <a:rPr lang="en-US" dirty="0"/>
              <a:t>resources]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0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077200" cy="1470025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Embedded Computing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4D79D-8C7D-4152-A193-E128CC6743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5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have process structure with </a:t>
            </a:r>
            <a:r>
              <a:rPr lang="en-US" dirty="0" smtClean="0"/>
              <a:t>the virtual </a:t>
            </a:r>
            <a:r>
              <a:rPr lang="en-US" dirty="0"/>
              <a:t>memory map, file </a:t>
            </a:r>
            <a:r>
              <a:rPr lang="en-US" dirty="0" smtClean="0"/>
              <a:t>descriptors, user–ID</a:t>
            </a:r>
            <a:r>
              <a:rPr lang="en-US" dirty="0"/>
              <a:t>, etc.</a:t>
            </a:r>
          </a:p>
          <a:p>
            <a:r>
              <a:rPr lang="en-US" dirty="0" smtClean="0"/>
              <a:t>Can </a:t>
            </a:r>
            <a:r>
              <a:rPr lang="en-US" dirty="0"/>
              <a:t>have multiple threads, which </a:t>
            </a:r>
            <a:r>
              <a:rPr lang="en-US" dirty="0" smtClean="0"/>
              <a:t>share the </a:t>
            </a:r>
            <a:r>
              <a:rPr lang="en-US" dirty="0"/>
              <a:t>process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69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 </a:t>
            </a:r>
            <a:r>
              <a:rPr lang="en-US" dirty="0"/>
              <a:t>process or sub-process within a </a:t>
            </a:r>
            <a:r>
              <a:rPr lang="en-US" dirty="0" smtClean="0"/>
              <a:t>process that </a:t>
            </a:r>
            <a:r>
              <a:rPr lang="en-US" dirty="0"/>
              <a:t>has its own program counter, its </a:t>
            </a:r>
            <a:r>
              <a:rPr lang="en-US" dirty="0" smtClean="0"/>
              <a:t>own stack </a:t>
            </a:r>
            <a:r>
              <a:rPr lang="en-US" dirty="0"/>
              <a:t>pointer and stack, its </a:t>
            </a:r>
            <a:r>
              <a:rPr lang="en-US" dirty="0" smtClean="0"/>
              <a:t>own priority parameter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its scheduling by a </a:t>
            </a:r>
            <a:r>
              <a:rPr lang="en-US" dirty="0" smtClean="0"/>
              <a:t>thread scheduler.</a:t>
            </a:r>
            <a:endParaRPr lang="en-US" dirty="0"/>
          </a:p>
          <a:p>
            <a:r>
              <a:rPr lang="en-US" dirty="0"/>
              <a:t> Its’ variables </a:t>
            </a:r>
            <a:r>
              <a:rPr lang="en-US" dirty="0" smtClean="0"/>
              <a:t> </a:t>
            </a:r>
            <a:r>
              <a:rPr lang="en-US" dirty="0"/>
              <a:t>load into the </a:t>
            </a:r>
            <a:r>
              <a:rPr lang="en-US" dirty="0" smtClean="0"/>
              <a:t>processor registers </a:t>
            </a:r>
            <a:r>
              <a:rPr lang="en-US" dirty="0"/>
              <a:t>on context switching.</a:t>
            </a:r>
          </a:p>
          <a:p>
            <a:r>
              <a:rPr lang="en-US" dirty="0" smtClean="0"/>
              <a:t>Has </a:t>
            </a:r>
            <a:r>
              <a:rPr lang="en-US" dirty="0"/>
              <a:t>own signal mask at the kernel.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33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Thread’s signal mask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unmasked lets the </a:t>
            </a:r>
            <a:r>
              <a:rPr lang="en-US" dirty="0" smtClean="0"/>
              <a:t>thread activate </a:t>
            </a:r>
            <a:r>
              <a:rPr lang="en-US" dirty="0"/>
              <a:t>and run.</a:t>
            </a:r>
          </a:p>
          <a:p>
            <a:r>
              <a:rPr lang="en-US" dirty="0"/>
              <a:t> When masked, the thread is put into </a:t>
            </a:r>
            <a:r>
              <a:rPr lang="en-US" dirty="0" smtClean="0"/>
              <a:t>a queue </a:t>
            </a:r>
            <a:r>
              <a:rPr lang="en-US" dirty="0"/>
              <a:t>of pending threads.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8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stack is at a memory </a:t>
            </a:r>
            <a:r>
              <a:rPr lang="en-US" dirty="0" smtClean="0"/>
              <a:t>address block allocated </a:t>
            </a:r>
            <a:r>
              <a:rPr lang="en-US" dirty="0"/>
              <a:t>by the 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Application </a:t>
            </a:r>
            <a:r>
              <a:rPr lang="en-US" dirty="0"/>
              <a:t>program can be said </a:t>
            </a:r>
            <a:r>
              <a:rPr lang="en-US" dirty="0" smtClean="0"/>
              <a:t>to consist </a:t>
            </a:r>
            <a:r>
              <a:rPr lang="en-US" dirty="0"/>
              <a:t>of number of threads </a:t>
            </a:r>
            <a:r>
              <a:rPr lang="en-US" dirty="0" smtClean="0"/>
              <a:t>or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53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2686"/>
            <a:ext cx="8229600" cy="404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50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 OS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372600" cy="58674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multiprocessing OS runs more than </a:t>
            </a:r>
            <a:r>
              <a:rPr lang="en-US" dirty="0" smtClean="0"/>
              <a:t>one processes</a:t>
            </a:r>
            <a:r>
              <a:rPr lang="en-US" dirty="0"/>
              <a:t>.</a:t>
            </a:r>
          </a:p>
          <a:p>
            <a:r>
              <a:rPr lang="en-US" dirty="0"/>
              <a:t> When a process consists of multiple </a:t>
            </a:r>
            <a:r>
              <a:rPr lang="en-US" dirty="0" smtClean="0"/>
              <a:t>threads, it </a:t>
            </a:r>
            <a:r>
              <a:rPr lang="en-US" dirty="0"/>
              <a:t>is called multithreaded process.</a:t>
            </a:r>
          </a:p>
          <a:p>
            <a:r>
              <a:rPr lang="en-US" dirty="0"/>
              <a:t> A thread can be considered as </a:t>
            </a:r>
            <a:r>
              <a:rPr lang="en-US" dirty="0" smtClean="0"/>
              <a:t>daughter process</a:t>
            </a:r>
            <a:r>
              <a:rPr lang="en-US" dirty="0"/>
              <a:t>.</a:t>
            </a:r>
          </a:p>
          <a:p>
            <a:r>
              <a:rPr lang="en-US" dirty="0"/>
              <a:t> A thread defines a minimum unit of </a:t>
            </a:r>
            <a:r>
              <a:rPr lang="en-US" dirty="0" smtClean="0"/>
              <a:t>a multithreaded </a:t>
            </a:r>
            <a:r>
              <a:rPr lang="en-US" dirty="0"/>
              <a:t>process that an </a:t>
            </a:r>
            <a:r>
              <a:rPr lang="en-US" dirty="0" smtClean="0"/>
              <a:t>OS schedules onto </a:t>
            </a:r>
            <a:r>
              <a:rPr lang="en-US" dirty="0"/>
              <a:t>the CPU and allocates other </a:t>
            </a:r>
            <a:r>
              <a:rPr lang="en-US" dirty="0" smtClean="0"/>
              <a:t>system resources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1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915400" cy="1481138"/>
          </a:xfrm>
        </p:spPr>
        <p:txBody>
          <a:bodyPr/>
          <a:lstStyle/>
          <a:p>
            <a:r>
              <a:rPr lang="en-US" dirty="0"/>
              <a:t>Example ─ Multiple </a:t>
            </a:r>
            <a:r>
              <a:rPr lang="en-US" dirty="0" smtClean="0"/>
              <a:t>threads  in </a:t>
            </a:r>
            <a:r>
              <a:rPr lang="en-US" dirty="0"/>
              <a:t>Mobile Phone </a:t>
            </a:r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/>
          <a:lstStyle/>
          <a:p>
            <a:r>
              <a:rPr lang="en-US" dirty="0" err="1" smtClean="0"/>
              <a:t>Display_Time_Date</a:t>
            </a:r>
            <a:r>
              <a:rPr lang="en-US" dirty="0" smtClean="0"/>
              <a:t> </a:t>
            </a:r>
            <a:r>
              <a:rPr lang="en-US" dirty="0"/>
              <a:t>thread ─ </a:t>
            </a:r>
            <a:r>
              <a:rPr lang="en-US" dirty="0" smtClean="0"/>
              <a:t>for displaying </a:t>
            </a:r>
            <a:r>
              <a:rPr lang="en-US" dirty="0"/>
              <a:t>clock time and date.</a:t>
            </a:r>
          </a:p>
          <a:p>
            <a:r>
              <a:rPr lang="en-US" dirty="0"/>
              <a:t> </a:t>
            </a:r>
            <a:r>
              <a:rPr lang="en-US" dirty="0" err="1"/>
              <a:t>Display_Battery</a:t>
            </a:r>
            <a:r>
              <a:rPr lang="en-US" dirty="0"/>
              <a:t> thread ─ </a:t>
            </a:r>
            <a:r>
              <a:rPr lang="en-US" dirty="0" smtClean="0"/>
              <a:t>for displaying </a:t>
            </a:r>
            <a:r>
              <a:rPr lang="en-US" dirty="0"/>
              <a:t>battery power.</a:t>
            </a:r>
          </a:p>
          <a:p>
            <a:r>
              <a:rPr lang="en-US" dirty="0"/>
              <a:t> </a:t>
            </a:r>
            <a:r>
              <a:rPr lang="en-US" dirty="0" err="1"/>
              <a:t>Display_Signal</a:t>
            </a:r>
            <a:r>
              <a:rPr lang="en-US" dirty="0"/>
              <a:t> thread ─ for </a:t>
            </a:r>
            <a:r>
              <a:rPr lang="en-US" dirty="0" smtClean="0"/>
              <a:t>displaying signal </a:t>
            </a:r>
            <a:r>
              <a:rPr lang="en-US" dirty="0"/>
              <a:t>power for communication </a:t>
            </a:r>
            <a:r>
              <a:rPr lang="en-US" dirty="0" smtClean="0"/>
              <a:t>with mobile </a:t>
            </a:r>
            <a:r>
              <a:rPr lang="en-US" dirty="0"/>
              <a:t>service provider.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25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296400" cy="1325562"/>
          </a:xfrm>
        </p:spPr>
        <p:txBody>
          <a:bodyPr/>
          <a:lstStyle/>
          <a:p>
            <a:r>
              <a:rPr lang="en-US" dirty="0"/>
              <a:t>Exemplary threads of </a:t>
            </a:r>
            <a:r>
              <a:rPr lang="en-US" dirty="0" err="1" smtClean="0"/>
              <a:t>display_process</a:t>
            </a:r>
            <a:r>
              <a:rPr lang="en-US" dirty="0" smtClean="0"/>
              <a:t> at the </a:t>
            </a:r>
            <a:r>
              <a:rPr lang="en-US" dirty="0"/>
              <a:t>phone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951037"/>
            <a:ext cx="9753600" cy="4525963"/>
          </a:xfrm>
        </p:spPr>
        <p:txBody>
          <a:bodyPr/>
          <a:lstStyle/>
          <a:p>
            <a:r>
              <a:rPr lang="en-US" dirty="0" err="1" smtClean="0"/>
              <a:t>Display_Profile</a:t>
            </a:r>
            <a:r>
              <a:rPr lang="en-US" dirty="0" smtClean="0"/>
              <a:t> </a:t>
            </a:r>
            <a:r>
              <a:rPr lang="en-US" dirty="0"/>
              <a:t>thread ─ for </a:t>
            </a:r>
            <a:r>
              <a:rPr lang="en-US" dirty="0" smtClean="0"/>
              <a:t>displaying silent </a:t>
            </a:r>
            <a:r>
              <a:rPr lang="en-US" dirty="0"/>
              <a:t>or sound-active mode. A thread</a:t>
            </a:r>
          </a:p>
          <a:p>
            <a:r>
              <a:rPr lang="en-US" dirty="0" err="1" smtClean="0"/>
              <a:t>Display_Message</a:t>
            </a:r>
            <a:r>
              <a:rPr lang="en-US" dirty="0" smtClean="0"/>
              <a:t> </a:t>
            </a:r>
            <a:r>
              <a:rPr lang="en-US" dirty="0"/>
              <a:t>thread ─ for </a:t>
            </a:r>
            <a:r>
              <a:rPr lang="en-US" dirty="0" smtClean="0"/>
              <a:t>displaying unread </a:t>
            </a:r>
            <a:r>
              <a:rPr lang="en-US" dirty="0"/>
              <a:t>message in the inbox.</a:t>
            </a:r>
          </a:p>
          <a:p>
            <a:r>
              <a:rPr lang="en-US" dirty="0" err="1" smtClean="0"/>
              <a:t>Display_Call</a:t>
            </a:r>
            <a:r>
              <a:rPr lang="en-US" dirty="0" smtClean="0"/>
              <a:t> </a:t>
            </a:r>
            <a:r>
              <a:rPr lang="en-US" dirty="0"/>
              <a:t>Status thread ─</a:t>
            </a:r>
            <a:r>
              <a:rPr lang="en-US" dirty="0" smtClean="0"/>
              <a:t>for displaying </a:t>
            </a:r>
            <a:r>
              <a:rPr lang="en-US" dirty="0"/>
              <a:t>call status; whether dialing </a:t>
            </a:r>
            <a:r>
              <a:rPr lang="en-US" dirty="0" smtClean="0"/>
              <a:t>or call </a:t>
            </a:r>
            <a:r>
              <a:rPr lang="en-US" dirty="0"/>
              <a:t>waiting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9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Display_Menu</a:t>
            </a:r>
            <a:r>
              <a:rPr lang="en-US" dirty="0"/>
              <a:t> thread ─ for </a:t>
            </a:r>
            <a:r>
              <a:rPr lang="en-US" dirty="0" smtClean="0"/>
              <a:t>displaying menu</a:t>
            </a:r>
            <a:r>
              <a:rPr lang="en-US" dirty="0"/>
              <a:t>.</a:t>
            </a:r>
          </a:p>
          <a:p>
            <a:r>
              <a:rPr lang="en-US" dirty="0" smtClean="0"/>
              <a:t>Display </a:t>
            </a:r>
            <a:r>
              <a:rPr lang="en-US" dirty="0"/>
              <a:t>threads can share the </a:t>
            </a:r>
            <a:r>
              <a:rPr lang="en-US" dirty="0" smtClean="0"/>
              <a:t>common memory </a:t>
            </a:r>
            <a:r>
              <a:rPr lang="en-US" dirty="0"/>
              <a:t>blocks and resources </a:t>
            </a:r>
            <a:r>
              <a:rPr lang="en-US" dirty="0" smtClean="0"/>
              <a:t>allocated to </a:t>
            </a:r>
            <a:r>
              <a:rPr lang="en-US" dirty="0"/>
              <a:t>the </a:t>
            </a:r>
            <a:r>
              <a:rPr lang="en-US" dirty="0" err="1"/>
              <a:t>Display_Process</a:t>
            </a:r>
            <a:r>
              <a:rPr lang="en-US" dirty="0" smtClean="0"/>
              <a:t>.</a:t>
            </a:r>
          </a:p>
          <a:p>
            <a:r>
              <a:rPr lang="en-US" dirty="0"/>
              <a:t>A display thread is now the </a:t>
            </a:r>
            <a:r>
              <a:rPr lang="en-US" dirty="0" smtClean="0"/>
              <a:t>minimum computational </a:t>
            </a:r>
            <a:r>
              <a:rPr lang="en-US" dirty="0"/>
              <a:t>unit controlled by </a:t>
            </a:r>
            <a:r>
              <a:rPr lang="en-US" dirty="0" smtClean="0"/>
              <a:t>the OS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37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Parameters and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thread has </a:t>
            </a:r>
            <a:r>
              <a:rPr lang="en-US" dirty="0" smtClean="0"/>
              <a:t>independent parameters</a:t>
            </a:r>
            <a:r>
              <a:rPr lang="en-US" dirty="0"/>
              <a:t> ID, priority, </a:t>
            </a:r>
            <a:r>
              <a:rPr lang="en-US" dirty="0" smtClean="0"/>
              <a:t>program counter</a:t>
            </a:r>
            <a:r>
              <a:rPr lang="en-US" dirty="0"/>
              <a:t>, stack pointer, CPU </a:t>
            </a:r>
            <a:r>
              <a:rPr lang="en-US" dirty="0" smtClean="0"/>
              <a:t>registers and </a:t>
            </a:r>
            <a:r>
              <a:rPr lang="en-US" dirty="0"/>
              <a:t>its present status.</a:t>
            </a:r>
          </a:p>
          <a:p>
            <a:r>
              <a:rPr lang="en-US" dirty="0" smtClean="0"/>
              <a:t>Thread </a:t>
            </a:r>
            <a:r>
              <a:rPr lang="en-US" dirty="0"/>
              <a:t>states─ starting, </a:t>
            </a:r>
            <a:r>
              <a:rPr lang="en-US" dirty="0" smtClean="0"/>
              <a:t>running, blocked </a:t>
            </a:r>
            <a:r>
              <a:rPr lang="en-US" dirty="0"/>
              <a:t>(sleep) and </a:t>
            </a:r>
            <a:r>
              <a:rPr lang="en-US" dirty="0" smtClean="0"/>
              <a:t>finished.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7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16CA59-8130-425B-8B92-9222084207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990601"/>
            <a:ext cx="65532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Chapter outline: </a:t>
            </a:r>
          </a:p>
          <a:p>
            <a:endParaRPr lang="en-US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Concept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of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Process </a:t>
            </a:r>
            <a:endParaRPr lang="en-US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Concepts related to thread 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Task 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Conclusions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501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Thread’s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in a thread in OS </a:t>
            </a:r>
            <a:r>
              <a:rPr lang="en-US" dirty="0" smtClean="0"/>
              <a:t>is called</a:t>
            </a:r>
            <a:r>
              <a:rPr lang="en-US" dirty="0"/>
              <a:t>, the calling function state </a:t>
            </a:r>
            <a:r>
              <a:rPr lang="en-US" dirty="0" smtClean="0"/>
              <a:t>is placed </a:t>
            </a:r>
            <a:r>
              <a:rPr lang="en-US" dirty="0"/>
              <a:t>on the stack top.</a:t>
            </a:r>
          </a:p>
          <a:p>
            <a:r>
              <a:rPr lang="en-US" dirty="0"/>
              <a:t> When there is return the </a:t>
            </a:r>
            <a:r>
              <a:rPr lang="en-US" dirty="0" smtClean="0"/>
              <a:t>calling function </a:t>
            </a:r>
            <a:r>
              <a:rPr lang="en-US" dirty="0"/>
              <a:t>takes the state </a:t>
            </a:r>
            <a:r>
              <a:rPr lang="en-US" dirty="0" smtClean="0"/>
              <a:t>information from </a:t>
            </a:r>
            <a:r>
              <a:rPr lang="en-US" dirty="0"/>
              <a:t>the stack 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51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data structure having the </a:t>
            </a:r>
            <a:r>
              <a:rPr lang="en-US" dirty="0" smtClean="0"/>
              <a:t>information using </a:t>
            </a:r>
            <a:r>
              <a:rPr lang="en-US" dirty="0"/>
              <a:t>which the OS controls the </a:t>
            </a:r>
            <a:r>
              <a:rPr lang="en-US" dirty="0" smtClean="0"/>
              <a:t>thread state</a:t>
            </a:r>
            <a:r>
              <a:rPr lang="en-US" dirty="0"/>
              <a:t>.</a:t>
            </a:r>
          </a:p>
          <a:p>
            <a:r>
              <a:rPr lang="en-US" dirty="0" smtClean="0"/>
              <a:t>Stores </a:t>
            </a:r>
            <a:r>
              <a:rPr lang="en-US" dirty="0"/>
              <a:t>in protected memory area of </a:t>
            </a:r>
            <a:r>
              <a:rPr lang="en-US" dirty="0" smtClean="0"/>
              <a:t>the kernel</a:t>
            </a:r>
            <a:r>
              <a:rPr lang="en-US" dirty="0"/>
              <a:t>.</a:t>
            </a:r>
          </a:p>
          <a:p>
            <a:r>
              <a:rPr lang="en-US" dirty="0" smtClean="0"/>
              <a:t>Consists </a:t>
            </a:r>
            <a:r>
              <a:rPr lang="en-US" dirty="0"/>
              <a:t>of the information about </a:t>
            </a:r>
            <a:r>
              <a:rPr lang="en-US" dirty="0" smtClean="0"/>
              <a:t>the thread </a:t>
            </a:r>
            <a:r>
              <a:rPr lang="en-US" dirty="0"/>
              <a:t>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36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and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is a concept used in Java </a:t>
            </a:r>
            <a:r>
              <a:rPr lang="en-US" dirty="0" smtClean="0"/>
              <a:t>or Unix</a:t>
            </a:r>
            <a:r>
              <a:rPr lang="en-US" dirty="0"/>
              <a:t>.</a:t>
            </a:r>
          </a:p>
          <a:p>
            <a:r>
              <a:rPr lang="en-US" dirty="0"/>
              <a:t> A thread can either be a </a:t>
            </a:r>
            <a:r>
              <a:rPr lang="en-US" dirty="0" smtClean="0"/>
              <a:t>sub-process within </a:t>
            </a:r>
            <a:r>
              <a:rPr lang="en-US" dirty="0"/>
              <a:t>a process or a process within </a:t>
            </a:r>
            <a:r>
              <a:rPr lang="en-US" dirty="0" smtClean="0"/>
              <a:t>an application </a:t>
            </a:r>
            <a:r>
              <a:rPr lang="en-US" dirty="0"/>
              <a:t>program.</a:t>
            </a:r>
          </a:p>
          <a:p>
            <a:r>
              <a:rPr lang="en-US" dirty="0" smtClean="0"/>
              <a:t>To </a:t>
            </a:r>
            <a:r>
              <a:rPr lang="en-US" dirty="0"/>
              <a:t>schedule the multiple </a:t>
            </a:r>
            <a:r>
              <a:rPr lang="en-US" dirty="0" smtClean="0"/>
              <a:t>processes, there </a:t>
            </a:r>
            <a:r>
              <a:rPr lang="en-US" dirty="0"/>
              <a:t>is the concept of forming </a:t>
            </a:r>
            <a:r>
              <a:rPr lang="en-US" dirty="0" smtClean="0"/>
              <a:t>thread groups </a:t>
            </a:r>
            <a:r>
              <a:rPr lang="en-US" dirty="0"/>
              <a:t>and thread libraries.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26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task is simply a set of instructions loaded into the memory. Threads can themselves split themselves into two or more </a:t>
            </a:r>
            <a:r>
              <a:rPr lang="en-US" dirty="0" smtClean="0"/>
              <a:t>simultaneously </a:t>
            </a:r>
            <a:r>
              <a:rPr lang="en-US" dirty="0"/>
              <a:t>running </a:t>
            </a:r>
            <a:r>
              <a:rPr lang="en-US" dirty="0" smtClean="0"/>
              <a:t>tasks.</a:t>
            </a:r>
          </a:p>
          <a:p>
            <a:r>
              <a:rPr lang="en-US" dirty="0"/>
              <a:t>A task is a process and the OS does </a:t>
            </a:r>
            <a:r>
              <a:rPr lang="en-US" dirty="0" smtClean="0"/>
              <a:t>the multitasking</a:t>
            </a:r>
            <a:r>
              <a:rPr lang="en-US" dirty="0"/>
              <a:t>.</a:t>
            </a:r>
          </a:p>
          <a:p>
            <a:r>
              <a:rPr lang="en-US" dirty="0" smtClean="0"/>
              <a:t>Task </a:t>
            </a:r>
            <a:r>
              <a:rPr lang="en-US" dirty="0"/>
              <a:t>is a kernel-controlled entity </a:t>
            </a:r>
            <a:r>
              <a:rPr lang="en-US" dirty="0" smtClean="0"/>
              <a:t>while thread </a:t>
            </a:r>
            <a:r>
              <a:rPr lang="en-US" dirty="0"/>
              <a:t>is a process-controlled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13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and Task analogy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thread does not call another thread to run.</a:t>
            </a:r>
          </a:p>
          <a:p>
            <a:r>
              <a:rPr lang="en-US" dirty="0"/>
              <a:t>A task also does not directly call </a:t>
            </a:r>
            <a:r>
              <a:rPr lang="en-US" dirty="0" smtClean="0"/>
              <a:t>another task </a:t>
            </a:r>
            <a:r>
              <a:rPr lang="en-US" dirty="0"/>
              <a:t>to run.</a:t>
            </a:r>
          </a:p>
          <a:p>
            <a:r>
              <a:rPr lang="en-US" dirty="0" smtClean="0"/>
              <a:t>Multithreading </a:t>
            </a:r>
            <a:r>
              <a:rPr lang="en-US" dirty="0"/>
              <a:t>needs a </a:t>
            </a:r>
            <a:r>
              <a:rPr lang="en-US" dirty="0" smtClean="0"/>
              <a:t>thread-scheduler. Multitasking </a:t>
            </a:r>
            <a:r>
              <a:rPr lang="en-US" dirty="0"/>
              <a:t>also needs a task-scheduler.</a:t>
            </a:r>
          </a:p>
          <a:p>
            <a:r>
              <a:rPr lang="en-US" i="1" dirty="0" smtClean="0"/>
              <a:t>There </a:t>
            </a:r>
            <a:r>
              <a:rPr lang="en-US" i="1" dirty="0"/>
              <a:t>may or may not be task groups </a:t>
            </a:r>
            <a:r>
              <a:rPr lang="en-US" dirty="0" smtClean="0"/>
              <a:t>and task </a:t>
            </a:r>
            <a:r>
              <a:rPr lang="en-US" dirty="0"/>
              <a:t>libraries in a given 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91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application program can also </a:t>
            </a:r>
            <a:r>
              <a:rPr lang="en-US" dirty="0" smtClean="0"/>
              <a:t>be said </a:t>
            </a:r>
            <a:r>
              <a:rPr lang="en-US" dirty="0"/>
              <a:t>to be a program consisting of </a:t>
            </a:r>
            <a:r>
              <a:rPr lang="en-US" dirty="0" smtClean="0"/>
              <a:t>the tasks </a:t>
            </a:r>
            <a:r>
              <a:rPr lang="en-US" dirty="0"/>
              <a:t>and task behaviors in </a:t>
            </a:r>
            <a:r>
              <a:rPr lang="en-US" dirty="0" smtClean="0"/>
              <a:t>various states </a:t>
            </a:r>
            <a:r>
              <a:rPr lang="en-US" dirty="0"/>
              <a:t>that are controlled by </a:t>
            </a:r>
            <a:r>
              <a:rPr lang="en-US" dirty="0" smtClean="0"/>
              <a:t>OS</a:t>
            </a:r>
          </a:p>
          <a:p>
            <a:r>
              <a:rPr lang="en-US" dirty="0"/>
              <a:t>A task is like a process or thread in </a:t>
            </a:r>
            <a:r>
              <a:rPr lang="en-US" dirty="0" smtClean="0"/>
              <a:t>an OS</a:t>
            </a:r>
          </a:p>
          <a:p>
            <a:r>
              <a:rPr lang="en-US" dirty="0"/>
              <a:t>Task─ term used for the process in </a:t>
            </a:r>
            <a:r>
              <a:rPr lang="en-US" dirty="0" smtClean="0"/>
              <a:t>the </a:t>
            </a:r>
            <a:r>
              <a:rPr lang="en-US" dirty="0" err="1" smtClean="0"/>
              <a:t>RTOSes</a:t>
            </a:r>
            <a:r>
              <a:rPr lang="en-US" dirty="0" smtClean="0"/>
              <a:t> </a:t>
            </a:r>
            <a:r>
              <a:rPr lang="en-US" dirty="0"/>
              <a:t>for the embedded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5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task consists of executable </a:t>
            </a:r>
            <a:r>
              <a:rPr lang="en-US" dirty="0" smtClean="0"/>
              <a:t>program (codes</a:t>
            </a:r>
            <a:r>
              <a:rPr lang="en-US" dirty="0"/>
              <a:t>), </a:t>
            </a:r>
            <a:r>
              <a:rPr lang="en-US" i="1" dirty="0"/>
              <a:t>state </a:t>
            </a:r>
            <a:r>
              <a:rPr lang="en-US" dirty="0"/>
              <a:t>of which is controlled </a:t>
            </a:r>
            <a:r>
              <a:rPr lang="en-US" dirty="0" smtClean="0"/>
              <a:t>by OS</a:t>
            </a:r>
            <a:r>
              <a:rPr lang="en-US" dirty="0"/>
              <a:t>,</a:t>
            </a:r>
          </a:p>
          <a:p>
            <a:r>
              <a:rPr lang="en-US" dirty="0"/>
              <a:t> The </a:t>
            </a:r>
            <a:r>
              <a:rPr lang="en-US" i="1" dirty="0"/>
              <a:t>state </a:t>
            </a:r>
            <a:r>
              <a:rPr lang="en-US" dirty="0"/>
              <a:t>during running of a task─</a:t>
            </a:r>
          </a:p>
          <a:p>
            <a:pPr marL="0" indent="0">
              <a:buNone/>
            </a:pPr>
            <a:r>
              <a:rPr lang="en-US" dirty="0" smtClean="0"/>
              <a:t> represented </a:t>
            </a:r>
            <a:r>
              <a:rPr lang="en-US" dirty="0"/>
              <a:t>by information of </a:t>
            </a:r>
            <a:r>
              <a:rPr lang="en-US" dirty="0" smtClean="0"/>
              <a:t>process status (running</a:t>
            </a:r>
            <a:r>
              <a:rPr lang="en-US" dirty="0"/>
              <a:t>, blocked, or finished),</a:t>
            </a:r>
          </a:p>
          <a:p>
            <a:r>
              <a:rPr lang="en-US" dirty="0"/>
              <a:t>process-structure—its data, objects </a:t>
            </a:r>
            <a:r>
              <a:rPr lang="en-US" dirty="0" smtClean="0"/>
              <a:t>and resources</a:t>
            </a:r>
            <a:r>
              <a:rPr lang="en-US" dirty="0"/>
              <a:t>, and task control </a:t>
            </a:r>
            <a:r>
              <a:rPr lang="en-US" dirty="0" smtClean="0"/>
              <a:t>block (PCB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12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when it is scheduled to run by </a:t>
            </a:r>
            <a:r>
              <a:rPr lang="en-US" dirty="0" smtClean="0"/>
              <a:t>the OS </a:t>
            </a:r>
            <a:r>
              <a:rPr lang="en-US" dirty="0"/>
              <a:t>(kernel), which gives the control </a:t>
            </a:r>
            <a:r>
              <a:rPr lang="en-US" dirty="0" smtClean="0"/>
              <a:t>of the </a:t>
            </a:r>
            <a:r>
              <a:rPr lang="en-US" dirty="0"/>
              <a:t>CPU on a task request (system </a:t>
            </a:r>
            <a:r>
              <a:rPr lang="en-US" dirty="0" smtClean="0"/>
              <a:t>call) or </a:t>
            </a:r>
            <a:r>
              <a:rPr lang="en-US" dirty="0"/>
              <a:t>a message.</a:t>
            </a:r>
          </a:p>
          <a:p>
            <a:r>
              <a:rPr lang="en-US" dirty="0" smtClean="0"/>
              <a:t>Runs </a:t>
            </a:r>
            <a:r>
              <a:rPr lang="en-US" dirty="0"/>
              <a:t>by executing the instructions </a:t>
            </a:r>
            <a:r>
              <a:rPr lang="en-US" dirty="0" smtClean="0"/>
              <a:t>and the </a:t>
            </a:r>
            <a:r>
              <a:rPr lang="en-US" dirty="0"/>
              <a:t>continuous changes of its state </a:t>
            </a:r>
            <a:r>
              <a:rPr lang="en-US" dirty="0" smtClean="0"/>
              <a:t>takes place </a:t>
            </a:r>
            <a:r>
              <a:rPr lang="en-US" dirty="0"/>
              <a:t>as the program counter (</a:t>
            </a:r>
            <a:r>
              <a:rPr lang="en-US" dirty="0" smtClean="0"/>
              <a:t>PC)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59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is that executing unit of </a:t>
            </a:r>
            <a:r>
              <a:rPr lang="en-US" dirty="0" smtClean="0"/>
              <a:t>computation, which </a:t>
            </a:r>
            <a:r>
              <a:rPr lang="en-US" dirty="0"/>
              <a:t>is controlled by some process at </a:t>
            </a:r>
            <a:r>
              <a:rPr lang="en-US" dirty="0" smtClean="0"/>
              <a:t>the OS </a:t>
            </a:r>
            <a:r>
              <a:rPr lang="en-US" dirty="0"/>
              <a:t>scheduling mechanism, which lets </a:t>
            </a:r>
            <a:r>
              <a:rPr lang="en-US" dirty="0" smtClean="0"/>
              <a:t>it execute </a:t>
            </a:r>
            <a:r>
              <a:rPr lang="en-US" dirty="0"/>
              <a:t>on the CPU and by some </a:t>
            </a:r>
            <a:r>
              <a:rPr lang="en-US" dirty="0" smtClean="0"/>
              <a:t>process at </a:t>
            </a:r>
            <a:r>
              <a:rPr lang="en-US" dirty="0"/>
              <a:t>OS for a </a:t>
            </a:r>
            <a:r>
              <a:rPr lang="en-US" dirty="0" smtClean="0"/>
              <a:t>resource-management mechanism </a:t>
            </a:r>
            <a:r>
              <a:rPr lang="en-US" dirty="0"/>
              <a:t>that lets it use </a:t>
            </a:r>
            <a:r>
              <a:rPr lang="en-US" dirty="0" smtClean="0"/>
              <a:t>the system memory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other system-resources </a:t>
            </a:r>
            <a:r>
              <a:rPr lang="en-US" dirty="0" smtClean="0"/>
              <a:t>such as </a:t>
            </a:r>
            <a:r>
              <a:rPr lang="en-US" dirty="0"/>
              <a:t>network, file, display or printer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17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task─ an independent process.</a:t>
            </a:r>
          </a:p>
          <a:p>
            <a:r>
              <a:rPr lang="en-US" dirty="0"/>
              <a:t> No task can call another task. [It </a:t>
            </a:r>
            <a:r>
              <a:rPr lang="en-US" dirty="0" smtClean="0"/>
              <a:t>is unlike </a:t>
            </a:r>
            <a:r>
              <a:rPr lang="en-US" dirty="0"/>
              <a:t>a C (or C++) function, </a:t>
            </a:r>
            <a:r>
              <a:rPr lang="en-US" dirty="0" smtClean="0"/>
              <a:t>which can </a:t>
            </a:r>
            <a:r>
              <a:rPr lang="en-US" dirty="0"/>
              <a:t>call another function.]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4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24400"/>
          </a:xfrm>
        </p:spPr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process consists of </a:t>
            </a:r>
            <a:r>
              <a:rPr lang="en-US" dirty="0" smtClean="0"/>
              <a:t>executable program </a:t>
            </a:r>
            <a:r>
              <a:rPr lang="en-US" dirty="0"/>
              <a:t>(codes), </a:t>
            </a:r>
            <a:r>
              <a:rPr lang="en-US" i="1" dirty="0"/>
              <a:t>state </a:t>
            </a:r>
            <a:r>
              <a:rPr lang="en-US" dirty="0"/>
              <a:t>of which </a:t>
            </a:r>
            <a:r>
              <a:rPr lang="en-US" dirty="0" smtClean="0"/>
              <a:t>is controlled </a:t>
            </a:r>
            <a:r>
              <a:rPr lang="en-US" dirty="0"/>
              <a:t>by </a:t>
            </a:r>
            <a:r>
              <a:rPr lang="en-US" dirty="0" smtClean="0"/>
              <a:t>OS.</a:t>
            </a:r>
            <a:endParaRPr lang="en-US" dirty="0"/>
          </a:p>
          <a:p>
            <a:pPr algn="just"/>
            <a:r>
              <a:rPr lang="en-US" dirty="0"/>
              <a:t> The </a:t>
            </a:r>
            <a:r>
              <a:rPr lang="en-US" i="1" dirty="0"/>
              <a:t>state </a:t>
            </a:r>
            <a:r>
              <a:rPr lang="en-US" dirty="0"/>
              <a:t>during running of a process</a:t>
            </a:r>
            <a:r>
              <a:rPr lang="en-US" dirty="0" smtClean="0"/>
              <a:t>─ represented </a:t>
            </a:r>
            <a:r>
              <a:rPr lang="en-US" dirty="0"/>
              <a:t>by process-status (</a:t>
            </a:r>
            <a:r>
              <a:rPr lang="en-US" dirty="0" smtClean="0"/>
              <a:t>running, blocked</a:t>
            </a:r>
            <a:r>
              <a:rPr lang="en-US" dirty="0"/>
              <a:t>, or finished), </a:t>
            </a:r>
            <a:r>
              <a:rPr lang="en-US" dirty="0" smtClean="0"/>
              <a:t>process structure— its </a:t>
            </a:r>
            <a:r>
              <a:rPr lang="en-US" dirty="0"/>
              <a:t>data, objects </a:t>
            </a:r>
            <a:r>
              <a:rPr lang="en-US" dirty="0" smtClean="0"/>
              <a:t>and resources</a:t>
            </a:r>
            <a:r>
              <a:rPr lang="en-US" dirty="0"/>
              <a:t>, and process control </a:t>
            </a:r>
            <a:r>
              <a:rPr lang="en-US" dirty="0" smtClean="0"/>
              <a:t>block(PCB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774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Task……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task─ can send signal (s) </a:t>
            </a:r>
            <a:r>
              <a:rPr lang="en-US" dirty="0" smtClean="0"/>
              <a:t>or message(s</a:t>
            </a:r>
            <a:r>
              <a:rPr lang="en-US" dirty="0"/>
              <a:t>) that can let another </a:t>
            </a:r>
            <a:r>
              <a:rPr lang="en-US" dirty="0" smtClean="0"/>
              <a:t>task run</a:t>
            </a:r>
            <a:r>
              <a:rPr lang="en-US" dirty="0"/>
              <a:t>.</a:t>
            </a:r>
          </a:p>
          <a:p>
            <a:r>
              <a:rPr lang="en-US" dirty="0"/>
              <a:t> The OS can only block a running </a:t>
            </a:r>
            <a:r>
              <a:rPr lang="en-US" dirty="0" smtClean="0"/>
              <a:t>task and </a:t>
            </a:r>
            <a:r>
              <a:rPr lang="en-US" dirty="0"/>
              <a:t>let another task gain access </a:t>
            </a:r>
            <a:r>
              <a:rPr lang="en-US" dirty="0" smtClean="0"/>
              <a:t>of CPU </a:t>
            </a:r>
            <a:r>
              <a:rPr lang="en-US" dirty="0"/>
              <a:t>to run the servicing </a:t>
            </a:r>
            <a:r>
              <a:rPr lang="en-US" dirty="0" smtClean="0"/>
              <a:t>codes.</a:t>
            </a:r>
          </a:p>
          <a:p>
            <a:r>
              <a:rPr lang="en-US" dirty="0"/>
              <a:t>Application program can be said </a:t>
            </a:r>
            <a:r>
              <a:rPr lang="en-US" dirty="0" smtClean="0"/>
              <a:t>to consist </a:t>
            </a:r>
            <a:r>
              <a:rPr lang="en-US" dirty="0"/>
              <a:t>of number of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31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─ Automatic Chocolate</a:t>
            </a:r>
            <a:br>
              <a:rPr lang="en-US" dirty="0"/>
            </a:br>
            <a:r>
              <a:rPr lang="en-US" dirty="0"/>
              <a:t>Vending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highly complex.</a:t>
            </a:r>
          </a:p>
          <a:p>
            <a:r>
              <a:rPr lang="en-US" dirty="0"/>
              <a:t> RTOS schedules to run the </a:t>
            </a:r>
            <a:r>
              <a:rPr lang="en-US" dirty="0" smtClean="0"/>
              <a:t>application embedded </a:t>
            </a:r>
            <a:r>
              <a:rPr lang="en-US" dirty="0"/>
              <a:t>software as consisting of </a:t>
            </a:r>
            <a:r>
              <a:rPr lang="en-US" dirty="0" smtClean="0"/>
              <a:t>the number </a:t>
            </a:r>
            <a:r>
              <a:rPr lang="en-US" dirty="0"/>
              <a:t>of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04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Embedded Program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1"/>
            <a:ext cx="8229600" cy="44926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17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Exemplary tasks at the ACVM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Task User Keypad Input </a:t>
            </a:r>
            <a:r>
              <a:rPr lang="en-US" dirty="0"/>
              <a:t>─ keypad </a:t>
            </a:r>
            <a:r>
              <a:rPr lang="en-US" dirty="0" smtClean="0"/>
              <a:t>task to </a:t>
            </a:r>
            <a:r>
              <a:rPr lang="en-US" dirty="0"/>
              <a:t>get the user input</a:t>
            </a:r>
          </a:p>
          <a:p>
            <a:r>
              <a:rPr lang="en-US" dirty="0"/>
              <a:t> </a:t>
            </a:r>
            <a:r>
              <a:rPr lang="en-US" i="1" dirty="0"/>
              <a:t>Task Read-Amount </a:t>
            </a:r>
            <a:r>
              <a:rPr lang="en-US" dirty="0"/>
              <a:t>─ for reading </a:t>
            </a:r>
            <a:r>
              <a:rPr lang="en-US" dirty="0" smtClean="0"/>
              <a:t>the inserted </a:t>
            </a:r>
            <a:r>
              <a:rPr lang="en-US" dirty="0"/>
              <a:t>coins amount,</a:t>
            </a:r>
          </a:p>
          <a:p>
            <a:r>
              <a:rPr lang="en-US" dirty="0"/>
              <a:t> </a:t>
            </a:r>
            <a:r>
              <a:rPr lang="en-US" i="1" dirty="0"/>
              <a:t>Chocolate delivery task </a:t>
            </a:r>
            <a:r>
              <a:rPr lang="en-US" dirty="0"/>
              <a:t>─ delivers </a:t>
            </a:r>
            <a:r>
              <a:rPr lang="en-US" dirty="0" smtClean="0"/>
              <a:t>the chocolate </a:t>
            </a:r>
            <a:r>
              <a:rPr lang="en-US" dirty="0"/>
              <a:t>and signals the machine </a:t>
            </a:r>
            <a:r>
              <a:rPr lang="en-US" dirty="0" smtClean="0"/>
              <a:t>for readying </a:t>
            </a:r>
            <a:r>
              <a:rPr lang="en-US" dirty="0"/>
              <a:t>for next input of the coins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35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Display Task,</a:t>
            </a:r>
          </a:p>
          <a:p>
            <a:r>
              <a:rPr lang="en-US" dirty="0"/>
              <a:t> </a:t>
            </a:r>
            <a:r>
              <a:rPr lang="en-US" i="1" dirty="0" err="1"/>
              <a:t>GUI_Task</a:t>
            </a:r>
            <a:r>
              <a:rPr lang="en-US" i="1" dirty="0"/>
              <a:t> </a:t>
            </a:r>
            <a:r>
              <a:rPr lang="en-US" dirty="0"/>
              <a:t>─for graphic user </a:t>
            </a:r>
            <a:r>
              <a:rPr lang="en-US" dirty="0" smtClean="0"/>
              <a:t>interfaces, </a:t>
            </a:r>
            <a:r>
              <a:rPr lang="en-US" i="1" dirty="0" smtClean="0"/>
              <a:t>Communication </a:t>
            </a:r>
            <a:r>
              <a:rPr lang="en-US" i="1" dirty="0"/>
              <a:t>task </a:t>
            </a:r>
            <a:r>
              <a:rPr lang="en-US" dirty="0"/>
              <a:t>─ </a:t>
            </a:r>
            <a:r>
              <a:rPr lang="en-US" dirty="0" smtClean="0"/>
              <a:t>for provisioning </a:t>
            </a:r>
            <a:r>
              <a:rPr lang="en-US" dirty="0"/>
              <a:t>the AVCM owner </a:t>
            </a:r>
            <a:r>
              <a:rPr lang="en-US" dirty="0" smtClean="0"/>
              <a:t>access the </a:t>
            </a:r>
            <a:r>
              <a:rPr lang="en-US" dirty="0"/>
              <a:t>machine </a:t>
            </a:r>
            <a:r>
              <a:rPr lang="en-US" dirty="0" smtClean="0"/>
              <a:t>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56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6450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Idle state [Not attached or </a:t>
            </a:r>
            <a:r>
              <a:rPr lang="en-US" dirty="0" smtClean="0"/>
              <a:t>not registered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(ii) Ready State [Attached or registered]</a:t>
            </a:r>
          </a:p>
          <a:p>
            <a:pPr marL="0" indent="0">
              <a:buNone/>
            </a:pPr>
            <a:r>
              <a:rPr lang="en-US" dirty="0"/>
              <a:t>(iii) Running state</a:t>
            </a:r>
          </a:p>
          <a:p>
            <a:pPr marL="0" indent="0">
              <a:buNone/>
            </a:pPr>
            <a:r>
              <a:rPr lang="en-US" dirty="0"/>
              <a:t>(iv) Blocked (waiting) state</a:t>
            </a:r>
          </a:p>
          <a:p>
            <a:pPr marL="0" indent="0">
              <a:buNone/>
            </a:pPr>
            <a:r>
              <a:rPr lang="en-US" dirty="0"/>
              <a:t>(v) Delayed for a preset period</a:t>
            </a:r>
          </a:p>
          <a:p>
            <a:r>
              <a:rPr lang="en-US" dirty="0"/>
              <a:t>Number of possible states depends on </a:t>
            </a:r>
            <a:r>
              <a:rPr lang="en-US" dirty="0" smtClean="0"/>
              <a:t>the RTOS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8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States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12" y="1676400"/>
            <a:ext cx="8214588" cy="4419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45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(created)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task has been created and memory</a:t>
            </a:r>
          </a:p>
          <a:p>
            <a:r>
              <a:rPr lang="en-US" dirty="0"/>
              <a:t>allotted to its </a:t>
            </a:r>
            <a:r>
              <a:rPr lang="en-US" dirty="0" smtClean="0"/>
              <a:t>structure  </a:t>
            </a:r>
            <a:r>
              <a:rPr lang="en-US" dirty="0"/>
              <a:t>However, it is not ready and is </a:t>
            </a:r>
            <a:r>
              <a:rPr lang="en-US" dirty="0" smtClean="0"/>
              <a:t>not schedulable </a:t>
            </a:r>
            <a:r>
              <a:rPr lang="en-US" dirty="0"/>
              <a:t>by kernel.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7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(Active)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created task is ready and </a:t>
            </a:r>
            <a:r>
              <a:rPr lang="en-US" dirty="0" smtClean="0"/>
              <a:t>is schedulable </a:t>
            </a:r>
            <a:r>
              <a:rPr lang="en-US" dirty="0"/>
              <a:t>by the kernel but </a:t>
            </a:r>
            <a:r>
              <a:rPr lang="en-US" dirty="0" smtClean="0"/>
              <a:t>not running </a:t>
            </a:r>
            <a:r>
              <a:rPr lang="en-US" dirty="0"/>
              <a:t>at present as another </a:t>
            </a:r>
            <a:r>
              <a:rPr lang="en-US" dirty="0" smtClean="0"/>
              <a:t>higher priority </a:t>
            </a:r>
            <a:r>
              <a:rPr lang="en-US" dirty="0"/>
              <a:t>task is scheduled to run </a:t>
            </a:r>
            <a:r>
              <a:rPr lang="en-US" dirty="0" smtClean="0"/>
              <a:t>and gets </a:t>
            </a:r>
            <a:r>
              <a:rPr lang="en-US" dirty="0"/>
              <a:t>the system resources at </a:t>
            </a:r>
            <a:r>
              <a:rPr lang="en-US" dirty="0" smtClean="0"/>
              <a:t>this instance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097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(Active)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Executing the codes and getting </a:t>
            </a:r>
            <a:r>
              <a:rPr lang="en-US" dirty="0" smtClean="0"/>
              <a:t>the system </a:t>
            </a:r>
            <a:r>
              <a:rPr lang="en-US" dirty="0"/>
              <a:t>resources at this instance</a:t>
            </a:r>
            <a:r>
              <a:rPr lang="en-US" i="1" dirty="0"/>
              <a:t>. </a:t>
            </a:r>
            <a:r>
              <a:rPr lang="en-US" dirty="0" smtClean="0"/>
              <a:t>It will </a:t>
            </a:r>
            <a:r>
              <a:rPr lang="en-US" dirty="0"/>
              <a:t>run till it needs some IPC (</a:t>
            </a:r>
            <a:r>
              <a:rPr lang="en-US" dirty="0" smtClean="0"/>
              <a:t>input) or </a:t>
            </a:r>
            <a:r>
              <a:rPr lang="en-US" dirty="0"/>
              <a:t>wait for an event or till it </a:t>
            </a:r>
            <a:r>
              <a:rPr lang="en-US" dirty="0" smtClean="0"/>
              <a:t>gets preempted </a:t>
            </a:r>
            <a:r>
              <a:rPr lang="en-US" dirty="0"/>
              <a:t>by another higher </a:t>
            </a:r>
            <a:r>
              <a:rPr lang="en-US" dirty="0" smtClean="0"/>
              <a:t>priority task </a:t>
            </a:r>
            <a:r>
              <a:rPr lang="en-US" dirty="0"/>
              <a:t>than this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3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17638"/>
            <a:ext cx="8915400" cy="4827587"/>
          </a:xfrm>
        </p:spPr>
        <p:txBody>
          <a:bodyPr/>
          <a:lstStyle/>
          <a:p>
            <a:pPr algn="just"/>
            <a:r>
              <a:rPr lang="en-US" dirty="0"/>
              <a:t>Runs when it is scheduled to run by </a:t>
            </a:r>
            <a:r>
              <a:rPr lang="en-US" dirty="0" smtClean="0"/>
              <a:t>the OS </a:t>
            </a:r>
            <a:r>
              <a:rPr lang="en-US" dirty="0"/>
              <a:t>(kernel)</a:t>
            </a:r>
          </a:p>
          <a:p>
            <a:pPr algn="just"/>
            <a:r>
              <a:rPr lang="en-US" dirty="0" smtClean="0"/>
              <a:t>OS </a:t>
            </a:r>
            <a:r>
              <a:rPr lang="en-US" dirty="0"/>
              <a:t>gives the control of the CPU on </a:t>
            </a:r>
            <a:r>
              <a:rPr lang="en-US" dirty="0" smtClean="0"/>
              <a:t>a process’s </a:t>
            </a:r>
            <a:r>
              <a:rPr lang="en-US" dirty="0"/>
              <a:t>request (system call).</a:t>
            </a:r>
          </a:p>
          <a:p>
            <a:pPr algn="just"/>
            <a:r>
              <a:rPr lang="en-US" dirty="0" smtClean="0"/>
              <a:t>Runs </a:t>
            </a:r>
            <a:r>
              <a:rPr lang="en-US" dirty="0"/>
              <a:t>by executing the instructions </a:t>
            </a:r>
            <a:r>
              <a:rPr lang="en-US" dirty="0" smtClean="0"/>
              <a:t>and the </a:t>
            </a:r>
            <a:r>
              <a:rPr lang="en-US" dirty="0"/>
              <a:t>continuous changes of its state </a:t>
            </a:r>
            <a:r>
              <a:rPr lang="en-US" dirty="0" smtClean="0"/>
              <a:t>takes place </a:t>
            </a:r>
            <a:r>
              <a:rPr lang="en-US" dirty="0"/>
              <a:t>as the program counter (</a:t>
            </a:r>
            <a:r>
              <a:rPr lang="en-US" dirty="0" smtClean="0"/>
              <a:t>PC)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64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(waiting)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8458200" cy="4708525"/>
          </a:xfrm>
        </p:spPr>
        <p:txBody>
          <a:bodyPr/>
          <a:lstStyle/>
          <a:p>
            <a:r>
              <a:rPr lang="en-US" dirty="0"/>
              <a:t>Execution of task codes suspends </a:t>
            </a:r>
            <a:r>
              <a:rPr lang="en-US" dirty="0" smtClean="0"/>
              <a:t>after saving </a:t>
            </a:r>
            <a:r>
              <a:rPr lang="en-US" dirty="0"/>
              <a:t>the needed parameters into </a:t>
            </a:r>
            <a:r>
              <a:rPr lang="en-US" dirty="0" smtClean="0"/>
              <a:t>its context</a:t>
            </a:r>
            <a:r>
              <a:rPr lang="en-US" dirty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needs some IPC (input) or it needs </a:t>
            </a:r>
            <a:r>
              <a:rPr lang="en-US" dirty="0" smtClean="0"/>
              <a:t>to wait </a:t>
            </a:r>
            <a:r>
              <a:rPr lang="en-US" dirty="0"/>
              <a:t>for an event or wait for </a:t>
            </a:r>
            <a:r>
              <a:rPr lang="en-US" dirty="0" smtClean="0"/>
              <a:t>higher priority </a:t>
            </a:r>
            <a:r>
              <a:rPr lang="en-US" dirty="0"/>
              <a:t>task to block to enable </a:t>
            </a:r>
            <a:r>
              <a:rPr lang="en-US" dirty="0" smtClean="0"/>
              <a:t>running after </a:t>
            </a:r>
            <a:r>
              <a:rPr lang="en-US" dirty="0"/>
              <a:t>blocking</a:t>
            </a:r>
            <a:r>
              <a:rPr lang="en-US" dirty="0" smtClean="0"/>
              <a:t>.</a:t>
            </a:r>
          </a:p>
          <a:p>
            <a:r>
              <a:rPr lang="en-US" dirty="0"/>
              <a:t>A task is pending while it waits for </a:t>
            </a:r>
            <a:r>
              <a:rPr lang="en-US" dirty="0" smtClean="0"/>
              <a:t>an input </a:t>
            </a:r>
            <a:r>
              <a:rPr lang="en-US" dirty="0"/>
              <a:t>from the keyboard or a file. </a:t>
            </a:r>
            <a:r>
              <a:rPr lang="en-US" dirty="0" smtClean="0"/>
              <a:t>The scheduler </a:t>
            </a:r>
            <a:r>
              <a:rPr lang="en-US" dirty="0"/>
              <a:t>then puts it in the </a:t>
            </a:r>
            <a:r>
              <a:rPr lang="en-US" dirty="0" smtClean="0"/>
              <a:t>blocked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668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Deleted (finished)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Deleted Task─</a:t>
            </a:r>
          </a:p>
          <a:p>
            <a:r>
              <a:rPr lang="en-US" dirty="0" smtClean="0"/>
              <a:t>The </a:t>
            </a:r>
            <a:r>
              <a:rPr lang="en-US" dirty="0"/>
              <a:t>created task has memory </a:t>
            </a:r>
            <a:r>
              <a:rPr lang="en-US" dirty="0" smtClean="0"/>
              <a:t>de-allotted to </a:t>
            </a:r>
            <a:r>
              <a:rPr lang="en-US" dirty="0"/>
              <a:t>its structure.</a:t>
            </a:r>
          </a:p>
          <a:p>
            <a:r>
              <a:rPr lang="en-US" dirty="0" smtClean="0"/>
              <a:t>It </a:t>
            </a:r>
            <a:r>
              <a:rPr lang="en-US" dirty="0"/>
              <a:t>frees the memory.</a:t>
            </a:r>
          </a:p>
          <a:p>
            <a:r>
              <a:rPr lang="en-US" dirty="0" smtClean="0"/>
              <a:t>Task </a:t>
            </a:r>
            <a:r>
              <a:rPr lang="en-US" dirty="0"/>
              <a:t>has to be re-created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605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and Activated Task </a:t>
            </a:r>
            <a:r>
              <a:rPr lang="en-US" dirty="0" smtClean="0"/>
              <a:t>States During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of three states─</a:t>
            </a:r>
          </a:p>
          <a:p>
            <a:r>
              <a:rPr lang="en-US" dirty="0"/>
              <a:t> ready,</a:t>
            </a:r>
          </a:p>
          <a:p>
            <a:r>
              <a:rPr lang="en-US" dirty="0"/>
              <a:t> running and</a:t>
            </a:r>
          </a:p>
          <a:p>
            <a:r>
              <a:rPr lang="en-US" dirty="0"/>
              <a:t> blocked.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83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learnt</a:t>
            </a:r>
          </a:p>
          <a:p>
            <a:r>
              <a:rPr lang="en-US" dirty="0" smtClean="0"/>
              <a:t> Application program can be said to consist </a:t>
            </a:r>
            <a:r>
              <a:rPr lang="en-US" dirty="0"/>
              <a:t>of number of processes</a:t>
            </a:r>
          </a:p>
          <a:p>
            <a:r>
              <a:rPr lang="en-US" dirty="0"/>
              <a:t> Process defined as that executing unit </a:t>
            </a:r>
            <a:r>
              <a:rPr lang="en-US" dirty="0" smtClean="0"/>
              <a:t>of  </a:t>
            </a:r>
            <a:r>
              <a:rPr lang="en-US" dirty="0"/>
              <a:t>computation that processes on </a:t>
            </a:r>
            <a:r>
              <a:rPr lang="en-US" dirty="0" smtClean="0"/>
              <a:t>a CPU </a:t>
            </a:r>
            <a:r>
              <a:rPr lang="en-US" dirty="0"/>
              <a:t>and state of which is under </a:t>
            </a:r>
            <a:r>
              <a:rPr lang="en-US" dirty="0" smtClean="0"/>
              <a:t>the control </a:t>
            </a:r>
            <a:r>
              <a:rPr lang="en-US" dirty="0"/>
              <a:t>of kernel of an </a:t>
            </a:r>
            <a:r>
              <a:rPr lang="en-US" dirty="0" smtClean="0"/>
              <a:t>operating system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495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learnt</a:t>
            </a:r>
          </a:p>
          <a:p>
            <a:r>
              <a:rPr lang="en-US" dirty="0" smtClean="0"/>
              <a:t>Process </a:t>
            </a:r>
            <a:r>
              <a:rPr lang="en-US" dirty="0"/>
              <a:t>state at an instance defines </a:t>
            </a:r>
            <a:r>
              <a:rPr lang="en-US" dirty="0" smtClean="0"/>
              <a:t>by process-status </a:t>
            </a:r>
            <a:r>
              <a:rPr lang="en-US" dirty="0"/>
              <a:t>(running, blocked, </a:t>
            </a:r>
            <a:r>
              <a:rPr lang="en-US" dirty="0" smtClean="0"/>
              <a:t>or finished</a:t>
            </a:r>
            <a:r>
              <a:rPr lang="en-US" dirty="0"/>
              <a:t>), process-structure—its </a:t>
            </a:r>
            <a:r>
              <a:rPr lang="en-US" dirty="0" smtClean="0"/>
              <a:t>data, objects </a:t>
            </a:r>
            <a:r>
              <a:rPr lang="en-US" dirty="0"/>
              <a:t>and resources and </a:t>
            </a:r>
            <a:r>
              <a:rPr lang="en-US" dirty="0" smtClean="0"/>
              <a:t>process control </a:t>
            </a:r>
            <a:r>
              <a:rPr lang="en-US" dirty="0"/>
              <a:t>block</a:t>
            </a:r>
            <a:r>
              <a:rPr lang="en-US" dirty="0" smtClean="0"/>
              <a:t>.</a:t>
            </a:r>
          </a:p>
          <a:p>
            <a:r>
              <a:rPr lang="en-US" dirty="0"/>
              <a:t>OS lets a process execute on the CPU</a:t>
            </a:r>
            <a:r>
              <a:rPr lang="en-US" dirty="0" smtClean="0"/>
              <a:t>─ some </a:t>
            </a:r>
            <a:r>
              <a:rPr lang="en-US" dirty="0"/>
              <a:t>process at OS for </a:t>
            </a:r>
            <a:r>
              <a:rPr lang="en-US" dirty="0" smtClean="0"/>
              <a:t>a resource management mechanism </a:t>
            </a:r>
            <a:r>
              <a:rPr lang="en-US" dirty="0"/>
              <a:t>lets it use </a:t>
            </a:r>
            <a:r>
              <a:rPr lang="en-US" dirty="0" smtClean="0"/>
              <a:t>the system-memory </a:t>
            </a:r>
            <a:r>
              <a:rPr lang="en-US" dirty="0"/>
              <a:t>and other </a:t>
            </a:r>
            <a:r>
              <a:rPr lang="en-US" dirty="0" smtClean="0"/>
              <a:t>system resources</a:t>
            </a:r>
            <a:r>
              <a:rPr lang="en-US" dirty="0"/>
              <a:t> </a:t>
            </a:r>
            <a:r>
              <a:rPr lang="en-US" dirty="0" smtClean="0"/>
              <a:t>such </a:t>
            </a:r>
            <a:r>
              <a:rPr lang="en-US" dirty="0"/>
              <a:t>as network, file, </a:t>
            </a:r>
            <a:r>
              <a:rPr lang="en-US" dirty="0" smtClean="0"/>
              <a:t>display or </a:t>
            </a:r>
            <a:r>
              <a:rPr lang="en-US" dirty="0"/>
              <a:t>printer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34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learnt</a:t>
            </a:r>
          </a:p>
          <a:p>
            <a:r>
              <a:rPr lang="en-US" dirty="0" smtClean="0"/>
              <a:t>PCB</a:t>
            </a:r>
            <a:r>
              <a:rPr lang="en-US" dirty="0"/>
              <a:t>─ a data structure having </a:t>
            </a:r>
            <a:r>
              <a:rPr lang="en-US" dirty="0" smtClean="0"/>
              <a:t>the information </a:t>
            </a:r>
            <a:r>
              <a:rPr lang="en-US" dirty="0"/>
              <a:t>using which the </a:t>
            </a:r>
            <a:r>
              <a:rPr lang="en-US" dirty="0" smtClean="0"/>
              <a:t>OS controls </a:t>
            </a:r>
            <a:r>
              <a:rPr lang="en-US" dirty="0"/>
              <a:t>the process state</a:t>
            </a:r>
          </a:p>
          <a:p>
            <a:r>
              <a:rPr lang="en-US" dirty="0" smtClean="0"/>
              <a:t>PCB </a:t>
            </a:r>
            <a:r>
              <a:rPr lang="en-US" dirty="0"/>
              <a:t>consists of the information </a:t>
            </a:r>
            <a:r>
              <a:rPr lang="en-US" dirty="0" smtClean="0"/>
              <a:t>about the </a:t>
            </a:r>
            <a:r>
              <a:rPr lang="en-US" dirty="0"/>
              <a:t>process state</a:t>
            </a:r>
          </a:p>
          <a:p>
            <a:r>
              <a:rPr lang="en-US" dirty="0" smtClean="0"/>
              <a:t>PCB </a:t>
            </a:r>
            <a:r>
              <a:rPr lang="en-US" dirty="0"/>
              <a:t>stores in protected memory </a:t>
            </a:r>
            <a:r>
              <a:rPr lang="en-US" dirty="0" smtClean="0"/>
              <a:t>area of </a:t>
            </a:r>
            <a:r>
              <a:rPr lang="en-US" dirty="0"/>
              <a:t>the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3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Process is that executing unit </a:t>
            </a:r>
            <a:r>
              <a:rPr lang="en-US" dirty="0" smtClean="0"/>
              <a:t>of computation</a:t>
            </a:r>
            <a:r>
              <a:rPr lang="en-US" dirty="0"/>
              <a:t>, which is controlled by </a:t>
            </a:r>
            <a:r>
              <a:rPr lang="en-US" dirty="0" smtClean="0"/>
              <a:t>some process </a:t>
            </a:r>
            <a:r>
              <a:rPr lang="en-US" dirty="0"/>
              <a:t>(of the OS) for a </a:t>
            </a:r>
            <a:r>
              <a:rPr lang="en-US" dirty="0" smtClean="0"/>
              <a:t>scheduling mechanism </a:t>
            </a:r>
            <a:r>
              <a:rPr lang="en-US" dirty="0"/>
              <a:t>that lets it execute on the </a:t>
            </a:r>
            <a:r>
              <a:rPr lang="en-US" dirty="0" smtClean="0"/>
              <a:t>CPU and </a:t>
            </a:r>
            <a:r>
              <a:rPr lang="en-US" dirty="0"/>
              <a:t>by some process at OS for </a:t>
            </a:r>
            <a:r>
              <a:rPr lang="en-US" dirty="0" smtClean="0"/>
              <a:t>a resource management</a:t>
            </a:r>
            <a:r>
              <a:rPr lang="en-US" dirty="0"/>
              <a:t> </a:t>
            </a:r>
            <a:r>
              <a:rPr lang="en-US" dirty="0" smtClean="0"/>
              <a:t>mechanism </a:t>
            </a:r>
            <a:r>
              <a:rPr lang="en-US" dirty="0"/>
              <a:t>that lets it </a:t>
            </a:r>
            <a:r>
              <a:rPr lang="en-US" dirty="0" smtClean="0"/>
              <a:t>use the </a:t>
            </a:r>
            <a:r>
              <a:rPr lang="en-US" dirty="0"/>
              <a:t>system-memory and </a:t>
            </a:r>
            <a:r>
              <a:rPr lang="en-US" dirty="0" smtClean="0"/>
              <a:t>other system resources such </a:t>
            </a:r>
            <a:r>
              <a:rPr lang="en-US" dirty="0"/>
              <a:t>as network, file, display </a:t>
            </a:r>
            <a:r>
              <a:rPr lang="en-US" dirty="0" smtClean="0"/>
              <a:t>or printer.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1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/>
              <a:t>Application program can be said </a:t>
            </a:r>
            <a:r>
              <a:rPr lang="en-US" dirty="0" smtClean="0"/>
              <a:t>to consist </a:t>
            </a:r>
            <a:r>
              <a:rPr lang="en-US" dirty="0"/>
              <a:t>of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processes</a:t>
            </a:r>
          </a:p>
          <a:p>
            <a:r>
              <a:rPr lang="en-US" b="1" dirty="0"/>
              <a:t>Example ─ Mobile Phone </a:t>
            </a:r>
            <a:r>
              <a:rPr lang="en-US" b="1" dirty="0" smtClean="0"/>
              <a:t>Device embedded </a:t>
            </a:r>
            <a:r>
              <a:rPr lang="en-US" b="1" dirty="0"/>
              <a:t>software</a:t>
            </a:r>
          </a:p>
          <a:p>
            <a:r>
              <a:rPr lang="en-US" dirty="0"/>
              <a:t> Software highly complex.</a:t>
            </a:r>
          </a:p>
          <a:p>
            <a:r>
              <a:rPr lang="en-US" dirty="0"/>
              <a:t> Number of </a:t>
            </a:r>
            <a:r>
              <a:rPr lang="en-US" dirty="0" smtClean="0"/>
              <a:t>functions, processes threads</a:t>
            </a:r>
            <a:r>
              <a:rPr lang="en-US" dirty="0"/>
              <a:t>, </a:t>
            </a:r>
            <a:r>
              <a:rPr lang="en-US" dirty="0" smtClean="0"/>
              <a:t>and several program objects </a:t>
            </a:r>
            <a:r>
              <a:rPr lang="en-US" dirty="0"/>
              <a:t>that must </a:t>
            </a:r>
            <a:r>
              <a:rPr lang="en-US" dirty="0" smtClean="0"/>
              <a:t>be concurrently processed </a:t>
            </a:r>
            <a:r>
              <a:rPr lang="en-US" dirty="0"/>
              <a:t>on a single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6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5100"/>
            <a:ext cx="8839200" cy="1206500"/>
          </a:xfrm>
        </p:spPr>
        <p:txBody>
          <a:bodyPr/>
          <a:lstStyle/>
          <a:p>
            <a:r>
              <a:rPr lang="en-US" dirty="0"/>
              <a:t>Exemplary processes at the phone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Voice encoding and </a:t>
            </a:r>
            <a:r>
              <a:rPr lang="en-US" dirty="0" smtClean="0"/>
              <a:t>convoluting process</a:t>
            </a:r>
            <a:r>
              <a:rPr lang="en-US" dirty="0"/>
              <a:t>─ the device captures </a:t>
            </a:r>
            <a:r>
              <a:rPr lang="en-US" dirty="0" smtClean="0"/>
              <a:t>the spoken </a:t>
            </a:r>
            <a:r>
              <a:rPr lang="en-US" dirty="0"/>
              <a:t>words through a speaker </a:t>
            </a:r>
            <a:r>
              <a:rPr lang="en-US" dirty="0" smtClean="0"/>
              <a:t>and generates </a:t>
            </a:r>
            <a:r>
              <a:rPr lang="en-US" dirty="0"/>
              <a:t>the digital signals </a:t>
            </a:r>
            <a:r>
              <a:rPr lang="en-US" dirty="0" smtClean="0"/>
              <a:t>after analog </a:t>
            </a:r>
            <a:r>
              <a:rPr lang="en-US" dirty="0"/>
              <a:t>to digital conversion, the </a:t>
            </a:r>
            <a:r>
              <a:rPr lang="en-US" dirty="0" smtClean="0"/>
              <a:t>digits are </a:t>
            </a:r>
            <a:r>
              <a:rPr lang="en-US" dirty="0"/>
              <a:t>encoded and convoluted using </a:t>
            </a:r>
            <a:r>
              <a:rPr lang="en-US" dirty="0" smtClean="0"/>
              <a:t>a CODEC,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Modulating process,</a:t>
            </a:r>
          </a:p>
          <a:p>
            <a:pPr algn="just"/>
            <a:r>
              <a:rPr lang="en-US" dirty="0"/>
              <a:t> Display process,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0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49470"/>
            <a:ext cx="8229600" cy="28274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561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3754</TotalTime>
  <Words>2218</Words>
  <Application>Microsoft Office PowerPoint</Application>
  <PresentationFormat>On-screen Show (4:3)</PresentationFormat>
  <Paragraphs>244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Arial</vt:lpstr>
      <vt:lpstr>Times New Roman</vt:lpstr>
      <vt:lpstr>Default Design</vt:lpstr>
      <vt:lpstr>PowerPoint Presentation</vt:lpstr>
      <vt:lpstr>   Embedded Computing  </vt:lpstr>
      <vt:lpstr>PowerPoint Presentation</vt:lpstr>
      <vt:lpstr>Process</vt:lpstr>
      <vt:lpstr>Process….</vt:lpstr>
      <vt:lpstr>Process …</vt:lpstr>
      <vt:lpstr>PowerPoint Presentation</vt:lpstr>
      <vt:lpstr>Exemplary processes at the phone device</vt:lpstr>
      <vt:lpstr>Process </vt:lpstr>
      <vt:lpstr>Process Control Block</vt:lpstr>
      <vt:lpstr>Process Control Block</vt:lpstr>
      <vt:lpstr>Information about the process state at Process Control Block…</vt:lpstr>
      <vt:lpstr>PowerPoint Presentation</vt:lpstr>
      <vt:lpstr>PowerPoint Presentation</vt:lpstr>
      <vt:lpstr>Context</vt:lpstr>
      <vt:lpstr>PowerPoint Presentation</vt:lpstr>
      <vt:lpstr>Thread Concepts</vt:lpstr>
      <vt:lpstr>Thread… lightweight</vt:lpstr>
      <vt:lpstr>PowerPoint Presentation</vt:lpstr>
      <vt:lpstr>PowerPoint Presentation</vt:lpstr>
      <vt:lpstr>Thread</vt:lpstr>
      <vt:lpstr>Thread’s signal mask</vt:lpstr>
      <vt:lpstr>PowerPoint Presentation</vt:lpstr>
      <vt:lpstr>PowerPoint Presentation</vt:lpstr>
      <vt:lpstr>Multiprocessing OS </vt:lpstr>
      <vt:lpstr>Example ─ Multiple threads  in Mobile Phone Device</vt:lpstr>
      <vt:lpstr>Exemplary threads of display_process at the phone device</vt:lpstr>
      <vt:lpstr>PowerPoint Presentation</vt:lpstr>
      <vt:lpstr>Thread Parameters and Stack</vt:lpstr>
      <vt:lpstr>Thread’s stack</vt:lpstr>
      <vt:lpstr>Thread Stack</vt:lpstr>
      <vt:lpstr>Thread and Task</vt:lpstr>
      <vt:lpstr>PowerPoint Presentation</vt:lpstr>
      <vt:lpstr>Thread and Task analogy </vt:lpstr>
      <vt:lpstr>Task Concepts</vt:lpstr>
      <vt:lpstr>Task……</vt:lpstr>
      <vt:lpstr>Task…..</vt:lpstr>
      <vt:lpstr>Task…..</vt:lpstr>
      <vt:lpstr>Task …..</vt:lpstr>
      <vt:lpstr>Task……</vt:lpstr>
      <vt:lpstr>Example ─ Automatic Chocolate Vending Machine</vt:lpstr>
      <vt:lpstr>Tasks in Embedded Program</vt:lpstr>
      <vt:lpstr>Exemplary tasks at the ACVM</vt:lpstr>
      <vt:lpstr>PowerPoint Presentation</vt:lpstr>
      <vt:lpstr>Task States</vt:lpstr>
      <vt:lpstr>Task States</vt:lpstr>
      <vt:lpstr>Idle (created) state</vt:lpstr>
      <vt:lpstr>Ready (Active) State</vt:lpstr>
      <vt:lpstr>Ready (Active) State</vt:lpstr>
      <vt:lpstr>Blocked (waiting) state</vt:lpstr>
      <vt:lpstr>Deleted (finished) state</vt:lpstr>
      <vt:lpstr>Created and Activated Task States During Processing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Eng Duceysane</cp:lastModifiedBy>
  <cp:revision>195</cp:revision>
  <cp:lastPrinted>1601-01-01T00:00:00Z</cp:lastPrinted>
  <dcterms:created xsi:type="dcterms:W3CDTF">1601-01-01T00:00:00Z</dcterms:created>
  <dcterms:modified xsi:type="dcterms:W3CDTF">2016-02-27T03:36:46Z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