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16. May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16. May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16. May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714" y="2494644"/>
            <a:ext cx="8799286" cy="8527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First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insights in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  <a:t>data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badi MT Condensed Extra Bold"/>
                <a:cs typeface="Abadi MT Condensed Extra Bold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Review of results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505200"/>
            <a:ext cx="2616201" cy="1752600"/>
          </a:xfrm>
        </p:spPr>
        <p:txBody>
          <a:bodyPr/>
          <a:lstStyle/>
          <a:p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sz="24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merican Typewriter"/>
                <a:cs typeface="American Typewriter"/>
              </a:rPr>
              <a:t>Ahmed Qamesh</a:t>
            </a:r>
            <a:endParaRPr lang="en-US" sz="2400" i="1" dirty="0">
              <a:solidFill>
                <a:schemeClr val="tx2">
                  <a:lumMod val="90000"/>
                  <a:lumOff val="10000"/>
                </a:schemeClr>
              </a:solidFill>
              <a:latin typeface="American Typewriter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" y="54096"/>
            <a:ext cx="2467429" cy="7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447" y="128397"/>
            <a:ext cx="147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Task 4: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1" y="1355931"/>
            <a:ext cx="2926555" cy="2183303"/>
          </a:xfrm>
          <a:prstGeom prst="rect">
            <a:avLst/>
          </a:prstGeom>
          <a:ln>
            <a:solidFill>
              <a:srgbClr val="FF404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21" y="1355931"/>
            <a:ext cx="2917265" cy="2183303"/>
          </a:xfrm>
          <a:prstGeom prst="rect">
            <a:avLst/>
          </a:prstGeom>
          <a:ln>
            <a:solidFill>
              <a:srgbClr val="FF404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647" y="1355931"/>
            <a:ext cx="2912619" cy="2183303"/>
          </a:xfrm>
          <a:prstGeom prst="rect">
            <a:avLst/>
          </a:prstGeom>
          <a:ln>
            <a:solidFill>
              <a:srgbClr val="FF404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1" y="3710198"/>
            <a:ext cx="2926554" cy="2204203"/>
          </a:xfrm>
          <a:prstGeom prst="rect">
            <a:avLst/>
          </a:prstGeom>
          <a:ln>
            <a:solidFill>
              <a:srgbClr val="FF404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521" y="3710198"/>
            <a:ext cx="2876655" cy="2204203"/>
          </a:xfrm>
          <a:prstGeom prst="rect">
            <a:avLst/>
          </a:prstGeom>
          <a:ln>
            <a:solidFill>
              <a:srgbClr val="FF404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7647" y="3710198"/>
            <a:ext cx="2912619" cy="2204203"/>
          </a:xfrm>
          <a:prstGeom prst="rect">
            <a:avLst/>
          </a:prstGeom>
          <a:ln>
            <a:solidFill>
              <a:srgbClr val="FF404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93774" y="881869"/>
            <a:ext cx="68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RR interval in a time window of 500000 </a:t>
            </a:r>
            <a:r>
              <a:rPr lang="en-US" dirty="0" err="1" smtClean="0">
                <a:latin typeface="Arial"/>
                <a:cs typeface="Arial"/>
              </a:rPr>
              <a:t>ms</a:t>
            </a:r>
            <a:r>
              <a:rPr lang="en-US" dirty="0" smtClean="0">
                <a:latin typeface="Arial"/>
                <a:cs typeface="Arial"/>
              </a:rPr>
              <a:t> around each </a:t>
            </a:r>
            <a:r>
              <a:rPr lang="en-US" dirty="0">
                <a:latin typeface="Arial"/>
                <a:cs typeface="Arial"/>
              </a:rPr>
              <a:t>Seizures 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9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880771"/>
            <a:ext cx="8042276" cy="30628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Arial Black"/>
                <a:cs typeface="Arial Black"/>
              </a:rPr>
              <a:t>Thank you</a:t>
            </a:r>
            <a:endParaRPr lang="en-US" sz="6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8888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Arial Black"/>
                <a:cs typeface="Arial Black"/>
              </a:rPr>
              <a:t>References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316" y="1444532"/>
            <a:ext cx="8924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[1] </a:t>
            </a:r>
            <a:r>
              <a:rPr lang="fi-FI" dirty="0" err="1"/>
              <a:t>Huikuri</a:t>
            </a:r>
            <a:r>
              <a:rPr lang="fi-FI" dirty="0"/>
              <a:t>, H. V. et al. </a:t>
            </a:r>
            <a:r>
              <a:rPr lang="fi-FI" dirty="0" err="1"/>
              <a:t>Circulation</a:t>
            </a:r>
            <a:r>
              <a:rPr lang="fi-FI" dirty="0"/>
              <a:t> 1996;93:18361844</a:t>
            </a:r>
          </a:p>
          <a:p>
            <a:r>
              <a:rPr lang="fi-FI" dirty="0"/>
              <a:t>[2]</a:t>
            </a:r>
            <a:r>
              <a:rPr lang="nb-NO" dirty="0"/>
              <a:t> Brennan M. et al. IEEE Trans </a:t>
            </a:r>
            <a:r>
              <a:rPr lang="nb-NO" dirty="0" err="1"/>
              <a:t>Biomed</a:t>
            </a:r>
            <a:r>
              <a:rPr lang="nb-NO" dirty="0"/>
              <a:t> Eng 2001;48:</a:t>
            </a:r>
            <a:r>
              <a:rPr lang="nb-NO" dirty="0" smtClean="0"/>
              <a:t>134247</a:t>
            </a:r>
          </a:p>
          <a:p>
            <a:r>
              <a:rPr lang="nb-NO" dirty="0" smtClean="0"/>
              <a:t>[3] </a:t>
            </a:r>
            <a:r>
              <a:rPr lang="en-US" dirty="0" err="1"/>
              <a:t>Jeppesen</a:t>
            </a:r>
            <a:r>
              <a:rPr lang="en-US" dirty="0"/>
              <a:t>, </a:t>
            </a:r>
            <a:r>
              <a:rPr lang="en-US" dirty="0" smtClean="0"/>
              <a:t>J et al. </a:t>
            </a:r>
            <a:r>
              <a:rPr lang="en-US" dirty="0"/>
              <a:t>Using Lorenz plot and Cardiac Sympathetic Index of heart rate variability for detecting seizures for patients with epilepsy. </a:t>
            </a:r>
            <a:r>
              <a:rPr lang="en-US" dirty="0" smtClean="0"/>
              <a:t>10.1109</a:t>
            </a:r>
            <a:r>
              <a:rPr lang="en-US" dirty="0"/>
              <a:t>/EMBC.2014.6944639. </a:t>
            </a:r>
          </a:p>
        </p:txBody>
      </p:sp>
    </p:spTree>
    <p:extLst>
      <p:ext uri="{BB962C8B-B14F-4D97-AF65-F5344CB8AC3E}">
        <p14:creationId xmlns:p14="http://schemas.microsoft.com/office/powerpoint/2010/main" val="165885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8" y="107576"/>
            <a:ext cx="7658424" cy="786051"/>
          </a:xfrm>
        </p:spPr>
        <p:txBody>
          <a:bodyPr/>
          <a:lstStyle/>
          <a:p>
            <a:pPr algn="l"/>
            <a:r>
              <a:rPr lang="en-US" dirty="0" smtClean="0">
                <a:latin typeface="Arial Black"/>
                <a:cs typeface="Arial Black"/>
              </a:rPr>
              <a:t>Outline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93" y="893627"/>
            <a:ext cx="1249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Task 1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Task </a:t>
            </a:r>
            <a:r>
              <a:rPr lang="en-US" sz="2000" dirty="0" smtClean="0"/>
              <a:t>2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Task </a:t>
            </a:r>
            <a:r>
              <a:rPr lang="en-US" sz="2000" dirty="0" smtClean="0"/>
              <a:t>3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Task </a:t>
            </a:r>
            <a:r>
              <a:rPr lang="en-US" sz="2000" smtClean="0"/>
              <a:t>4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072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528" y="408956"/>
            <a:ext cx="8042276" cy="599995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Task 1: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			</a:t>
            </a:r>
            <a:r>
              <a:rPr lang="en-US" sz="1800" u="sng" dirty="0" smtClean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Plotting data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9071"/>
            <a:ext cx="4242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Observation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RR</a:t>
            </a:r>
            <a:r>
              <a:rPr lang="en-US" sz="1400" dirty="0" smtClean="0"/>
              <a:t>-intervals are within [500-1500] </a:t>
            </a:r>
            <a:r>
              <a:rPr lang="en-US" sz="1400" dirty="0" err="1" smtClean="0"/>
              <a:t>ms.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data shows irregular fluctuation in the RR-interval values.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661" y="995162"/>
            <a:ext cx="4736239" cy="3533385"/>
          </a:xfrm>
          <a:prstGeom prst="rect">
            <a:avLst/>
          </a:prstGeom>
          <a:ln>
            <a:solidFill>
              <a:srgbClr val="FF404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47281" y="2237467"/>
            <a:ext cx="3968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1400" dirty="0"/>
              <a:t>RR interval fluctuation is due to the </a:t>
            </a:r>
            <a:r>
              <a:rPr lang="en-US" sz="1400" b="1" dirty="0"/>
              <a:t>fluctuation in </a:t>
            </a:r>
            <a:r>
              <a:rPr lang="da-DK" sz="1400" b="1" dirty="0" err="1"/>
              <a:t>ecg</a:t>
            </a:r>
            <a:r>
              <a:rPr lang="da-DK" sz="1400" b="1" dirty="0"/>
              <a:t> signal</a:t>
            </a:r>
            <a:r>
              <a:rPr lang="en-US" sz="1400" dirty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During 160 hours of data taken, </a:t>
            </a:r>
            <a:r>
              <a:rPr lang="en-US" sz="1400" b="1" dirty="0"/>
              <a:t>different activities </a:t>
            </a:r>
            <a:r>
              <a:rPr lang="en-US" sz="1400" dirty="0"/>
              <a:t>must be considered.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 </a:t>
            </a:r>
            <a:r>
              <a:rPr lang="nl-NL" sz="1400" b="1" dirty="0" err="1"/>
              <a:t>Seizures</a:t>
            </a:r>
            <a:r>
              <a:rPr lang="nl-NL" sz="1400" b="1" dirty="0"/>
              <a:t> </a:t>
            </a:r>
            <a:r>
              <a:rPr lang="nl-NL" sz="1400" b="1" dirty="0" err="1"/>
              <a:t>periods</a:t>
            </a:r>
            <a:r>
              <a:rPr lang="nl-NL" sz="1400" dirty="0"/>
              <a:t>.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5597" y="1248376"/>
            <a:ext cx="6660219" cy="5424120"/>
            <a:chOff x="350181" y="499091"/>
            <a:chExt cx="6660219" cy="600121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81" y="3910132"/>
              <a:ext cx="4693604" cy="2590172"/>
            </a:xfrm>
            <a:prstGeom prst="rect">
              <a:avLst/>
            </a:prstGeom>
            <a:ln>
              <a:solidFill>
                <a:srgbClr val="FF4040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461760" y="499091"/>
              <a:ext cx="548640" cy="3198716"/>
            </a:xfrm>
            <a:prstGeom prst="rect">
              <a:avLst/>
            </a:prstGeom>
            <a:noFill/>
            <a:ln w="38100" cmpd="sng">
              <a:solidFill>
                <a:srgbClr val="FF404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1"/>
            </p:cNvCxnSpPr>
            <p:nvPr/>
          </p:nvCxnSpPr>
          <p:spPr>
            <a:xfrm flipH="1">
              <a:off x="5043786" y="2098450"/>
              <a:ext cx="1417974" cy="1811682"/>
            </a:xfrm>
            <a:prstGeom prst="line">
              <a:avLst/>
            </a:prstGeom>
            <a:ln w="28575" cmpd="sng">
              <a:solidFill>
                <a:srgbClr val="FF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9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198" y="0"/>
            <a:ext cx="82815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Task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2:</a:t>
            </a:r>
          </a:p>
          <a:p>
            <a:r>
              <a:rPr lang="en-US" sz="1600" dirty="0" smtClean="0">
                <a:latin typeface="Arial"/>
                <a:cs typeface="Arial"/>
              </a:rPr>
              <a:t>		</a:t>
            </a:r>
            <a:r>
              <a:rPr lang="en-US" b="1" u="sng" dirty="0" smtClean="0">
                <a:latin typeface="Arial"/>
                <a:cs typeface="Arial"/>
              </a:rPr>
              <a:t>Implement </a:t>
            </a:r>
            <a:r>
              <a:rPr lang="en-US" b="1" u="sng" dirty="0">
                <a:latin typeface="Arial"/>
                <a:cs typeface="Arial"/>
              </a:rPr>
              <a:t>the following three features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(mean, </a:t>
            </a:r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std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, CSI)</a:t>
            </a:r>
            <a:endParaRPr lang="en-US" sz="3600" b="1" u="sng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72" y="1597611"/>
            <a:ext cx="3379573" cy="2527603"/>
          </a:xfrm>
          <a:prstGeom prst="rect">
            <a:avLst/>
          </a:prstGeom>
          <a:ln>
            <a:solidFill>
              <a:srgbClr val="FF404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6198" y="892552"/>
            <a:ext cx="900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In the </a:t>
            </a:r>
            <a:r>
              <a:rPr lang="it-IT" b="1" dirty="0" err="1" smtClean="0"/>
              <a:t>Poincare</a:t>
            </a:r>
            <a:r>
              <a:rPr lang="it-IT" dirty="0" smtClean="0"/>
              <a:t> </a:t>
            </a:r>
            <a:r>
              <a:rPr lang="en-US" b="1" dirty="0" smtClean="0"/>
              <a:t>plot</a:t>
            </a:r>
            <a:r>
              <a:rPr lang="en-US" dirty="0" smtClean="0"/>
              <a:t>: is </a:t>
            </a:r>
            <a:r>
              <a:rPr lang="en-US" dirty="0"/>
              <a:t>a </a:t>
            </a:r>
            <a:r>
              <a:rPr lang="en-US" dirty="0" smtClean="0"/>
              <a:t>scatter diagram constructed </a:t>
            </a:r>
            <a:r>
              <a:rPr lang="en-US" dirty="0"/>
              <a:t>by locating points from the time series on the coordinate plane according to the </a:t>
            </a:r>
            <a:r>
              <a:rPr lang="en-US" dirty="0" smtClean="0"/>
              <a:t>pairing (I</a:t>
            </a:r>
            <a:r>
              <a:rPr lang="en-US" baseline="-25000" dirty="0" smtClean="0"/>
              <a:t>k</a:t>
            </a:r>
            <a:r>
              <a:rPr lang="en-US" dirty="0" smtClean="0"/>
              <a:t>,I</a:t>
            </a:r>
            <a:r>
              <a:rPr lang="en-US" baseline="-25000" dirty="0" smtClean="0"/>
              <a:t>k+1</a:t>
            </a:r>
            <a:r>
              <a:rPr lang="en-US" dirty="0" smtClean="0"/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978" y="1612827"/>
            <a:ext cx="547767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choice of  </a:t>
            </a:r>
            <a:r>
              <a:rPr lang="en-US" b="1" dirty="0"/>
              <a:t>t=1</a:t>
            </a:r>
            <a:r>
              <a:rPr lang="en-US" dirty="0"/>
              <a:t> ensures a high (linear) correlation between points for most time series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successive points with equal values </a:t>
            </a:r>
            <a:r>
              <a:rPr lang="en-US" dirty="0" smtClean="0"/>
              <a:t>(R</a:t>
            </a:r>
            <a:r>
              <a:rPr lang="en-US" dirty="0"/>
              <a:t>-R </a:t>
            </a:r>
            <a:r>
              <a:rPr lang="en-US" dirty="0" smtClean="0"/>
              <a:t>intervals) </a:t>
            </a:r>
            <a:r>
              <a:rPr lang="en-US" dirty="0"/>
              <a:t>will fall along </a:t>
            </a:r>
            <a:r>
              <a:rPr lang="en-US" dirty="0" smtClean="0"/>
              <a:t>the diagonal</a:t>
            </a:r>
            <a:r>
              <a:rPr lang="en-US" dirty="0"/>
              <a:t>, </a:t>
            </a:r>
            <a:r>
              <a:rPr lang="en-US" b="1" dirty="0"/>
              <a:t>the line of </a:t>
            </a:r>
            <a:r>
              <a:rPr lang="en-US" b="1" dirty="0" smtClean="0"/>
              <a:t>identity</a:t>
            </a:r>
            <a:r>
              <a:rPr lang="en-US" b="1" baseline="30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7" y="4496135"/>
            <a:ext cx="4959166" cy="628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728" y="5586862"/>
            <a:ext cx="3238500" cy="444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4423" y="4074081"/>
            <a:ext cx="8157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SD1: dispersion of points </a:t>
            </a:r>
            <a:r>
              <a:rPr lang="en-US" b="1" dirty="0">
                <a:solidFill>
                  <a:srgbClr val="FF0000"/>
                </a:solidFill>
              </a:rPr>
              <a:t>perpendicular</a:t>
            </a:r>
            <a:r>
              <a:rPr lang="en-US" b="1" dirty="0"/>
              <a:t> to the line of </a:t>
            </a:r>
            <a:r>
              <a:rPr lang="en-US" b="1" dirty="0" smtClean="0"/>
              <a:t>identity</a:t>
            </a:r>
            <a:r>
              <a:rPr lang="en-US" b="1" baseline="30000" dirty="0" smtClean="0"/>
              <a:t>2,3</a:t>
            </a:r>
            <a:endParaRPr lang="en-US" b="1" baseline="30000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SD2: dispersion of points </a:t>
            </a:r>
            <a:r>
              <a:rPr lang="en-US" b="1" dirty="0">
                <a:solidFill>
                  <a:srgbClr val="FF0000"/>
                </a:solidFill>
              </a:rPr>
              <a:t>along</a:t>
            </a:r>
            <a:r>
              <a:rPr lang="en-US" b="1" dirty="0"/>
              <a:t> the line of identity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7428" y="6081035"/>
            <a:ext cx="594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SDSD : standard deviation of successive differences.</a:t>
            </a:r>
          </a:p>
          <a:p>
            <a:r>
              <a:rPr lang="en-US" dirty="0" smtClean="0"/>
              <a:t>SDRR </a:t>
            </a:r>
            <a:r>
              <a:rPr lang="en-US" dirty="0"/>
              <a:t>: standard deviation of </a:t>
            </a:r>
            <a:r>
              <a:rPr lang="en-US" dirty="0" smtClean="0"/>
              <a:t>RR-intervals.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1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198" y="0"/>
            <a:ext cx="82815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Task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2:</a:t>
            </a:r>
          </a:p>
          <a:p>
            <a:r>
              <a:rPr lang="en-US" sz="1600" dirty="0" smtClean="0">
                <a:latin typeface="Arial"/>
                <a:cs typeface="Arial"/>
              </a:rPr>
              <a:t>		</a:t>
            </a:r>
            <a:r>
              <a:rPr lang="en-US" b="1" u="sng" dirty="0" smtClean="0">
                <a:latin typeface="Arial"/>
                <a:cs typeface="Arial"/>
              </a:rPr>
              <a:t>Implement </a:t>
            </a:r>
            <a:r>
              <a:rPr lang="en-US" b="1" u="sng" dirty="0">
                <a:latin typeface="Arial"/>
                <a:cs typeface="Arial"/>
              </a:rPr>
              <a:t>the following three features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(mean, </a:t>
            </a:r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std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, CSI)</a:t>
            </a:r>
            <a:endParaRPr lang="en-US" sz="3600" b="1" u="sng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8" y="1152955"/>
            <a:ext cx="4190921" cy="3131531"/>
          </a:xfrm>
          <a:prstGeom prst="rect">
            <a:avLst/>
          </a:prstGeom>
          <a:ln>
            <a:solidFill>
              <a:srgbClr val="FF404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68" y="1152954"/>
            <a:ext cx="4187064" cy="3131531"/>
          </a:xfrm>
          <a:prstGeom prst="rect">
            <a:avLst/>
          </a:prstGeom>
          <a:ln>
            <a:solidFill>
              <a:srgbClr val="FF404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27092" y="4679698"/>
            <a:ext cx="204565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Mean = 846.824 </a:t>
            </a:r>
          </a:p>
          <a:p>
            <a:r>
              <a:rPr lang="en-US" sz="2000" dirty="0" err="1" smtClean="0">
                <a:latin typeface="Arial"/>
                <a:cs typeface="Arial"/>
              </a:rPr>
              <a:t>Std</a:t>
            </a:r>
            <a:r>
              <a:rPr lang="en-US" sz="2000" dirty="0" smtClean="0">
                <a:latin typeface="Arial"/>
                <a:cs typeface="Arial"/>
              </a:rPr>
              <a:t> = 140.204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3381" y="4679698"/>
            <a:ext cx="207321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CSI =</a:t>
            </a:r>
            <a:r>
              <a:rPr lang="mr-IN" sz="2000" dirty="0" smtClean="0"/>
              <a:t>SD2 </a:t>
            </a:r>
            <a:r>
              <a:rPr lang="mr-IN" sz="2000" dirty="0"/>
              <a:t>/ </a:t>
            </a:r>
            <a:r>
              <a:rPr lang="mr-IN" sz="2000" dirty="0" smtClean="0"/>
              <a:t>SD1</a:t>
            </a:r>
          </a:p>
          <a:p>
            <a:r>
              <a:rPr lang="en-US" sz="2000" dirty="0">
                <a:latin typeface="Arial"/>
                <a:cs typeface="Arial"/>
              </a:rPr>
              <a:t>CSI = </a:t>
            </a:r>
            <a:r>
              <a:rPr lang="en-US" sz="2000" dirty="0" smtClean="0">
                <a:latin typeface="Arial"/>
                <a:cs typeface="Arial"/>
              </a:rPr>
              <a:t>6.401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593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198" y="0"/>
            <a:ext cx="82815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Task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3:</a:t>
            </a: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b="1" u="sng" dirty="0"/>
              <a:t>F</a:t>
            </a:r>
            <a:r>
              <a:rPr lang="en-US" b="1" u="sng" dirty="0" smtClean="0"/>
              <a:t>eatures </a:t>
            </a:r>
            <a:r>
              <a:rPr lang="en-US" b="1" u="sng" dirty="0"/>
              <a:t>on the </a:t>
            </a:r>
            <a:r>
              <a:rPr lang="en-US" b="1" u="sng" dirty="0" smtClean="0"/>
              <a:t>data </a:t>
            </a:r>
            <a:r>
              <a:rPr lang="en-US" b="1" u="sng" dirty="0"/>
              <a:t>with a window size of </a:t>
            </a:r>
            <a:r>
              <a:rPr lang="en-US" b="1" u="sng" dirty="0" smtClean="0"/>
              <a:t>30s and (overlap 5s)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07" y="1099075"/>
            <a:ext cx="4353897" cy="324814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8" y="1162282"/>
            <a:ext cx="4255621" cy="3184939"/>
          </a:xfrm>
          <a:prstGeom prst="rect">
            <a:avLst/>
          </a:prstGeom>
          <a:ln>
            <a:solidFill>
              <a:srgbClr val="FF4040"/>
            </a:solidFill>
          </a:ln>
        </p:spPr>
      </p:pic>
    </p:spTree>
    <p:extLst>
      <p:ext uri="{BB962C8B-B14F-4D97-AF65-F5344CB8AC3E}">
        <p14:creationId xmlns:p14="http://schemas.microsoft.com/office/powerpoint/2010/main" val="352750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198" y="0"/>
            <a:ext cx="82815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Task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4:</a:t>
            </a:r>
          </a:p>
          <a:p>
            <a:r>
              <a:rPr lang="en-US" sz="1600" dirty="0" smtClean="0">
                <a:latin typeface="Arial"/>
                <a:cs typeface="Arial"/>
              </a:rPr>
              <a:t>	        </a:t>
            </a:r>
            <a:r>
              <a:rPr lang="en-US" sz="1600" b="1" dirty="0" smtClean="0">
                <a:latin typeface="Arial"/>
                <a:cs typeface="Arial"/>
              </a:rPr>
              <a:t>Features </a:t>
            </a:r>
            <a:r>
              <a:rPr lang="en-US" sz="1600" b="1" dirty="0">
                <a:latin typeface="Arial"/>
                <a:cs typeface="Arial"/>
              </a:rPr>
              <a:t>for all seizures where the data is good enough</a:t>
            </a:r>
            <a:endParaRPr lang="en-US" b="1" u="sng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2" y="1473203"/>
            <a:ext cx="4068573" cy="3035285"/>
          </a:xfrm>
          <a:prstGeom prst="rect">
            <a:avLst/>
          </a:prstGeom>
          <a:ln>
            <a:solidFill>
              <a:srgbClr val="FF404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072" y="1495020"/>
            <a:ext cx="4039329" cy="3013468"/>
          </a:xfrm>
          <a:prstGeom prst="rect">
            <a:avLst/>
          </a:prstGeom>
          <a:ln>
            <a:solidFill>
              <a:srgbClr val="FF4040"/>
            </a:solidFill>
          </a:ln>
        </p:spPr>
      </p:pic>
    </p:spTree>
    <p:extLst>
      <p:ext uri="{BB962C8B-B14F-4D97-AF65-F5344CB8AC3E}">
        <p14:creationId xmlns:p14="http://schemas.microsoft.com/office/powerpoint/2010/main" val="427409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98426"/>
              </p:ext>
            </p:extLst>
          </p:nvPr>
        </p:nvGraphicFramePr>
        <p:xfrm>
          <a:off x="540911" y="270440"/>
          <a:ext cx="78062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34"/>
                <a:gridCol w="2032381"/>
                <a:gridCol w="1561257"/>
                <a:gridCol w="1561257"/>
                <a:gridCol w="1561257"/>
              </a:tblGrid>
              <a:tr h="364267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   Seizure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639.83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8.30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853.23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10.40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637.50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15.40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6.20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616.46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17.38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622.05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165.21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13.22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1059.91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2.81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17.14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567.99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596.078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594.93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17.67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4.82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666.09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5.02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595.51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0911" y="5907907"/>
            <a:ext cx="78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</a:t>
            </a:r>
            <a:r>
              <a:rPr lang="en-US" dirty="0" smtClean="0"/>
              <a:t> :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smtClean="0"/>
              <a:t>partial</a:t>
            </a:r>
            <a:r>
              <a:rPr lang="en-US" dirty="0" smtClean="0"/>
              <a:t>,   </a:t>
            </a:r>
            <a:r>
              <a:rPr lang="en-US" b="1" dirty="0" smtClean="0"/>
              <a:t>UC</a:t>
            </a:r>
            <a:r>
              <a:rPr lang="en-US" dirty="0" smtClean="0"/>
              <a:t> : unclassified    and </a:t>
            </a:r>
            <a:r>
              <a:rPr lang="en-US" b="1" dirty="0" smtClean="0"/>
              <a:t>SP</a:t>
            </a:r>
            <a:r>
              <a:rPr lang="en-US" dirty="0" smtClean="0"/>
              <a:t> : </a:t>
            </a:r>
            <a:r>
              <a:rPr lang="fr-FR" dirty="0"/>
              <a:t>simple 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7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50472"/>
              </p:ext>
            </p:extLst>
          </p:nvPr>
        </p:nvGraphicFramePr>
        <p:xfrm>
          <a:off x="611463" y="901928"/>
          <a:ext cx="78062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34"/>
                <a:gridCol w="2032381"/>
                <a:gridCol w="1561257"/>
                <a:gridCol w="1561257"/>
                <a:gridCol w="1561257"/>
              </a:tblGrid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   Seizure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583.31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16.62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597.74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4.78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603.21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17.21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1021.26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3.95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545.04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143.2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9.48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534.13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en-US" dirty="0"/>
                    </a:p>
                  </a:txBody>
                  <a:tcPr/>
                </a:tc>
              </a:tr>
              <a:tr h="345792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634.56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7447" y="128397"/>
            <a:ext cx="147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/>
                <a:cs typeface="Arial Black"/>
              </a:rPr>
              <a:t>Task 4:</a:t>
            </a:r>
          </a:p>
        </p:txBody>
      </p:sp>
    </p:spTree>
    <p:extLst>
      <p:ext uri="{BB962C8B-B14F-4D97-AF65-F5344CB8AC3E}">
        <p14:creationId xmlns:p14="http://schemas.microsoft.com/office/powerpoint/2010/main" val="393478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1653</TotalTime>
  <Words>434</Words>
  <Application>Microsoft Macintosh PowerPoint</Application>
  <PresentationFormat>On-screen Show (4:3)</PresentationFormat>
  <Paragraphs>166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First insights in the data Review of results</vt:lpstr>
      <vt:lpstr>Outline</vt:lpstr>
      <vt:lpstr>Task 1:     Plotting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insights in the data </dc:title>
  <dc:creator>Qamesh</dc:creator>
  <cp:lastModifiedBy>Qamesh</cp:lastModifiedBy>
  <cp:revision>22</cp:revision>
  <dcterms:created xsi:type="dcterms:W3CDTF">2019-05-15T15:46:45Z</dcterms:created>
  <dcterms:modified xsi:type="dcterms:W3CDTF">2019-05-16T20:26:37Z</dcterms:modified>
</cp:coreProperties>
</file>