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464" r:id="rId2"/>
    <p:sldId id="463" r:id="rId3"/>
    <p:sldId id="451" r:id="rId4"/>
    <p:sldId id="452" r:id="rId5"/>
    <p:sldId id="459" r:id="rId6"/>
    <p:sldId id="456" r:id="rId7"/>
    <p:sldId id="467" r:id="rId8"/>
    <p:sldId id="468" r:id="rId9"/>
    <p:sldId id="454" r:id="rId10"/>
    <p:sldId id="465" r:id="rId11"/>
    <p:sldId id="466" r:id="rId12"/>
    <p:sldId id="453" r:id="rId13"/>
    <p:sldId id="460" r:id="rId14"/>
    <p:sldId id="461" r:id="rId15"/>
    <p:sldId id="455" r:id="rId16"/>
    <p:sldId id="46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FF"/>
    <a:srgbClr val="0099FF"/>
    <a:srgbClr val="00CCFF"/>
    <a:srgbClr val="0066FF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73" autoAdjust="0"/>
    <p:restoredTop sz="81317" autoAdjust="0"/>
  </p:normalViewPr>
  <p:slideViewPr>
    <p:cSldViewPr>
      <p:cViewPr varScale="1">
        <p:scale>
          <a:sx n="68" d="100"/>
          <a:sy n="68" d="100"/>
        </p:scale>
        <p:origin x="-61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4B108-91A5-4252-9EF3-6F2921B37634}" type="datetimeFigureOut">
              <a:rPr lang="fr-FR" smtClean="0"/>
              <a:t>28/06/2022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37718-6BF3-4292-9BB3-40DC520439E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303E-B62D-46CD-A61F-81BCF1851867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A7C2-6D79-46EB-A6EF-88583934D5C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4193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Bonjour,</a:t>
            </a:r>
          </a:p>
          <a:p>
            <a:r>
              <a:rPr lang="fr-FR" dirty="0"/>
              <a:t>Aujourd’hui je vais vous présenter</a:t>
            </a:r>
            <a:r>
              <a:rPr lang="fr-FR" baseline="0" dirty="0"/>
              <a:t> mon expérience vécu au sein de l’entreprise « NAHR DE CONSTRUCTION », la problématique de stage et les résultats des réalisations obtenus à la fin de la période du stage.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0A7C2-6D79-46EB-A6EF-88583934D5C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880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0A7C2-6D79-46EB-A6EF-88583934D5C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8D4E-5A22-4039-A6DA-5F7353D46E94}" type="datetimeFigureOut">
              <a:rPr lang="fr-FR" smtClean="0"/>
              <a:pPr/>
              <a:t>27/06/2022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64672-254E-4B93-BCBA-6FCC56419A5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:\Users\admin\Desktop\logo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15401" y="830413"/>
            <a:ext cx="2483212" cy="96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262091" y="6035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Année universitaire 2022/2023</a:t>
            </a:r>
          </a:p>
          <a:p>
            <a:pPr algn="ctr"/>
            <a:endParaRPr lang="fr-F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557779"/>
            <a:ext cx="1524000" cy="16812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64528F-43F9-467E-9062-26D12992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1163"/>
            <a:ext cx="12192000" cy="96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151" tIns="68575" rIns="137151" bIns="68575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371509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800" b="1" dirty="0">
                <a:latin typeface="Times New Roman" pitchFamily="18" charset="0"/>
                <a:cs typeface="Times New Roman" pitchFamily="18" charset="0"/>
              </a:rPr>
              <a:t>Université de Picardie – Jules Verne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  <a:p>
            <a:pPr algn="ctr" defTabSz="13715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800" b="1" dirty="0">
                <a:latin typeface="Times New Roman" pitchFamily="18" charset="0"/>
                <a:cs typeface="Times New Roman" pitchFamily="18" charset="0"/>
              </a:rPr>
              <a:t>Ecole Supérieure de Management appliqué</a:t>
            </a:r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907DD-1D3D-41F5-8A0E-B493A674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82171"/>
            <a:ext cx="9144000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151" tIns="68575" rIns="137151" bIns="68575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Etude de cas thématique</a:t>
            </a:r>
          </a:p>
        </p:txBody>
      </p:sp>
      <p:sp>
        <p:nvSpPr>
          <p:cNvPr id="10" name="ZoneTexte 8">
            <a:extLst>
              <a:ext uri="{FF2B5EF4-FFF2-40B4-BE49-F238E27FC236}">
                <a16:creationId xmlns:a16="http://schemas.microsoft.com/office/drawing/2014/main" xmlns="" id="{FFE4A785-BD87-4860-888C-EA15C0EAA477}"/>
              </a:ext>
            </a:extLst>
          </p:cNvPr>
          <p:cNvSpPr txBox="1"/>
          <p:nvPr/>
        </p:nvSpPr>
        <p:spPr>
          <a:xfrm>
            <a:off x="1524000" y="2442859"/>
            <a:ext cx="9144000" cy="384711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Sous le thème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xmlns="" id="{8CDB1272-7F1F-4B40-B729-D91790E22611}"/>
              </a:ext>
            </a:extLst>
          </p:cNvPr>
          <p:cNvSpPr txBox="1">
            <a:spLocks/>
          </p:cNvSpPr>
          <p:nvPr/>
        </p:nvSpPr>
        <p:spPr>
          <a:xfrm>
            <a:off x="2438400" y="3188256"/>
            <a:ext cx="7315200" cy="1217661"/>
          </a:xfrm>
          <a:prstGeom prst="rect">
            <a:avLst/>
          </a:prstGeom>
          <a:ln w="25400" cap="flat" cmpd="sng" algn="ctr">
            <a:noFill/>
            <a:prstDash val="solid"/>
          </a:ln>
          <a:effectLst>
            <a:outerShdw sx="1000" sy="1000" algn="ctr">
              <a:srgbClr val="000000"/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137151" tIns="68575" rIns="137151" bIns="68575" rtlCol="0" anchor="ctr">
            <a:no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tx2"/>
                </a:solidFill>
              </a:rPr>
              <a:t>Sujet C605</a:t>
            </a:r>
          </a:p>
          <a:p>
            <a:pPr algn="ctr">
              <a:lnSpc>
                <a:spcPct val="150000"/>
              </a:lnSpc>
            </a:pPr>
            <a:r>
              <a:rPr lang="fr-FR" sz="2800" b="1" dirty="0">
                <a:solidFill>
                  <a:schemeClr val="tx2"/>
                </a:solidFill>
              </a:rPr>
              <a:t>Application web de rendu de devoirs</a:t>
            </a:r>
            <a:endParaRPr lang="fr-FR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3">
            <a:extLst>
              <a:ext uri="{FF2B5EF4-FFF2-40B4-BE49-F238E27FC236}">
                <a16:creationId xmlns:a16="http://schemas.microsoft.com/office/drawing/2014/main" xmlns="" id="{29B5CA13-760C-46D6-975A-31659C18A6F2}"/>
              </a:ext>
            </a:extLst>
          </p:cNvPr>
          <p:cNvSpPr txBox="1"/>
          <p:nvPr/>
        </p:nvSpPr>
        <p:spPr>
          <a:xfrm>
            <a:off x="3940629" y="4574533"/>
            <a:ext cx="4300526" cy="1292651"/>
          </a:xfrm>
          <a:prstGeom prst="rect">
            <a:avLst/>
          </a:prstGeom>
          <a:noFill/>
        </p:spPr>
        <p:txBody>
          <a:bodyPr wrap="square" lIns="137151" tIns="68575" rIns="137151" bIns="68575" rtlCol="0">
            <a:spAutoFit/>
          </a:bodyPr>
          <a:lstStyle>
            <a:defPPr>
              <a:defRPr lang="en-US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16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Réalisé par:   Aymen ELKOR</a:t>
            </a:r>
          </a:p>
          <a:p>
            <a:pPr algn="ctr">
              <a:lnSpc>
                <a:spcPct val="150000"/>
              </a:lnSpc>
            </a:pPr>
            <a:r>
              <a:rPr lang="fr-FR" sz="1600" b="1" dirty="0">
                <a:solidFill>
                  <a:schemeClr val="tx1">
                    <a:lumMod val="50000"/>
                  </a:schemeClr>
                </a:solidFill>
                <a:latin typeface="Calibri" pitchFamily="34" charset="0"/>
              </a:rPr>
              <a:t>   Ahmed QOREICHI</a:t>
            </a:r>
          </a:p>
          <a:p>
            <a:pPr algn="ctr"/>
            <a:endParaRPr lang="fr-FR" dirty="0">
              <a:solidFill>
                <a:schemeClr val="tx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-58611" y="-2030289"/>
            <a:ext cx="12309223" cy="10743707"/>
            <a:chOff x="-58611" y="-1905000"/>
            <a:chExt cx="12309223" cy="10743707"/>
          </a:xfrm>
        </p:grpSpPr>
        <p:grpSp>
          <p:nvGrpSpPr>
            <p:cNvPr id="7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15" name="Diamond 14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Diamond 17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Diamond 18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iamond 19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9" name="Diamond 8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2">
                    <a:lumMod val="75000"/>
                  </a:schemeClr>
                </a:solidFill>
              </a:rPr>
              <a:t>Les 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</a:rPr>
              <a:t>langages utilisés (back-end)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4248" y="2802179"/>
            <a:ext cx="1828800" cy="12536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48" y="2286000"/>
            <a:ext cx="2286000" cy="22860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6576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611" y="-1905000"/>
            <a:ext cx="12309223" cy="10743707"/>
            <a:chOff x="-58611" y="-1905000"/>
            <a:chExt cx="12309223" cy="10743707"/>
          </a:xfrm>
        </p:grpSpPr>
        <p:grpSp>
          <p:nvGrpSpPr>
            <p:cNvPr id="7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15" name="Diamond 14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Diamond 16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Diamond 17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Diamond 18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Diamond 19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9" name="Diamond 8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Diamond 9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Diamond 10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Diamond 11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Diamond 12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Diamond 13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2">
                    <a:lumMod val="75000"/>
                  </a:schemeClr>
                </a:solidFill>
              </a:rPr>
              <a:t>Les langages </a:t>
            </a:r>
            <a:r>
              <a:rPr lang="fr-FR" sz="4000" b="1" dirty="0" smtClean="0">
                <a:solidFill>
                  <a:schemeClr val="tx2">
                    <a:lumMod val="75000"/>
                  </a:schemeClr>
                </a:solidFill>
              </a:rPr>
              <a:t>et utilisés (front-end)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2514600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48" y="2549769"/>
            <a:ext cx="1758462" cy="175846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6576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>
            <a:off x="-1828800" y="-1905000"/>
            <a:ext cx="15697200" cy="10323576"/>
            <a:chOff x="-1828800" y="-1905000"/>
            <a:chExt cx="15697200" cy="10323576"/>
          </a:xfrm>
        </p:grpSpPr>
        <p:sp>
          <p:nvSpPr>
            <p:cNvPr id="2" name="Diamond 1"/>
            <p:cNvSpPr/>
            <p:nvPr/>
          </p:nvSpPr>
          <p:spPr>
            <a:xfrm>
              <a:off x="9677400" y="-1563624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Diamond 3"/>
            <p:cNvSpPr/>
            <p:nvPr/>
          </p:nvSpPr>
          <p:spPr>
            <a:xfrm>
              <a:off x="9677400" y="1331976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iamond 5"/>
            <p:cNvSpPr/>
            <p:nvPr/>
          </p:nvSpPr>
          <p:spPr>
            <a:xfrm>
              <a:off x="11125200" y="-115824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Diamond 8"/>
            <p:cNvSpPr/>
            <p:nvPr/>
          </p:nvSpPr>
          <p:spPr>
            <a:xfrm>
              <a:off x="8229600" y="27797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iamond 9"/>
            <p:cNvSpPr/>
            <p:nvPr/>
          </p:nvSpPr>
          <p:spPr>
            <a:xfrm>
              <a:off x="11125200" y="56753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229600" y="5675376"/>
              <a:ext cx="2743200" cy="2743200"/>
            </a:xfrm>
            <a:prstGeom prst="diamond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1125200" y="2779776"/>
              <a:ext cx="2743200" cy="2743200"/>
            </a:xfrm>
            <a:prstGeom prst="diamond">
              <a:avLst/>
            </a:prstGeom>
            <a:solidFill>
              <a:srgbClr val="33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Diamond 12"/>
            <p:cNvSpPr/>
            <p:nvPr/>
          </p:nvSpPr>
          <p:spPr>
            <a:xfrm>
              <a:off x="9677400" y="4227576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Diamond 15"/>
            <p:cNvSpPr/>
            <p:nvPr/>
          </p:nvSpPr>
          <p:spPr>
            <a:xfrm rot="10800000">
              <a:off x="-381000" y="3886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iamond 17"/>
            <p:cNvSpPr/>
            <p:nvPr/>
          </p:nvSpPr>
          <p:spPr>
            <a:xfrm rot="10800000">
              <a:off x="-381000" y="9906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Diamond 19"/>
            <p:cNvSpPr/>
            <p:nvPr/>
          </p:nvSpPr>
          <p:spPr>
            <a:xfrm rot="10800000">
              <a:off x="-1828800" y="24384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1066800" y="-4572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Diamond 23"/>
            <p:cNvSpPr/>
            <p:nvPr/>
          </p:nvSpPr>
          <p:spPr>
            <a:xfrm rot="10800000">
              <a:off x="-1828800" y="-457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Diamond 24"/>
            <p:cNvSpPr/>
            <p:nvPr/>
          </p:nvSpPr>
          <p:spPr>
            <a:xfrm rot="10800000">
              <a:off x="-381000" y="-1905000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Diamond 25"/>
            <p:cNvSpPr/>
            <p:nvPr/>
          </p:nvSpPr>
          <p:spPr>
            <a:xfrm rot="10800000">
              <a:off x="-1828799" y="53340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Diamond 30"/>
          <p:cNvSpPr/>
          <p:nvPr/>
        </p:nvSpPr>
        <p:spPr>
          <a:xfrm>
            <a:off x="1066802" y="1981200"/>
            <a:ext cx="3657600" cy="3657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atin typeface="+mj-lt"/>
              </a:rPr>
              <a:t>5</a:t>
            </a:r>
            <a:endParaRPr lang="fr-FR" sz="12000" b="1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895600" y="1981200"/>
            <a:ext cx="67056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 rot="10800000">
            <a:off x="-58611" y="-2030289"/>
            <a:ext cx="12309223" cy="10743707"/>
            <a:chOff x="-58611" y="-1905000"/>
            <a:chExt cx="12309223" cy="10743707"/>
          </a:xfrm>
        </p:grpSpPr>
        <p:grpSp>
          <p:nvGrpSpPr>
            <p:cNvPr id="20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42" name="Diamond 41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Diamond 44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Diamond 47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22" name="Diamond 21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4" name="Titre 1">
            <a:extLst>
              <a:ext uri="{FF2B5EF4-FFF2-40B4-BE49-F238E27FC236}">
                <a16:creationId xmlns:a16="http://schemas.microsoft.com/office/drawing/2014/main" xmlns="" id="{94EACA49-3A4E-4193-A41C-6711AC8C0FA3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Objectifs du projet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8400" y="2286000"/>
            <a:ext cx="7315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d'inscription et de connexion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38400" y="27432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tous les utilisateurs (professeurs et étudiants et administrateurs)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8400" y="3657600"/>
            <a:ext cx="7315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gestion des devoirs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8400" y="4114800"/>
            <a:ext cx="7315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d'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système de notification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-58611" y="-1905000"/>
            <a:ext cx="12309223" cy="10743707"/>
            <a:chOff x="-58611" y="-1905000"/>
            <a:chExt cx="12309223" cy="10743707"/>
          </a:xfrm>
        </p:grpSpPr>
        <p:grpSp>
          <p:nvGrpSpPr>
            <p:cNvPr id="36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44" name="Diamond 43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Diamond 45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Diamond 46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Diamond 47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Diamond 49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38" name="Diamond 37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Diamond 39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Diamond 40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5" name="Titr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Difficultés rencontrées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25863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dirty="0"/>
              <a:t>Complexité de l'architecture de la base de données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38400" y="327213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dirty="0"/>
              <a:t>Login multiple pour chaque utilisateur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 rot="10800000">
            <a:off x="-1828800" y="-1905000"/>
            <a:ext cx="15697200" cy="10323576"/>
            <a:chOff x="-1828800" y="-1905000"/>
            <a:chExt cx="15697200" cy="10323576"/>
          </a:xfrm>
        </p:grpSpPr>
        <p:sp>
          <p:nvSpPr>
            <p:cNvPr id="2" name="Diamond 1"/>
            <p:cNvSpPr/>
            <p:nvPr/>
          </p:nvSpPr>
          <p:spPr>
            <a:xfrm>
              <a:off x="9677400" y="-1563624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Diamond 3"/>
            <p:cNvSpPr/>
            <p:nvPr/>
          </p:nvSpPr>
          <p:spPr>
            <a:xfrm>
              <a:off x="9677400" y="1331976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iamond 5"/>
            <p:cNvSpPr/>
            <p:nvPr/>
          </p:nvSpPr>
          <p:spPr>
            <a:xfrm>
              <a:off x="11125200" y="-115824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Diamond 8"/>
            <p:cNvSpPr/>
            <p:nvPr/>
          </p:nvSpPr>
          <p:spPr>
            <a:xfrm>
              <a:off x="8229600" y="27797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iamond 9"/>
            <p:cNvSpPr/>
            <p:nvPr/>
          </p:nvSpPr>
          <p:spPr>
            <a:xfrm>
              <a:off x="11125200" y="56753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229600" y="5675376"/>
              <a:ext cx="2743200" cy="2743200"/>
            </a:xfrm>
            <a:prstGeom prst="diamond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1125200" y="2779776"/>
              <a:ext cx="2743200" cy="2743200"/>
            </a:xfrm>
            <a:prstGeom prst="diamond">
              <a:avLst/>
            </a:prstGeom>
            <a:solidFill>
              <a:srgbClr val="33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Diamond 12"/>
            <p:cNvSpPr/>
            <p:nvPr/>
          </p:nvSpPr>
          <p:spPr>
            <a:xfrm>
              <a:off x="9677400" y="4227576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Diamond 15"/>
            <p:cNvSpPr/>
            <p:nvPr/>
          </p:nvSpPr>
          <p:spPr>
            <a:xfrm rot="10800000">
              <a:off x="-381000" y="3886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iamond 17"/>
            <p:cNvSpPr/>
            <p:nvPr/>
          </p:nvSpPr>
          <p:spPr>
            <a:xfrm rot="10800000">
              <a:off x="-381000" y="9906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Diamond 19"/>
            <p:cNvSpPr/>
            <p:nvPr/>
          </p:nvSpPr>
          <p:spPr>
            <a:xfrm rot="10800000">
              <a:off x="-1828800" y="24384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1066800" y="-4572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Diamond 23"/>
            <p:cNvSpPr/>
            <p:nvPr/>
          </p:nvSpPr>
          <p:spPr>
            <a:xfrm rot="10800000">
              <a:off x="-1828800" y="-457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Diamond 24"/>
            <p:cNvSpPr/>
            <p:nvPr/>
          </p:nvSpPr>
          <p:spPr>
            <a:xfrm rot="10800000">
              <a:off x="-381000" y="-1905000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Diamond 25"/>
            <p:cNvSpPr/>
            <p:nvPr/>
          </p:nvSpPr>
          <p:spPr>
            <a:xfrm rot="10800000">
              <a:off x="-1828799" y="53340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Diamond 30"/>
          <p:cNvSpPr/>
          <p:nvPr/>
        </p:nvSpPr>
        <p:spPr>
          <a:xfrm>
            <a:off x="7315198" y="874776"/>
            <a:ext cx="3657600" cy="3657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atin typeface="+mj-lt"/>
              </a:rPr>
              <a:t>6</a:t>
            </a:r>
            <a:endParaRPr lang="fr-FR" sz="12000" b="1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438400" y="2703576"/>
            <a:ext cx="67056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9"/>
          <p:cNvSpPr/>
          <p:nvPr/>
        </p:nvSpPr>
        <p:spPr>
          <a:xfrm rot="4200000">
            <a:off x="3301853" y="9267898"/>
            <a:ext cx="2743200" cy="2743200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iamond 23"/>
          <p:cNvSpPr/>
          <p:nvPr/>
        </p:nvSpPr>
        <p:spPr>
          <a:xfrm rot="15000000">
            <a:off x="4634060" y="-5002345"/>
            <a:ext cx="2743200" cy="2743200"/>
          </a:xfrm>
          <a:prstGeom prst="diamond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1981200" y="2514600"/>
            <a:ext cx="8229600" cy="1828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MERCI</a:t>
            </a:r>
            <a:endParaRPr kumimoji="0" lang="fr-FR" sz="9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/>
          <p:cNvGrpSpPr/>
          <p:nvPr/>
        </p:nvGrpSpPr>
        <p:grpSpPr>
          <a:xfrm rot="10800000">
            <a:off x="-58611" y="-2030289"/>
            <a:ext cx="12309223" cy="10743707"/>
            <a:chOff x="-58611" y="-1905000"/>
            <a:chExt cx="12309223" cy="10743707"/>
          </a:xfrm>
        </p:grpSpPr>
        <p:grpSp>
          <p:nvGrpSpPr>
            <p:cNvPr id="30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40" name="Diamond 39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Diamond 41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Diamond 42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Diamond 43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Diamond 44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34" name="Diamond 33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Diamond 34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Diamond 35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Diamond 36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Diamond 37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Diamond 38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/>
          <p:nvPr/>
        </p:nvSpPr>
        <p:spPr>
          <a:xfrm>
            <a:off x="4953000" y="2051146"/>
            <a:ext cx="914400" cy="914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1</a:t>
            </a:r>
            <a:endParaRPr lang="fr-FR" sz="2800" b="1" dirty="0">
              <a:latin typeface="+mj-lt"/>
            </a:endParaRPr>
          </a:p>
        </p:txBody>
      </p:sp>
      <p:sp>
        <p:nvSpPr>
          <p:cNvPr id="3" name="Diamond 2"/>
          <p:cNvSpPr/>
          <p:nvPr/>
        </p:nvSpPr>
        <p:spPr>
          <a:xfrm>
            <a:off x="4953000" y="3422746"/>
            <a:ext cx="914400" cy="914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2</a:t>
            </a:r>
            <a:endParaRPr lang="fr-FR" sz="2800" b="1" dirty="0">
              <a:latin typeface="+mj-lt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6324600" y="4794346"/>
            <a:ext cx="914400" cy="914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6</a:t>
            </a:r>
            <a:endParaRPr lang="fr-FR" sz="2800" b="1" dirty="0">
              <a:latin typeface="+mj-lt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953000" y="4794346"/>
            <a:ext cx="914400" cy="914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3</a:t>
            </a:r>
            <a:endParaRPr lang="fr-FR" sz="2800" b="1" dirty="0">
              <a:latin typeface="+mj-lt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6324600" y="3422746"/>
            <a:ext cx="914400" cy="914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5</a:t>
            </a:r>
            <a:endParaRPr lang="fr-FR" sz="2800" b="1" dirty="0">
              <a:latin typeface="+mj-lt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6324600" y="2051146"/>
            <a:ext cx="914400" cy="9144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+mj-lt"/>
              </a:rPr>
              <a:t>4</a:t>
            </a:r>
            <a:endParaRPr lang="fr-FR" sz="2800" b="1" dirty="0">
              <a:latin typeface="+mj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fr-FR" sz="40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PLAN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200" y="2325466"/>
            <a:ext cx="2743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81200" y="369706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 et Solution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00" y="50686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67600" y="23254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Réalisation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7600" y="36970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67600" y="50686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828800" y="-1905000"/>
            <a:ext cx="15697200" cy="10323576"/>
            <a:chOff x="-1828800" y="-1905000"/>
            <a:chExt cx="15697200" cy="10323576"/>
          </a:xfrm>
        </p:grpSpPr>
        <p:sp>
          <p:nvSpPr>
            <p:cNvPr id="2" name="Diamond 1"/>
            <p:cNvSpPr/>
            <p:nvPr/>
          </p:nvSpPr>
          <p:spPr>
            <a:xfrm>
              <a:off x="9677400" y="-1563624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Diamond 3"/>
            <p:cNvSpPr/>
            <p:nvPr/>
          </p:nvSpPr>
          <p:spPr>
            <a:xfrm>
              <a:off x="9677400" y="1331976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iamond 5"/>
            <p:cNvSpPr/>
            <p:nvPr/>
          </p:nvSpPr>
          <p:spPr>
            <a:xfrm>
              <a:off x="11125200" y="-115824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Diamond 8"/>
            <p:cNvSpPr/>
            <p:nvPr/>
          </p:nvSpPr>
          <p:spPr>
            <a:xfrm>
              <a:off x="8229600" y="27797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iamond 9"/>
            <p:cNvSpPr/>
            <p:nvPr/>
          </p:nvSpPr>
          <p:spPr>
            <a:xfrm>
              <a:off x="11125200" y="56753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229600" y="5675376"/>
              <a:ext cx="2743200" cy="2743200"/>
            </a:xfrm>
            <a:prstGeom prst="diamond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1125200" y="2779776"/>
              <a:ext cx="2743200" cy="2743200"/>
            </a:xfrm>
            <a:prstGeom prst="diamond">
              <a:avLst/>
            </a:prstGeom>
            <a:solidFill>
              <a:srgbClr val="33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Diamond 12"/>
            <p:cNvSpPr/>
            <p:nvPr/>
          </p:nvSpPr>
          <p:spPr>
            <a:xfrm>
              <a:off x="9677400" y="4227576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Diamond 15"/>
            <p:cNvSpPr/>
            <p:nvPr/>
          </p:nvSpPr>
          <p:spPr>
            <a:xfrm rot="10800000">
              <a:off x="-381000" y="3886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iamond 17"/>
            <p:cNvSpPr/>
            <p:nvPr/>
          </p:nvSpPr>
          <p:spPr>
            <a:xfrm rot="10800000">
              <a:off x="-381000" y="9906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Diamond 19"/>
            <p:cNvSpPr/>
            <p:nvPr/>
          </p:nvSpPr>
          <p:spPr>
            <a:xfrm rot="10800000">
              <a:off x="-1828800" y="24384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1066800" y="-4572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Diamond 23"/>
            <p:cNvSpPr/>
            <p:nvPr/>
          </p:nvSpPr>
          <p:spPr>
            <a:xfrm rot="10800000">
              <a:off x="-1828800" y="-457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Diamond 24"/>
            <p:cNvSpPr/>
            <p:nvPr/>
          </p:nvSpPr>
          <p:spPr>
            <a:xfrm rot="10800000">
              <a:off x="-381000" y="-1905000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Diamond 25"/>
            <p:cNvSpPr/>
            <p:nvPr/>
          </p:nvSpPr>
          <p:spPr>
            <a:xfrm rot="10800000">
              <a:off x="-1828799" y="53340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Diamond 30"/>
          <p:cNvSpPr/>
          <p:nvPr/>
        </p:nvSpPr>
        <p:spPr>
          <a:xfrm>
            <a:off x="1066802" y="1981200"/>
            <a:ext cx="3657600" cy="3657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atin typeface="+mj-lt"/>
              </a:rPr>
              <a:t>1</a:t>
            </a:r>
            <a:endParaRPr lang="fr-FR" sz="12000" b="1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895600" y="1981200"/>
            <a:ext cx="67056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 rot="10800000">
            <a:off x="-1828800" y="-1905000"/>
            <a:ext cx="15697200" cy="10323576"/>
            <a:chOff x="-1828800" y="-1905000"/>
            <a:chExt cx="15697200" cy="10323576"/>
          </a:xfrm>
        </p:grpSpPr>
        <p:sp>
          <p:nvSpPr>
            <p:cNvPr id="2" name="Diamond 1"/>
            <p:cNvSpPr/>
            <p:nvPr/>
          </p:nvSpPr>
          <p:spPr>
            <a:xfrm>
              <a:off x="9677400" y="-1563624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Diamond 3"/>
            <p:cNvSpPr/>
            <p:nvPr/>
          </p:nvSpPr>
          <p:spPr>
            <a:xfrm>
              <a:off x="9677400" y="1331976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iamond 5"/>
            <p:cNvSpPr/>
            <p:nvPr/>
          </p:nvSpPr>
          <p:spPr>
            <a:xfrm>
              <a:off x="11125200" y="-115824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Diamond 8"/>
            <p:cNvSpPr/>
            <p:nvPr/>
          </p:nvSpPr>
          <p:spPr>
            <a:xfrm>
              <a:off x="8229600" y="27797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iamond 9"/>
            <p:cNvSpPr/>
            <p:nvPr/>
          </p:nvSpPr>
          <p:spPr>
            <a:xfrm>
              <a:off x="11125200" y="56753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229600" y="5675376"/>
              <a:ext cx="2743200" cy="2743200"/>
            </a:xfrm>
            <a:prstGeom prst="diamond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1125200" y="2779776"/>
              <a:ext cx="2743200" cy="2743200"/>
            </a:xfrm>
            <a:prstGeom prst="diamond">
              <a:avLst/>
            </a:prstGeom>
            <a:solidFill>
              <a:srgbClr val="33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Diamond 12"/>
            <p:cNvSpPr/>
            <p:nvPr/>
          </p:nvSpPr>
          <p:spPr>
            <a:xfrm>
              <a:off x="9677400" y="4227576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Diamond 15"/>
            <p:cNvSpPr/>
            <p:nvPr/>
          </p:nvSpPr>
          <p:spPr>
            <a:xfrm rot="10800000">
              <a:off x="-381000" y="3886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iamond 17"/>
            <p:cNvSpPr/>
            <p:nvPr/>
          </p:nvSpPr>
          <p:spPr>
            <a:xfrm rot="10800000">
              <a:off x="-381000" y="9906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Diamond 19"/>
            <p:cNvSpPr/>
            <p:nvPr/>
          </p:nvSpPr>
          <p:spPr>
            <a:xfrm rot="10800000">
              <a:off x="-1828800" y="24384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1066800" y="-4572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Diamond 23"/>
            <p:cNvSpPr/>
            <p:nvPr/>
          </p:nvSpPr>
          <p:spPr>
            <a:xfrm rot="10800000">
              <a:off x="-1828800" y="-457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Diamond 24"/>
            <p:cNvSpPr/>
            <p:nvPr/>
          </p:nvSpPr>
          <p:spPr>
            <a:xfrm rot="10800000">
              <a:off x="-381000" y="-1905000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Diamond 25"/>
            <p:cNvSpPr/>
            <p:nvPr/>
          </p:nvSpPr>
          <p:spPr>
            <a:xfrm rot="10800000">
              <a:off x="-1828799" y="53340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Diamond 30"/>
          <p:cNvSpPr/>
          <p:nvPr/>
        </p:nvSpPr>
        <p:spPr>
          <a:xfrm>
            <a:off x="7315198" y="874776"/>
            <a:ext cx="3657600" cy="3657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atin typeface="+mj-lt"/>
              </a:rPr>
              <a:t>2</a:t>
            </a:r>
            <a:endParaRPr lang="fr-FR" sz="12000" b="1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438400" y="2703576"/>
            <a:ext cx="67056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PROBLEMATIQUES</a:t>
            </a: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 SOLUTIONS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90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096000" y="0"/>
            <a:ext cx="6099048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Isosceles Triangle 2"/>
          <p:cNvSpPr/>
          <p:nvPr/>
        </p:nvSpPr>
        <p:spPr>
          <a:xfrm rot="5400000">
            <a:off x="5035296" y="1981200"/>
            <a:ext cx="2121408" cy="18288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Isosceles Triangle 3"/>
          <p:cNvSpPr/>
          <p:nvPr/>
        </p:nvSpPr>
        <p:spPr>
          <a:xfrm rot="16200000">
            <a:off x="5035296" y="3048000"/>
            <a:ext cx="2121408" cy="18288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60960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Problématiques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096" y="2286000"/>
            <a:ext cx="4572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altLang="ja-JP" sz="2000" dirty="0">
                <a:solidFill>
                  <a:schemeClr val="bg1"/>
                </a:solidFill>
              </a:rPr>
              <a:t>Méthode traditionnelle, dépôt manuel des devoirs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96" y="3505200"/>
            <a:ext cx="4572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L</a:t>
            </a:r>
            <a:r>
              <a:rPr lang="fr-FR" sz="2000" dirty="0" smtClean="0">
                <a:solidFill>
                  <a:schemeClr val="bg1"/>
                </a:solidFill>
              </a:rPr>
              <a:t>a charge </a:t>
            </a:r>
            <a:r>
              <a:rPr lang="fr-FR" sz="2000" dirty="0">
                <a:solidFill>
                  <a:schemeClr val="bg1"/>
                </a:solidFill>
              </a:rPr>
              <a:t>de travail du </a:t>
            </a:r>
            <a:r>
              <a:rPr lang="fr-FR" sz="2000" dirty="0" smtClean="0">
                <a:solidFill>
                  <a:schemeClr val="bg1"/>
                </a:solidFill>
              </a:rPr>
              <a:t>personnel administratif</a:t>
            </a:r>
            <a:endParaRPr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96" y="4724400"/>
            <a:ext cx="4572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Communication et collaboration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0" y="2286000"/>
            <a:ext cx="4572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Dépôt numérique, </a:t>
            </a:r>
            <a:r>
              <a:rPr lang="fr-FR" sz="2000" dirty="0" smtClean="0"/>
              <a:t>facile et accessible</a:t>
            </a:r>
            <a:endParaRPr kumimoji="1" lang="ja-JP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0" y="3102114"/>
            <a:ext cx="4572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fr-FR" sz="2000" dirty="0"/>
              <a:t>F</a:t>
            </a:r>
            <a:r>
              <a:rPr lang="fr-FR" sz="2000" dirty="0" smtClean="0"/>
              <a:t>aciliter </a:t>
            </a:r>
            <a:r>
              <a:rPr lang="fr-FR" sz="2000" dirty="0"/>
              <a:t>le flux de travail pour les administrateurs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4245114"/>
            <a:ext cx="4572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A</a:t>
            </a:r>
            <a:r>
              <a:rPr lang="fr-FR" sz="2000" dirty="0" smtClean="0"/>
              <a:t>voir </a:t>
            </a:r>
            <a:r>
              <a:rPr lang="fr-FR" sz="2000" dirty="0"/>
              <a:t>un système de communication </a:t>
            </a:r>
            <a:r>
              <a:rPr lang="fr-FR" sz="2000" dirty="0" smtClean="0"/>
              <a:t>interne</a:t>
            </a:r>
            <a:endParaRPr kumimoji="1" lang="ja-JP" alt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0" y="0"/>
            <a:ext cx="60960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Solutions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100"/>
                            </p:stCondLst>
                            <p:childTnLst>
                              <p:par>
                                <p:cTn id="4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950"/>
                            </p:stCondLst>
                            <p:childTnLst>
                              <p:par>
                                <p:cTn id="48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450"/>
                            </p:stCondLst>
                            <p:childTnLst>
                              <p:par>
                                <p:cTn id="5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550"/>
                            </p:stCondLst>
                            <p:childTnLst>
                              <p:par>
                                <p:cTn id="6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300"/>
                            </p:stCondLst>
                            <p:childTnLst>
                              <p:par>
                                <p:cTn id="6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4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>
            <a:off x="-1828800" y="-1905000"/>
            <a:ext cx="15697200" cy="10323576"/>
            <a:chOff x="-1828800" y="-1905000"/>
            <a:chExt cx="15697200" cy="10323576"/>
          </a:xfrm>
        </p:grpSpPr>
        <p:sp>
          <p:nvSpPr>
            <p:cNvPr id="2" name="Diamond 1"/>
            <p:cNvSpPr/>
            <p:nvPr/>
          </p:nvSpPr>
          <p:spPr>
            <a:xfrm>
              <a:off x="9677400" y="-1563624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Diamond 3"/>
            <p:cNvSpPr/>
            <p:nvPr/>
          </p:nvSpPr>
          <p:spPr>
            <a:xfrm>
              <a:off x="9677400" y="1331976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iamond 5"/>
            <p:cNvSpPr/>
            <p:nvPr/>
          </p:nvSpPr>
          <p:spPr>
            <a:xfrm>
              <a:off x="11125200" y="-115824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Diamond 8"/>
            <p:cNvSpPr/>
            <p:nvPr/>
          </p:nvSpPr>
          <p:spPr>
            <a:xfrm>
              <a:off x="8229600" y="27797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iamond 9"/>
            <p:cNvSpPr/>
            <p:nvPr/>
          </p:nvSpPr>
          <p:spPr>
            <a:xfrm>
              <a:off x="11125200" y="56753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229600" y="5675376"/>
              <a:ext cx="2743200" cy="2743200"/>
            </a:xfrm>
            <a:prstGeom prst="diamond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1125200" y="2779776"/>
              <a:ext cx="2743200" cy="2743200"/>
            </a:xfrm>
            <a:prstGeom prst="diamond">
              <a:avLst/>
            </a:prstGeom>
            <a:solidFill>
              <a:srgbClr val="33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Diamond 12"/>
            <p:cNvSpPr/>
            <p:nvPr/>
          </p:nvSpPr>
          <p:spPr>
            <a:xfrm>
              <a:off x="9677400" y="4227576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Diamond 15"/>
            <p:cNvSpPr/>
            <p:nvPr/>
          </p:nvSpPr>
          <p:spPr>
            <a:xfrm rot="10800000">
              <a:off x="-381000" y="3886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iamond 17"/>
            <p:cNvSpPr/>
            <p:nvPr/>
          </p:nvSpPr>
          <p:spPr>
            <a:xfrm rot="10800000">
              <a:off x="-381000" y="9906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Diamond 19"/>
            <p:cNvSpPr/>
            <p:nvPr/>
          </p:nvSpPr>
          <p:spPr>
            <a:xfrm rot="10800000">
              <a:off x="-1828800" y="24384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1066800" y="-4572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Diamond 23"/>
            <p:cNvSpPr/>
            <p:nvPr/>
          </p:nvSpPr>
          <p:spPr>
            <a:xfrm rot="10800000">
              <a:off x="-1828800" y="-457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Diamond 24"/>
            <p:cNvSpPr/>
            <p:nvPr/>
          </p:nvSpPr>
          <p:spPr>
            <a:xfrm rot="10800000">
              <a:off x="-381000" y="-1905000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Diamond 25"/>
            <p:cNvSpPr/>
            <p:nvPr/>
          </p:nvSpPr>
          <p:spPr>
            <a:xfrm rot="10800000">
              <a:off x="-1828799" y="53340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Diamond 30"/>
          <p:cNvSpPr/>
          <p:nvPr/>
        </p:nvSpPr>
        <p:spPr>
          <a:xfrm>
            <a:off x="1066802" y="1981200"/>
            <a:ext cx="3657600" cy="3657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atin typeface="+mj-lt"/>
              </a:rPr>
              <a:t>3</a:t>
            </a:r>
            <a:endParaRPr lang="fr-FR" sz="12000" b="1" dirty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895600" y="1981200"/>
            <a:ext cx="67056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ANALYSE 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CONCEPTION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 rot="10800000">
            <a:off x="-58611" y="-2030289"/>
            <a:ext cx="12309223" cy="10743707"/>
            <a:chOff x="-58611" y="-1905000"/>
            <a:chExt cx="12309223" cy="10743707"/>
          </a:xfrm>
        </p:grpSpPr>
        <p:grpSp>
          <p:nvGrpSpPr>
            <p:cNvPr id="18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26" name="Diamond 25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20" name="Diamond 19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Diamond 20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Diamond 21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2">
                    <a:lumMod val="75000"/>
                  </a:schemeClr>
                </a:solidFill>
              </a:rPr>
              <a:t>Diagramme MCD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453534"/>
            <a:ext cx="8229600" cy="5328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58611" y="-1905000"/>
            <a:ext cx="12309223" cy="10743707"/>
            <a:chOff x="-58611" y="-1905000"/>
            <a:chExt cx="12309223" cy="10743707"/>
          </a:xfrm>
        </p:grpSpPr>
        <p:grpSp>
          <p:nvGrpSpPr>
            <p:cNvPr id="18" name="Group 22"/>
            <p:cNvGrpSpPr/>
            <p:nvPr/>
          </p:nvGrpSpPr>
          <p:grpSpPr>
            <a:xfrm>
              <a:off x="2209800" y="4114800"/>
              <a:ext cx="10040812" cy="4723907"/>
              <a:chOff x="2311499" y="5431527"/>
              <a:chExt cx="10040812" cy="4723907"/>
            </a:xfrm>
          </p:grpSpPr>
          <p:sp>
            <p:nvSpPr>
              <p:cNvPr id="26" name="Diamond 25"/>
              <p:cNvSpPr/>
              <p:nvPr/>
            </p:nvSpPr>
            <p:spPr>
              <a:xfrm rot="4200000">
                <a:off x="9609111" y="543152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Diamond 3"/>
              <p:cNvSpPr/>
              <p:nvPr/>
            </p:nvSpPr>
            <p:spPr>
              <a:xfrm rot="4200000">
                <a:off x="6888137" y="6421880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Diamond 27"/>
              <p:cNvSpPr/>
              <p:nvPr/>
            </p:nvSpPr>
            <p:spPr>
              <a:xfrm rot="4200000">
                <a:off x="8743801" y="7287191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Diamond 28"/>
              <p:cNvSpPr/>
              <p:nvPr/>
            </p:nvSpPr>
            <p:spPr>
              <a:xfrm rot="4200000">
                <a:off x="5032473" y="5556570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Diamond 29"/>
              <p:cNvSpPr/>
              <p:nvPr/>
            </p:nvSpPr>
            <p:spPr>
              <a:xfrm rot="4200000">
                <a:off x="2311499" y="6546924"/>
                <a:ext cx="2743200" cy="2743200"/>
              </a:xfrm>
              <a:prstGeom prst="diamond">
                <a:avLst/>
              </a:prstGeom>
              <a:solidFill>
                <a:schemeClr val="tx2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Diamond 30"/>
              <p:cNvSpPr/>
              <p:nvPr/>
            </p:nvSpPr>
            <p:spPr>
              <a:xfrm rot="4200000">
                <a:off x="4167163" y="7412234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 26"/>
            <p:cNvGrpSpPr/>
            <p:nvPr/>
          </p:nvGrpSpPr>
          <p:grpSpPr>
            <a:xfrm>
              <a:off x="-58611" y="-1905000"/>
              <a:ext cx="10040811" cy="4723907"/>
              <a:chOff x="-807887" y="-4137035"/>
              <a:chExt cx="10040811" cy="4723907"/>
            </a:xfrm>
          </p:grpSpPr>
          <p:sp>
            <p:nvSpPr>
              <p:cNvPr id="20" name="Diamond 19"/>
              <p:cNvSpPr/>
              <p:nvPr/>
            </p:nvSpPr>
            <p:spPr>
              <a:xfrm rot="15000000">
                <a:off x="1047776" y="-2156328"/>
                <a:ext cx="2743200" cy="2743200"/>
              </a:xfrm>
              <a:prstGeom prst="diamond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Diamond 20"/>
              <p:cNvSpPr/>
              <p:nvPr/>
            </p:nvSpPr>
            <p:spPr>
              <a:xfrm rot="15000000">
                <a:off x="3768750" y="-3146681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Diamond 21"/>
              <p:cNvSpPr/>
              <p:nvPr/>
            </p:nvSpPr>
            <p:spPr>
              <a:xfrm rot="15000000">
                <a:off x="1913086" y="-401199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Diamond 22"/>
              <p:cNvSpPr/>
              <p:nvPr/>
            </p:nvSpPr>
            <p:spPr>
              <a:xfrm rot="15000000">
                <a:off x="5624414" y="-2281371"/>
                <a:ext cx="2743200" cy="2743200"/>
              </a:xfrm>
              <a:prstGeom prst="diamond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Diamond 23"/>
              <p:cNvSpPr/>
              <p:nvPr/>
            </p:nvSpPr>
            <p:spPr>
              <a:xfrm rot="15000000">
                <a:off x="6489724" y="-4137035"/>
                <a:ext cx="2743200" cy="2743200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Diamond 24"/>
              <p:cNvSpPr/>
              <p:nvPr/>
            </p:nvSpPr>
            <p:spPr>
              <a:xfrm rot="15000000">
                <a:off x="-807887" y="-3021637"/>
                <a:ext cx="2743200" cy="2743200"/>
              </a:xfrm>
              <a:prstGeom prst="diamond">
                <a:avLst/>
              </a:prstGeom>
              <a:solidFill>
                <a:schemeClr val="accent1">
                  <a:lumMod val="7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2">
                    <a:lumMod val="75000"/>
                  </a:schemeClr>
                </a:solidFill>
              </a:rPr>
              <a:t>Diagramme MLD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728698"/>
            <a:ext cx="8229600" cy="49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 rot="10800000">
            <a:off x="-1828800" y="-1905000"/>
            <a:ext cx="15697200" cy="10323576"/>
            <a:chOff x="-1828800" y="-1905000"/>
            <a:chExt cx="15697200" cy="10323576"/>
          </a:xfrm>
        </p:grpSpPr>
        <p:sp>
          <p:nvSpPr>
            <p:cNvPr id="2" name="Diamond 1"/>
            <p:cNvSpPr/>
            <p:nvPr/>
          </p:nvSpPr>
          <p:spPr>
            <a:xfrm>
              <a:off x="9677400" y="-1563624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Diamond 3"/>
            <p:cNvSpPr/>
            <p:nvPr/>
          </p:nvSpPr>
          <p:spPr>
            <a:xfrm>
              <a:off x="9677400" y="1331976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Diamond 5"/>
            <p:cNvSpPr/>
            <p:nvPr/>
          </p:nvSpPr>
          <p:spPr>
            <a:xfrm>
              <a:off x="11125200" y="-115824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Diamond 8"/>
            <p:cNvSpPr/>
            <p:nvPr/>
          </p:nvSpPr>
          <p:spPr>
            <a:xfrm>
              <a:off x="8229600" y="27797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Diamond 9"/>
            <p:cNvSpPr/>
            <p:nvPr/>
          </p:nvSpPr>
          <p:spPr>
            <a:xfrm>
              <a:off x="11125200" y="5675376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iamond 10"/>
            <p:cNvSpPr/>
            <p:nvPr/>
          </p:nvSpPr>
          <p:spPr>
            <a:xfrm>
              <a:off x="8229600" y="5675376"/>
              <a:ext cx="2743200" cy="2743200"/>
            </a:xfrm>
            <a:prstGeom prst="diamond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1125200" y="2779776"/>
              <a:ext cx="2743200" cy="2743200"/>
            </a:xfrm>
            <a:prstGeom prst="diamond">
              <a:avLst/>
            </a:prstGeom>
            <a:solidFill>
              <a:srgbClr val="3366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Diamond 12"/>
            <p:cNvSpPr/>
            <p:nvPr/>
          </p:nvSpPr>
          <p:spPr>
            <a:xfrm>
              <a:off x="9677400" y="4227576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Diamond 15"/>
            <p:cNvSpPr/>
            <p:nvPr/>
          </p:nvSpPr>
          <p:spPr>
            <a:xfrm rot="10800000">
              <a:off x="-381000" y="3886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Diamond 17"/>
            <p:cNvSpPr/>
            <p:nvPr/>
          </p:nvSpPr>
          <p:spPr>
            <a:xfrm rot="10800000">
              <a:off x="-381000" y="9906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Diamond 19"/>
            <p:cNvSpPr/>
            <p:nvPr/>
          </p:nvSpPr>
          <p:spPr>
            <a:xfrm rot="10800000">
              <a:off x="-1828800" y="24384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Diamond 20"/>
            <p:cNvSpPr/>
            <p:nvPr/>
          </p:nvSpPr>
          <p:spPr>
            <a:xfrm rot="10800000">
              <a:off x="1066800" y="-457200"/>
              <a:ext cx="2743200" cy="2743200"/>
            </a:xfrm>
            <a:prstGeom prst="diamon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Diamond 23"/>
            <p:cNvSpPr/>
            <p:nvPr/>
          </p:nvSpPr>
          <p:spPr>
            <a:xfrm rot="10800000">
              <a:off x="-1828800" y="-457200"/>
              <a:ext cx="2743200" cy="2743200"/>
            </a:xfrm>
            <a:prstGeom prst="diamond">
              <a:avLst/>
            </a:prstGeom>
            <a:solidFill>
              <a:schemeClr val="tx2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Diamond 24"/>
            <p:cNvSpPr/>
            <p:nvPr/>
          </p:nvSpPr>
          <p:spPr>
            <a:xfrm rot="10800000">
              <a:off x="-381000" y="-1905000"/>
              <a:ext cx="2743200" cy="2743200"/>
            </a:xfrm>
            <a:prstGeom prst="diamond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Diamond 25"/>
            <p:cNvSpPr/>
            <p:nvPr/>
          </p:nvSpPr>
          <p:spPr>
            <a:xfrm rot="10800000">
              <a:off x="-1828799" y="5334000"/>
              <a:ext cx="2743200" cy="2743200"/>
            </a:xfrm>
            <a:prstGeom prst="diamond">
              <a:avLst/>
            </a:pr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Diamond 30"/>
          <p:cNvSpPr/>
          <p:nvPr/>
        </p:nvSpPr>
        <p:spPr>
          <a:xfrm>
            <a:off x="7315198" y="874776"/>
            <a:ext cx="3657600" cy="36576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0" b="1" dirty="0" smtClean="0">
                <a:latin typeface="+mj-lt"/>
              </a:rPr>
              <a:t>4</a:t>
            </a:r>
            <a:endParaRPr lang="en-US" sz="12000" b="1" dirty="0" smtClean="0">
              <a:latin typeface="+mj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438400" y="2703576"/>
            <a:ext cx="6705600" cy="1828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REALISATION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4275</TotalTime>
  <Words>190</Words>
  <Application>Microsoft Office PowerPoint</Application>
  <PresentationFormat>Custom</PresentationFormat>
  <Paragraphs>61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Slide 1</vt:lpstr>
      <vt:lpstr>Slide 2</vt:lpstr>
      <vt:lpstr>Slide 3</vt:lpstr>
      <vt:lpstr>Slide 4</vt:lpstr>
      <vt:lpstr>Slide 5</vt:lpstr>
      <vt:lpstr>Slide 6</vt:lpstr>
      <vt:lpstr>Diagramme MCD</vt:lpstr>
      <vt:lpstr>Diagramme MLD</vt:lpstr>
      <vt:lpstr>Slide 9</vt:lpstr>
      <vt:lpstr>Les langages utilisés (back-end)</vt:lpstr>
      <vt:lpstr>Les langages et utilisés (front-end)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ahmedqo</cp:lastModifiedBy>
  <cp:revision>164</cp:revision>
  <dcterms:created xsi:type="dcterms:W3CDTF">2018-02-01T09:25:49Z</dcterms:created>
  <dcterms:modified xsi:type="dcterms:W3CDTF">2022-06-28T00:16:49Z</dcterms:modified>
</cp:coreProperties>
</file>