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Average"/>
      <p:regular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Average-regular.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436a878a8_0_1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436a878a8_0_1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436a878a8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436a878a8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436a878a8_0_1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436a878a8_0_1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436a878a8_0_1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436a878a8_0_1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436a878a8_0_1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436a878a8_0_1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436a878a8_0_1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436a878a8_0_1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436a878a8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436a878a8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436a878a8_0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436a878a8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60" name="Shape 60"/>
        <p:cNvGrpSpPr/>
        <p:nvPr/>
      </p:nvGrpSpPr>
      <p:grpSpPr>
        <a:xfrm>
          <a:off x="0" y="0"/>
          <a:ext cx="0" cy="0"/>
          <a:chOff x="0" y="0"/>
          <a:chExt cx="0" cy="0"/>
        </a:xfrm>
      </p:grpSpPr>
      <p:grpSp>
        <p:nvGrpSpPr>
          <p:cNvPr id="61" name="Google Shape;61;p13"/>
          <p:cNvGrpSpPr/>
          <p:nvPr/>
        </p:nvGrpSpPr>
        <p:grpSpPr>
          <a:xfrm>
            <a:off x="4406400" y="0"/>
            <a:ext cx="4737600" cy="5143065"/>
            <a:chOff x="4406400" y="0"/>
            <a:chExt cx="4737600" cy="5143065"/>
          </a:xfrm>
        </p:grpSpPr>
        <p:sp>
          <p:nvSpPr>
            <p:cNvPr id="62" name="Google Shape;6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1" name="Google Shape;8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82" name="Shape 82"/>
        <p:cNvGrpSpPr/>
        <p:nvPr/>
      </p:nvGrpSpPr>
      <p:grpSpPr>
        <a:xfrm>
          <a:off x="0" y="0"/>
          <a:ext cx="0" cy="0"/>
          <a:chOff x="0" y="0"/>
          <a:chExt cx="0" cy="0"/>
        </a:xfrm>
      </p:grpSpPr>
      <p:pic>
        <p:nvPicPr>
          <p:cNvPr descr="offset_comp_343059.jpg" id="83" name="Google Shape;8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84" name="Google Shape;8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86" name="Google Shape;8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7" name="Google Shape;8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4"/>
          <p:cNvGrpSpPr/>
          <p:nvPr/>
        </p:nvGrpSpPr>
        <p:grpSpPr>
          <a:xfrm>
            <a:off x="0" y="381001"/>
            <a:ext cx="1037850" cy="1016287"/>
            <a:chOff x="0" y="381001"/>
            <a:chExt cx="1037850" cy="1016287"/>
          </a:xfrm>
        </p:grpSpPr>
        <p:sp>
          <p:nvSpPr>
            <p:cNvPr id="92" name="Google Shape;9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94" name="Shape 94"/>
        <p:cNvGrpSpPr/>
        <p:nvPr/>
      </p:nvGrpSpPr>
      <p:grpSpPr>
        <a:xfrm>
          <a:off x="0" y="0"/>
          <a:ext cx="0" cy="0"/>
          <a:chOff x="0" y="0"/>
          <a:chExt cx="0" cy="0"/>
        </a:xfrm>
      </p:grpSpPr>
      <p:sp>
        <p:nvSpPr>
          <p:cNvPr id="95" name="Google Shape;9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6" name="Google Shape;9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98" name="Google Shape;9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a:off x="0" y="381001"/>
            <a:ext cx="1037850" cy="1016287"/>
            <a:chOff x="0" y="381001"/>
            <a:chExt cx="1037850" cy="1016287"/>
          </a:xfrm>
        </p:grpSpPr>
        <p:sp>
          <p:nvSpPr>
            <p:cNvPr id="103" name="Google Shape;10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6" name="Google Shape;10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07" name="Shape 107"/>
        <p:cNvGrpSpPr/>
        <p:nvPr/>
      </p:nvGrpSpPr>
      <p:grpSpPr>
        <a:xfrm>
          <a:off x="0" y="0"/>
          <a:ext cx="0" cy="0"/>
          <a:chOff x="0" y="0"/>
          <a:chExt cx="0" cy="0"/>
        </a:xfrm>
      </p:grpSpPr>
      <p:sp>
        <p:nvSpPr>
          <p:cNvPr id="108" name="Google Shape;10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9" name="Google Shape;10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6"/>
          <p:cNvGrpSpPr/>
          <p:nvPr/>
        </p:nvGrpSpPr>
        <p:grpSpPr>
          <a:xfrm>
            <a:off x="0" y="381001"/>
            <a:ext cx="1037850" cy="1016287"/>
            <a:chOff x="0" y="381001"/>
            <a:chExt cx="1037850" cy="1016287"/>
          </a:xfrm>
        </p:grpSpPr>
        <p:sp>
          <p:nvSpPr>
            <p:cNvPr id="115" name="Google Shape;11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8" name="Google Shape;11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19" name="Google Shape;11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slide" Target="/ppt/slid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slide" Target="/ppt/slid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slide" Target="/ppt/slid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slide" Target="/ppt/slid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ctrTitle"/>
          </p:nvPr>
        </p:nvSpPr>
        <p:spPr>
          <a:xfrm>
            <a:off x="0" y="1033350"/>
            <a:ext cx="91440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40"/>
              <a:t>BREAST CANCER ANALYSIS USING SVM</a:t>
            </a:r>
            <a:endParaRPr sz="3440"/>
          </a:p>
        </p:txBody>
      </p:sp>
      <p:sp>
        <p:nvSpPr>
          <p:cNvPr id="125" name="Google Shape;125;p17"/>
          <p:cNvSpPr txBox="1"/>
          <p:nvPr>
            <p:ph idx="1" type="subTitle"/>
          </p:nvPr>
        </p:nvSpPr>
        <p:spPr>
          <a:xfrm>
            <a:off x="85575" y="1832225"/>
            <a:ext cx="2812500" cy="43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t>Mohammad Aldekhail</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0" y="0"/>
            <a:ext cx="1763700" cy="5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40">
                <a:latin typeface="Calibri"/>
                <a:ea typeface="Calibri"/>
                <a:cs typeface="Calibri"/>
                <a:sym typeface="Calibri"/>
              </a:rPr>
              <a:t>Conclusion</a:t>
            </a:r>
            <a:endParaRPr sz="3640"/>
          </a:p>
          <a:p>
            <a:pPr indent="0" lvl="0" marL="0" rtl="0" algn="l">
              <a:spcBef>
                <a:spcPts val="0"/>
              </a:spcBef>
              <a:spcAft>
                <a:spcPts val="0"/>
              </a:spcAft>
              <a:buSzPts val="990"/>
              <a:buNone/>
            </a:pPr>
            <a:r>
              <a:t/>
            </a:r>
            <a:endParaRPr sz="3359"/>
          </a:p>
          <a:p>
            <a:pPr indent="0" lvl="0" marL="0" rtl="0" algn="l">
              <a:spcBef>
                <a:spcPts val="0"/>
              </a:spcBef>
              <a:spcAft>
                <a:spcPts val="0"/>
              </a:spcAft>
              <a:buSzPts val="990"/>
              <a:buNone/>
            </a:pPr>
            <a:r>
              <a:t/>
            </a:r>
            <a:endParaRPr sz="3359"/>
          </a:p>
          <a:p>
            <a:pPr indent="0" lvl="0" marL="0" rtl="0" algn="l">
              <a:spcBef>
                <a:spcPts val="0"/>
              </a:spcBef>
              <a:spcAft>
                <a:spcPts val="0"/>
              </a:spcAft>
              <a:buSzPts val="990"/>
              <a:buNone/>
            </a:pPr>
            <a:r>
              <a:t/>
            </a:r>
            <a:endParaRPr sz="3359"/>
          </a:p>
        </p:txBody>
      </p:sp>
      <p:sp>
        <p:nvSpPr>
          <p:cNvPr id="216" name="Google Shape;216;p26"/>
          <p:cNvSpPr txBox="1"/>
          <p:nvPr/>
        </p:nvSpPr>
        <p:spPr>
          <a:xfrm>
            <a:off x="12943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3">
                  <a:extLst>
                    <a:ext uri="{A12FA001-AC4F-418D-AE19-62706E023703}">
                      <ahyp:hlinkClr val="tx"/>
                    </a:ext>
                  </a:extLst>
                </a:hlinkClick>
              </a:rPr>
              <a:t>Overview</a:t>
            </a:r>
            <a:endParaRPr sz="1800">
              <a:solidFill>
                <a:srgbClr val="CACACA"/>
              </a:solidFill>
              <a:latin typeface="Average"/>
              <a:ea typeface="Average"/>
              <a:cs typeface="Average"/>
              <a:sym typeface="Average"/>
            </a:endParaRPr>
          </a:p>
        </p:txBody>
      </p:sp>
      <p:sp>
        <p:nvSpPr>
          <p:cNvPr id="217" name="Google Shape;217;p26"/>
          <p:cNvSpPr txBox="1"/>
          <p:nvPr/>
        </p:nvSpPr>
        <p:spPr>
          <a:xfrm>
            <a:off x="1294301" y="2423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Understanding the problems</a:t>
            </a:r>
            <a:endParaRPr>
              <a:solidFill>
                <a:srgbClr val="CACACA"/>
              </a:solidFill>
              <a:latin typeface="Montserrat"/>
              <a:ea typeface="Montserrat"/>
              <a:cs typeface="Montserrat"/>
              <a:sym typeface="Montserrat"/>
            </a:endParaRPr>
          </a:p>
        </p:txBody>
      </p:sp>
      <p:sp>
        <p:nvSpPr>
          <p:cNvPr id="218" name="Google Shape;218;p26"/>
          <p:cNvSpPr txBox="1"/>
          <p:nvPr/>
        </p:nvSpPr>
        <p:spPr>
          <a:xfrm>
            <a:off x="1294301" y="27485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objective</a:t>
            </a:r>
            <a:endParaRPr>
              <a:solidFill>
                <a:srgbClr val="CACACA"/>
              </a:solidFill>
              <a:latin typeface="Montserrat"/>
              <a:ea typeface="Montserrat"/>
              <a:cs typeface="Montserrat"/>
              <a:sym typeface="Montserrat"/>
            </a:endParaRPr>
          </a:p>
        </p:txBody>
      </p:sp>
      <p:sp>
        <p:nvSpPr>
          <p:cNvPr id="219" name="Google Shape;219;p26"/>
          <p:cNvSpPr txBox="1"/>
          <p:nvPr/>
        </p:nvSpPr>
        <p:spPr>
          <a:xfrm>
            <a:off x="1294301" y="3074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Target audience</a:t>
            </a:r>
            <a:endParaRPr sz="1800">
              <a:solidFill>
                <a:srgbClr val="CACACA"/>
              </a:solidFill>
              <a:latin typeface="Average"/>
              <a:ea typeface="Average"/>
              <a:cs typeface="Average"/>
              <a:sym typeface="Average"/>
            </a:endParaRPr>
          </a:p>
        </p:txBody>
      </p:sp>
      <p:sp>
        <p:nvSpPr>
          <p:cNvPr id="220" name="Google Shape;220;p26"/>
          <p:cNvSpPr txBox="1"/>
          <p:nvPr/>
        </p:nvSpPr>
        <p:spPr>
          <a:xfrm>
            <a:off x="1294301" y="3399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Market trends</a:t>
            </a:r>
            <a:endParaRPr sz="1800">
              <a:solidFill>
                <a:srgbClr val="CACACA"/>
              </a:solidFill>
              <a:latin typeface="Average"/>
              <a:ea typeface="Average"/>
              <a:cs typeface="Average"/>
              <a:sym typeface="Average"/>
            </a:endParaRPr>
          </a:p>
        </p:txBody>
      </p:sp>
      <p:sp>
        <p:nvSpPr>
          <p:cNvPr id="221" name="Google Shape;221;p26"/>
          <p:cNvSpPr txBox="1"/>
          <p:nvPr/>
        </p:nvSpPr>
        <p:spPr>
          <a:xfrm>
            <a:off x="1294298"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Cycle diagram</a:t>
            </a:r>
            <a:endParaRPr sz="1800">
              <a:solidFill>
                <a:srgbClr val="CACACA"/>
              </a:solidFill>
              <a:latin typeface="Average"/>
              <a:ea typeface="Average"/>
              <a:cs typeface="Average"/>
              <a:sym typeface="Average"/>
            </a:endParaRPr>
          </a:p>
        </p:txBody>
      </p:sp>
      <p:sp>
        <p:nvSpPr>
          <p:cNvPr id="222" name="Google Shape;222;p26"/>
          <p:cNvSpPr txBox="1"/>
          <p:nvPr/>
        </p:nvSpPr>
        <p:spPr>
          <a:xfrm>
            <a:off x="4443276"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Introducing: Lorem ipsum</a:t>
            </a:r>
            <a:endParaRPr sz="1800">
              <a:solidFill>
                <a:srgbClr val="CACACA"/>
              </a:solidFill>
              <a:latin typeface="Average"/>
              <a:ea typeface="Average"/>
              <a:cs typeface="Average"/>
              <a:sym typeface="Average"/>
            </a:endParaRPr>
          </a:p>
        </p:txBody>
      </p:sp>
      <p:sp>
        <p:nvSpPr>
          <p:cNvPr id="223" name="Google Shape;223;p26"/>
          <p:cNvSpPr txBox="1"/>
          <p:nvPr/>
        </p:nvSpPr>
        <p:spPr>
          <a:xfrm>
            <a:off x="4443276" y="2426100"/>
            <a:ext cx="3018300" cy="140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desktop</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CACACA"/>
              </a:solidFill>
              <a:latin typeface="Montserrat"/>
              <a:ea typeface="Montserrat"/>
              <a:cs typeface="Montserrat"/>
              <a:sym typeface="Montserrat"/>
            </a:endParaRPr>
          </a:p>
        </p:txBody>
      </p:sp>
      <p:sp>
        <p:nvSpPr>
          <p:cNvPr id="224" name="Google Shape;224;p26"/>
          <p:cNvSpPr txBox="1"/>
          <p:nvPr/>
        </p:nvSpPr>
        <p:spPr>
          <a:xfrm>
            <a:off x="4443276"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timeline</a:t>
            </a:r>
            <a:endParaRPr>
              <a:solidFill>
                <a:srgbClr val="CACACA"/>
              </a:solidFill>
              <a:latin typeface="Montserrat"/>
              <a:ea typeface="Montserrat"/>
              <a:cs typeface="Montserrat"/>
              <a:sym typeface="Montserrat"/>
            </a:endParaRPr>
          </a:p>
        </p:txBody>
      </p:sp>
      <p:sp>
        <p:nvSpPr>
          <p:cNvPr id="225" name="Google Shape;225;p26"/>
          <p:cNvSpPr txBox="1"/>
          <p:nvPr/>
        </p:nvSpPr>
        <p:spPr>
          <a:xfrm>
            <a:off x="-100" y="520575"/>
            <a:ext cx="9144000" cy="46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accent1"/>
                </a:solidFill>
                <a:latin typeface="Calibri"/>
                <a:ea typeface="Calibri"/>
                <a:cs typeface="Calibri"/>
                <a:sym typeface="Calibri"/>
              </a:rPr>
              <a:t>Recap of Key Findings</a:t>
            </a:r>
            <a:endParaRPr b="1">
              <a:solidFill>
                <a:schemeClr val="accent1"/>
              </a:solidFill>
              <a:latin typeface="Calibri"/>
              <a:ea typeface="Calibri"/>
              <a:cs typeface="Calibri"/>
              <a:sym typeface="Calibri"/>
            </a:endParaRPr>
          </a:p>
          <a:p>
            <a:pPr indent="0" lvl="0" marL="0" rtl="0" algn="l">
              <a:spcBef>
                <a:spcPts val="0"/>
              </a:spcBef>
              <a:spcAft>
                <a:spcPts val="0"/>
              </a:spcAft>
              <a:buNone/>
            </a:pPr>
            <a:r>
              <a:rPr lang="en-GB">
                <a:solidFill>
                  <a:srgbClr val="1B212C"/>
                </a:solidFill>
                <a:latin typeface="Calibri"/>
                <a:ea typeface="Calibri"/>
                <a:cs typeface="Calibri"/>
                <a:sym typeface="Calibri"/>
              </a:rPr>
              <a:t>In the culmination of our exploration and analysis, a compelling narrative emerges regarding the efficacy of Support Vector Machines (SVM) in distinguishing between malignant and benign tumors within the Breast Cancer Wisconsin dataset. The key findings can be succinctly summarized:</a:t>
            </a:r>
            <a:endParaRPr>
              <a:solidFill>
                <a:srgbClr val="1B212C"/>
              </a:solidFill>
              <a:latin typeface="Calibri"/>
              <a:ea typeface="Calibri"/>
              <a:cs typeface="Calibri"/>
              <a:sym typeface="Calibri"/>
            </a:endParaRPr>
          </a:p>
          <a:p>
            <a:pPr indent="0" lvl="0" marL="0" rtl="0" algn="l">
              <a:spcBef>
                <a:spcPts val="0"/>
              </a:spcBef>
              <a:spcAft>
                <a:spcPts val="0"/>
              </a:spcAft>
              <a:buNone/>
            </a:pPr>
            <a:r>
              <a:t/>
            </a:r>
            <a:endParaRPr b="1">
              <a:solidFill>
                <a:schemeClr val="accent1"/>
              </a:solidFill>
              <a:latin typeface="Calibri"/>
              <a:ea typeface="Calibri"/>
              <a:cs typeface="Calibri"/>
              <a:sym typeface="Calibri"/>
            </a:endParaRPr>
          </a:p>
          <a:p>
            <a:pPr indent="0" lvl="0" marL="0" rtl="0" algn="l">
              <a:spcBef>
                <a:spcPts val="0"/>
              </a:spcBef>
              <a:spcAft>
                <a:spcPts val="0"/>
              </a:spcAft>
              <a:buNone/>
            </a:pPr>
            <a:r>
              <a:rPr b="1" lang="en-GB" sz="1300">
                <a:solidFill>
                  <a:schemeClr val="accent1"/>
                </a:solidFill>
                <a:latin typeface="Calibri"/>
                <a:ea typeface="Calibri"/>
                <a:cs typeface="Calibri"/>
                <a:sym typeface="Calibri"/>
              </a:rPr>
              <a:t>Efficacy of SVM:</a:t>
            </a:r>
            <a:endParaRPr b="1" sz="1300">
              <a:solidFill>
                <a:schemeClr val="accent1"/>
              </a:solidFill>
              <a:latin typeface="Calibri"/>
              <a:ea typeface="Calibri"/>
              <a:cs typeface="Calibri"/>
              <a:sym typeface="Calibri"/>
            </a:endParaRPr>
          </a:p>
          <a:p>
            <a:pPr indent="0" lvl="0" marL="0" rtl="0" algn="l">
              <a:spcBef>
                <a:spcPts val="0"/>
              </a:spcBef>
              <a:spcAft>
                <a:spcPts val="0"/>
              </a:spcAft>
              <a:buNone/>
            </a:pPr>
            <a:r>
              <a:rPr lang="en-GB" sz="1300">
                <a:solidFill>
                  <a:srgbClr val="1B212C"/>
                </a:solidFill>
                <a:latin typeface="Calibri"/>
                <a:ea typeface="Calibri"/>
                <a:cs typeface="Calibri"/>
                <a:sym typeface="Calibri"/>
              </a:rPr>
              <a:t>The SVM model, leveraging its ability to discern intricate patterns, exhibits a remarkable efficacy in distinguishing between malignant and benign breast tumors.</a:t>
            </a:r>
            <a:endParaRPr sz="1300">
              <a:solidFill>
                <a:srgbClr val="1B212C"/>
              </a:solidFill>
              <a:latin typeface="Calibri"/>
              <a:ea typeface="Calibri"/>
              <a:cs typeface="Calibri"/>
              <a:sym typeface="Calibri"/>
            </a:endParaRPr>
          </a:p>
          <a:p>
            <a:pPr indent="0" lvl="0" marL="0" rtl="0" algn="l">
              <a:spcBef>
                <a:spcPts val="0"/>
              </a:spcBef>
              <a:spcAft>
                <a:spcPts val="0"/>
              </a:spcAft>
              <a:buNone/>
            </a:pPr>
            <a:r>
              <a:t/>
            </a:r>
            <a:endParaRPr sz="1300">
              <a:solidFill>
                <a:srgbClr val="1B212C"/>
              </a:solidFill>
              <a:latin typeface="Calibri"/>
              <a:ea typeface="Calibri"/>
              <a:cs typeface="Calibri"/>
              <a:sym typeface="Calibri"/>
            </a:endParaRPr>
          </a:p>
          <a:p>
            <a:pPr indent="0" lvl="0" marL="0" rtl="0" algn="l">
              <a:spcBef>
                <a:spcPts val="0"/>
              </a:spcBef>
              <a:spcAft>
                <a:spcPts val="0"/>
              </a:spcAft>
              <a:buNone/>
            </a:pPr>
            <a:r>
              <a:rPr b="1" lang="en-GB" sz="1300">
                <a:solidFill>
                  <a:schemeClr val="accent1"/>
                </a:solidFill>
                <a:latin typeface="Calibri"/>
                <a:ea typeface="Calibri"/>
                <a:cs typeface="Calibri"/>
                <a:sym typeface="Calibri"/>
              </a:rPr>
              <a:t>Precision in Diagnosis:</a:t>
            </a:r>
            <a:endParaRPr b="1" sz="1300">
              <a:solidFill>
                <a:schemeClr val="accent1"/>
              </a:solidFill>
              <a:latin typeface="Calibri"/>
              <a:ea typeface="Calibri"/>
              <a:cs typeface="Calibri"/>
              <a:sym typeface="Calibri"/>
            </a:endParaRPr>
          </a:p>
          <a:p>
            <a:pPr indent="0" lvl="0" marL="0" rtl="0" algn="l">
              <a:spcBef>
                <a:spcPts val="0"/>
              </a:spcBef>
              <a:spcAft>
                <a:spcPts val="0"/>
              </a:spcAft>
              <a:buNone/>
            </a:pPr>
            <a:r>
              <a:rPr lang="en-GB" sz="1300">
                <a:solidFill>
                  <a:srgbClr val="1B212C"/>
                </a:solidFill>
                <a:latin typeface="Calibri"/>
                <a:ea typeface="Calibri"/>
                <a:cs typeface="Calibri"/>
                <a:sym typeface="Calibri"/>
              </a:rPr>
              <a:t>SVM demonstrates precision in diagnosing breast cancer cases, providing a reliable classification mechanism.</a:t>
            </a:r>
            <a:endParaRPr sz="1300">
              <a:solidFill>
                <a:srgbClr val="1B212C"/>
              </a:solidFill>
              <a:latin typeface="Calibri"/>
              <a:ea typeface="Calibri"/>
              <a:cs typeface="Calibri"/>
              <a:sym typeface="Calibri"/>
            </a:endParaRPr>
          </a:p>
          <a:p>
            <a:pPr indent="0" lvl="0" marL="0" rtl="0" algn="l">
              <a:spcBef>
                <a:spcPts val="0"/>
              </a:spcBef>
              <a:spcAft>
                <a:spcPts val="0"/>
              </a:spcAft>
              <a:buNone/>
            </a:pPr>
            <a:r>
              <a:t/>
            </a:r>
            <a:endParaRPr sz="1300">
              <a:solidFill>
                <a:schemeClr val="accent1"/>
              </a:solidFill>
              <a:latin typeface="Calibri"/>
              <a:ea typeface="Calibri"/>
              <a:cs typeface="Calibri"/>
              <a:sym typeface="Calibri"/>
            </a:endParaRPr>
          </a:p>
          <a:p>
            <a:pPr indent="0" lvl="0" marL="0" rtl="0" algn="l">
              <a:spcBef>
                <a:spcPts val="0"/>
              </a:spcBef>
              <a:spcAft>
                <a:spcPts val="0"/>
              </a:spcAft>
              <a:buNone/>
            </a:pPr>
            <a:r>
              <a:rPr b="1" lang="en-GB" sz="1300">
                <a:solidFill>
                  <a:schemeClr val="accent1"/>
                </a:solidFill>
                <a:latin typeface="Calibri"/>
                <a:ea typeface="Calibri"/>
                <a:cs typeface="Calibri"/>
                <a:sym typeface="Calibri"/>
              </a:rPr>
              <a:t>Accurate Discrimination:</a:t>
            </a:r>
            <a:endParaRPr b="1" sz="1300">
              <a:solidFill>
                <a:schemeClr val="accent1"/>
              </a:solidFill>
              <a:latin typeface="Calibri"/>
              <a:ea typeface="Calibri"/>
              <a:cs typeface="Calibri"/>
              <a:sym typeface="Calibri"/>
            </a:endParaRPr>
          </a:p>
          <a:p>
            <a:pPr indent="0" lvl="0" marL="0" rtl="0" algn="l">
              <a:spcBef>
                <a:spcPts val="0"/>
              </a:spcBef>
              <a:spcAft>
                <a:spcPts val="0"/>
              </a:spcAft>
              <a:buNone/>
            </a:pPr>
            <a:r>
              <a:rPr lang="en-GB" sz="1300">
                <a:solidFill>
                  <a:srgbClr val="1B212C"/>
                </a:solidFill>
                <a:latin typeface="Calibri"/>
                <a:ea typeface="Calibri"/>
                <a:cs typeface="Calibri"/>
                <a:sym typeface="Calibri"/>
              </a:rPr>
              <a:t>The model showcases an accurate discrimination between the two classes, contributing to the overall diagnostic accuracy.</a:t>
            </a:r>
            <a:endParaRPr sz="1300">
              <a:solidFill>
                <a:srgbClr val="1B212C"/>
              </a:solidFill>
              <a:latin typeface="Calibri"/>
              <a:ea typeface="Calibri"/>
              <a:cs typeface="Calibri"/>
              <a:sym typeface="Calibri"/>
            </a:endParaRPr>
          </a:p>
          <a:p>
            <a:pPr indent="0" lvl="0" marL="0" rtl="0" algn="l">
              <a:spcBef>
                <a:spcPts val="0"/>
              </a:spcBef>
              <a:spcAft>
                <a:spcPts val="0"/>
              </a:spcAft>
              <a:buNone/>
            </a:pPr>
            <a:r>
              <a:t/>
            </a:r>
            <a:endParaRPr b="1" sz="1600">
              <a:solidFill>
                <a:schemeClr val="accent1"/>
              </a:solidFill>
              <a:latin typeface="Calibri"/>
              <a:ea typeface="Calibri"/>
              <a:cs typeface="Calibri"/>
              <a:sym typeface="Calibri"/>
            </a:endParaRPr>
          </a:p>
          <a:p>
            <a:pPr indent="0" lvl="0" marL="0" rtl="0" algn="l">
              <a:spcBef>
                <a:spcPts val="0"/>
              </a:spcBef>
              <a:spcAft>
                <a:spcPts val="0"/>
              </a:spcAft>
              <a:buNone/>
            </a:pPr>
            <a:r>
              <a:rPr lang="en-GB" sz="1300">
                <a:solidFill>
                  <a:srgbClr val="374151"/>
                </a:solidFill>
                <a:latin typeface="Calibri"/>
                <a:ea typeface="Calibri"/>
                <a:cs typeface="Calibri"/>
                <a:sym typeface="Calibri"/>
              </a:rPr>
              <a:t>In conclusion, the SVM model's ability to effectively distinguish between malignant and benign tumors within the Breast Cancer Wisconsin dataset positions it as a valuable tool in the arsenal of breast cancer diagnostics. As we move forward, the insights gained from this analysis pave the way for continued exploration, refinement, and, ultimately, contribute to the ongoing efforts in leveraging machine learning for enhanced cancer diagnosis and patient care.</a:t>
            </a:r>
            <a:endParaRPr b="1" sz="1700">
              <a:solidFill>
                <a:schemeClr val="accen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0" y="0"/>
            <a:ext cx="1872600" cy="6528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b="1" lang="en-GB" sz="3400">
                <a:solidFill>
                  <a:srgbClr val="000000"/>
                </a:solidFill>
                <a:latin typeface="Roboto"/>
                <a:ea typeface="Roboto"/>
                <a:cs typeface="Roboto"/>
                <a:sym typeface="Roboto"/>
              </a:rPr>
              <a:t>Q&amp;A</a:t>
            </a:r>
            <a:endParaRPr sz="5340"/>
          </a:p>
          <a:p>
            <a:pPr indent="0" lvl="0" marL="0" rtl="0" algn="l">
              <a:spcBef>
                <a:spcPts val="400"/>
              </a:spcBef>
              <a:spcAft>
                <a:spcPts val="0"/>
              </a:spcAft>
              <a:buSzPts val="990"/>
              <a:buNone/>
            </a:pPr>
            <a:r>
              <a:t/>
            </a:r>
            <a:endParaRPr sz="4059"/>
          </a:p>
          <a:p>
            <a:pPr indent="0" lvl="0" marL="0" rtl="0" algn="l">
              <a:spcBef>
                <a:spcPts val="0"/>
              </a:spcBef>
              <a:spcAft>
                <a:spcPts val="0"/>
              </a:spcAft>
              <a:buSzPts val="990"/>
              <a:buNone/>
            </a:pPr>
            <a:r>
              <a:t/>
            </a:r>
            <a:endParaRPr sz="4059"/>
          </a:p>
          <a:p>
            <a:pPr indent="0" lvl="0" marL="0" rtl="0" algn="l">
              <a:spcBef>
                <a:spcPts val="0"/>
              </a:spcBef>
              <a:spcAft>
                <a:spcPts val="0"/>
              </a:spcAft>
              <a:buSzPts val="990"/>
              <a:buNone/>
            </a:pPr>
            <a:r>
              <a:t/>
            </a:r>
            <a:endParaRPr sz="4059"/>
          </a:p>
        </p:txBody>
      </p:sp>
      <p:sp>
        <p:nvSpPr>
          <p:cNvPr id="231" name="Google Shape;231;p27"/>
          <p:cNvSpPr txBox="1"/>
          <p:nvPr/>
        </p:nvSpPr>
        <p:spPr>
          <a:xfrm>
            <a:off x="12943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3">
                  <a:extLst>
                    <a:ext uri="{A12FA001-AC4F-418D-AE19-62706E023703}">
                      <ahyp:hlinkClr val="tx"/>
                    </a:ext>
                  </a:extLst>
                </a:hlinkClick>
              </a:rPr>
              <a:t>Overview</a:t>
            </a:r>
            <a:endParaRPr sz="1800">
              <a:solidFill>
                <a:srgbClr val="CACACA"/>
              </a:solidFill>
              <a:latin typeface="Average"/>
              <a:ea typeface="Average"/>
              <a:cs typeface="Average"/>
              <a:sym typeface="Average"/>
            </a:endParaRPr>
          </a:p>
        </p:txBody>
      </p:sp>
      <p:sp>
        <p:nvSpPr>
          <p:cNvPr id="232" name="Google Shape;232;p27"/>
          <p:cNvSpPr txBox="1"/>
          <p:nvPr/>
        </p:nvSpPr>
        <p:spPr>
          <a:xfrm>
            <a:off x="1294301" y="2423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Understanding the problems</a:t>
            </a:r>
            <a:endParaRPr>
              <a:solidFill>
                <a:srgbClr val="CACACA"/>
              </a:solidFill>
              <a:latin typeface="Montserrat"/>
              <a:ea typeface="Montserrat"/>
              <a:cs typeface="Montserrat"/>
              <a:sym typeface="Montserrat"/>
            </a:endParaRPr>
          </a:p>
        </p:txBody>
      </p:sp>
      <p:sp>
        <p:nvSpPr>
          <p:cNvPr id="233" name="Google Shape;233;p27"/>
          <p:cNvSpPr txBox="1"/>
          <p:nvPr/>
        </p:nvSpPr>
        <p:spPr>
          <a:xfrm>
            <a:off x="1294301" y="26723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objective</a:t>
            </a:r>
            <a:endParaRPr>
              <a:solidFill>
                <a:srgbClr val="CACACA"/>
              </a:solidFill>
              <a:latin typeface="Montserrat"/>
              <a:ea typeface="Montserrat"/>
              <a:cs typeface="Montserrat"/>
              <a:sym typeface="Montserrat"/>
            </a:endParaRPr>
          </a:p>
        </p:txBody>
      </p:sp>
      <p:sp>
        <p:nvSpPr>
          <p:cNvPr id="234" name="Google Shape;234;p27"/>
          <p:cNvSpPr txBox="1"/>
          <p:nvPr/>
        </p:nvSpPr>
        <p:spPr>
          <a:xfrm>
            <a:off x="1294301" y="3074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Target audience</a:t>
            </a:r>
            <a:endParaRPr sz="1800">
              <a:solidFill>
                <a:srgbClr val="CACACA"/>
              </a:solidFill>
              <a:latin typeface="Average"/>
              <a:ea typeface="Average"/>
              <a:cs typeface="Average"/>
              <a:sym typeface="Average"/>
            </a:endParaRPr>
          </a:p>
        </p:txBody>
      </p:sp>
      <p:sp>
        <p:nvSpPr>
          <p:cNvPr id="235" name="Google Shape;235;p27"/>
          <p:cNvSpPr txBox="1"/>
          <p:nvPr/>
        </p:nvSpPr>
        <p:spPr>
          <a:xfrm>
            <a:off x="1294301" y="3399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Market trends</a:t>
            </a:r>
            <a:endParaRPr sz="1800">
              <a:solidFill>
                <a:srgbClr val="CACACA"/>
              </a:solidFill>
              <a:latin typeface="Average"/>
              <a:ea typeface="Average"/>
              <a:cs typeface="Average"/>
              <a:sym typeface="Average"/>
            </a:endParaRPr>
          </a:p>
        </p:txBody>
      </p:sp>
      <p:sp>
        <p:nvSpPr>
          <p:cNvPr id="236" name="Google Shape;236;p27"/>
          <p:cNvSpPr txBox="1"/>
          <p:nvPr/>
        </p:nvSpPr>
        <p:spPr>
          <a:xfrm>
            <a:off x="1294298"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Cycle diagram</a:t>
            </a:r>
            <a:endParaRPr sz="1800">
              <a:solidFill>
                <a:srgbClr val="CACACA"/>
              </a:solidFill>
              <a:latin typeface="Average"/>
              <a:ea typeface="Average"/>
              <a:cs typeface="Average"/>
              <a:sym typeface="Average"/>
            </a:endParaRPr>
          </a:p>
        </p:txBody>
      </p:sp>
      <p:sp>
        <p:nvSpPr>
          <p:cNvPr id="237" name="Google Shape;237;p27"/>
          <p:cNvSpPr txBox="1"/>
          <p:nvPr/>
        </p:nvSpPr>
        <p:spPr>
          <a:xfrm>
            <a:off x="4443276"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Introducing: Lorem ipsum</a:t>
            </a:r>
            <a:endParaRPr sz="1800">
              <a:solidFill>
                <a:srgbClr val="CACACA"/>
              </a:solidFill>
              <a:latin typeface="Average"/>
              <a:ea typeface="Average"/>
              <a:cs typeface="Average"/>
              <a:sym typeface="Average"/>
            </a:endParaRPr>
          </a:p>
        </p:txBody>
      </p:sp>
      <p:sp>
        <p:nvSpPr>
          <p:cNvPr id="238" name="Google Shape;238;p27"/>
          <p:cNvSpPr txBox="1"/>
          <p:nvPr/>
        </p:nvSpPr>
        <p:spPr>
          <a:xfrm>
            <a:off x="4443276" y="2426100"/>
            <a:ext cx="3018300" cy="140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desktop</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CACACA"/>
              </a:solidFill>
              <a:latin typeface="Montserrat"/>
              <a:ea typeface="Montserrat"/>
              <a:cs typeface="Montserrat"/>
              <a:sym typeface="Montserrat"/>
            </a:endParaRPr>
          </a:p>
        </p:txBody>
      </p:sp>
      <p:sp>
        <p:nvSpPr>
          <p:cNvPr id="239" name="Google Shape;239;p27"/>
          <p:cNvSpPr txBox="1"/>
          <p:nvPr/>
        </p:nvSpPr>
        <p:spPr>
          <a:xfrm>
            <a:off x="4443276"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timeline</a:t>
            </a:r>
            <a:endParaRPr>
              <a:solidFill>
                <a:srgbClr val="CACACA"/>
              </a:solidFill>
              <a:latin typeface="Montserrat"/>
              <a:ea typeface="Montserrat"/>
              <a:cs typeface="Montserrat"/>
              <a:sym typeface="Montserrat"/>
            </a:endParaRPr>
          </a:p>
        </p:txBody>
      </p:sp>
      <p:sp>
        <p:nvSpPr>
          <p:cNvPr id="240" name="Google Shape;240;p27"/>
          <p:cNvSpPr txBox="1"/>
          <p:nvPr/>
        </p:nvSpPr>
        <p:spPr>
          <a:xfrm>
            <a:off x="-100" y="520575"/>
            <a:ext cx="9144000" cy="17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rgbClr val="374151"/>
              </a:solidFill>
              <a:latin typeface="Calibri"/>
              <a:ea typeface="Calibri"/>
              <a:cs typeface="Calibri"/>
              <a:sym typeface="Calibri"/>
            </a:endParaRPr>
          </a:p>
          <a:p>
            <a:pPr indent="0" lvl="0" marL="0" rtl="0" algn="l">
              <a:lnSpc>
                <a:spcPct val="115000"/>
              </a:lnSpc>
              <a:spcBef>
                <a:spcPts val="1500"/>
              </a:spcBef>
              <a:spcAft>
                <a:spcPts val="1500"/>
              </a:spcAft>
              <a:buNone/>
            </a:pPr>
            <a:r>
              <a:rPr lang="en-GB" sz="1600">
                <a:solidFill>
                  <a:srgbClr val="374151"/>
                </a:solidFill>
                <a:latin typeface="Calibri"/>
                <a:ea typeface="Calibri"/>
                <a:cs typeface="Calibri"/>
                <a:sym typeface="Calibri"/>
              </a:rPr>
              <a:t>Thank you for your attention! Now, I invite any questions or comments from the audience. Whether you're interested in the technical aspects of the analysis, the implications for breast cancer diagnostics, or any other related topics, feel free to ask. </a:t>
            </a:r>
            <a:endParaRPr b="1" sz="1700">
              <a:solidFill>
                <a:schemeClr val="accen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0" y="-38825"/>
            <a:ext cx="24942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131" name="Google Shape;131;p18"/>
          <p:cNvSpPr txBox="1"/>
          <p:nvPr/>
        </p:nvSpPr>
        <p:spPr>
          <a:xfrm>
            <a:off x="12943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3">
                  <a:extLst>
                    <a:ext uri="{A12FA001-AC4F-418D-AE19-62706E023703}">
                      <ahyp:hlinkClr val="tx"/>
                    </a:ext>
                  </a:extLst>
                </a:hlinkClick>
              </a:rPr>
              <a:t>Overview</a:t>
            </a:r>
            <a:endParaRPr sz="1800">
              <a:solidFill>
                <a:srgbClr val="CACACA"/>
              </a:solidFill>
              <a:latin typeface="Average"/>
              <a:ea typeface="Average"/>
              <a:cs typeface="Average"/>
              <a:sym typeface="Average"/>
            </a:endParaRPr>
          </a:p>
        </p:txBody>
      </p:sp>
      <p:sp>
        <p:nvSpPr>
          <p:cNvPr id="132" name="Google Shape;132;p18"/>
          <p:cNvSpPr txBox="1"/>
          <p:nvPr/>
        </p:nvSpPr>
        <p:spPr>
          <a:xfrm>
            <a:off x="1294301" y="2423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Understanding the problems</a:t>
            </a:r>
            <a:endParaRPr>
              <a:solidFill>
                <a:srgbClr val="CACACA"/>
              </a:solidFill>
              <a:latin typeface="Montserrat"/>
              <a:ea typeface="Montserrat"/>
              <a:cs typeface="Montserrat"/>
              <a:sym typeface="Montserrat"/>
            </a:endParaRPr>
          </a:p>
        </p:txBody>
      </p:sp>
      <p:sp>
        <p:nvSpPr>
          <p:cNvPr id="133" name="Google Shape;133;p18"/>
          <p:cNvSpPr txBox="1"/>
          <p:nvPr/>
        </p:nvSpPr>
        <p:spPr>
          <a:xfrm>
            <a:off x="1294301" y="27485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objective</a:t>
            </a:r>
            <a:endParaRPr>
              <a:solidFill>
                <a:srgbClr val="CACACA"/>
              </a:solidFill>
              <a:latin typeface="Montserrat"/>
              <a:ea typeface="Montserrat"/>
              <a:cs typeface="Montserrat"/>
              <a:sym typeface="Montserrat"/>
            </a:endParaRPr>
          </a:p>
        </p:txBody>
      </p:sp>
      <p:sp>
        <p:nvSpPr>
          <p:cNvPr id="134" name="Google Shape;134;p18"/>
          <p:cNvSpPr txBox="1"/>
          <p:nvPr/>
        </p:nvSpPr>
        <p:spPr>
          <a:xfrm>
            <a:off x="1294301" y="3074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Target audience</a:t>
            </a:r>
            <a:endParaRPr sz="1800">
              <a:solidFill>
                <a:srgbClr val="CACACA"/>
              </a:solidFill>
              <a:latin typeface="Average"/>
              <a:ea typeface="Average"/>
              <a:cs typeface="Average"/>
              <a:sym typeface="Average"/>
            </a:endParaRPr>
          </a:p>
        </p:txBody>
      </p:sp>
      <p:sp>
        <p:nvSpPr>
          <p:cNvPr id="135" name="Google Shape;135;p18"/>
          <p:cNvSpPr txBox="1"/>
          <p:nvPr/>
        </p:nvSpPr>
        <p:spPr>
          <a:xfrm>
            <a:off x="1294301" y="3399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Market trends</a:t>
            </a:r>
            <a:endParaRPr sz="1800">
              <a:solidFill>
                <a:srgbClr val="CACACA"/>
              </a:solidFill>
              <a:latin typeface="Average"/>
              <a:ea typeface="Average"/>
              <a:cs typeface="Average"/>
              <a:sym typeface="Average"/>
            </a:endParaRPr>
          </a:p>
        </p:txBody>
      </p:sp>
      <p:sp>
        <p:nvSpPr>
          <p:cNvPr id="136" name="Google Shape;136;p18"/>
          <p:cNvSpPr txBox="1"/>
          <p:nvPr/>
        </p:nvSpPr>
        <p:spPr>
          <a:xfrm>
            <a:off x="1294298"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Cycle diagram</a:t>
            </a:r>
            <a:endParaRPr sz="1800">
              <a:solidFill>
                <a:srgbClr val="CACACA"/>
              </a:solidFill>
              <a:latin typeface="Average"/>
              <a:ea typeface="Average"/>
              <a:cs typeface="Average"/>
              <a:sym typeface="Average"/>
            </a:endParaRPr>
          </a:p>
        </p:txBody>
      </p:sp>
      <p:sp>
        <p:nvSpPr>
          <p:cNvPr id="137" name="Google Shape;137;p18"/>
          <p:cNvSpPr txBox="1"/>
          <p:nvPr/>
        </p:nvSpPr>
        <p:spPr>
          <a:xfrm>
            <a:off x="4443276"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Introducing: Lorem ipsum</a:t>
            </a:r>
            <a:endParaRPr sz="1800">
              <a:solidFill>
                <a:srgbClr val="CACACA"/>
              </a:solidFill>
              <a:latin typeface="Average"/>
              <a:ea typeface="Average"/>
              <a:cs typeface="Average"/>
              <a:sym typeface="Average"/>
            </a:endParaRPr>
          </a:p>
        </p:txBody>
      </p:sp>
      <p:sp>
        <p:nvSpPr>
          <p:cNvPr id="138" name="Google Shape;138;p18"/>
          <p:cNvSpPr txBox="1"/>
          <p:nvPr/>
        </p:nvSpPr>
        <p:spPr>
          <a:xfrm>
            <a:off x="4443276" y="2426100"/>
            <a:ext cx="3018300" cy="140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desktop</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CACACA"/>
              </a:solidFill>
              <a:latin typeface="Montserrat"/>
              <a:ea typeface="Montserrat"/>
              <a:cs typeface="Montserrat"/>
              <a:sym typeface="Montserrat"/>
            </a:endParaRPr>
          </a:p>
        </p:txBody>
      </p:sp>
      <p:sp>
        <p:nvSpPr>
          <p:cNvPr id="139" name="Google Shape;139;p18"/>
          <p:cNvSpPr txBox="1"/>
          <p:nvPr/>
        </p:nvSpPr>
        <p:spPr>
          <a:xfrm>
            <a:off x="4443276"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timeline</a:t>
            </a:r>
            <a:endParaRPr>
              <a:solidFill>
                <a:srgbClr val="CACACA"/>
              </a:solidFill>
              <a:latin typeface="Montserrat"/>
              <a:ea typeface="Montserrat"/>
              <a:cs typeface="Montserrat"/>
              <a:sym typeface="Montserrat"/>
            </a:endParaRPr>
          </a:p>
        </p:txBody>
      </p:sp>
      <p:sp>
        <p:nvSpPr>
          <p:cNvPr id="140" name="Google Shape;140;p18"/>
          <p:cNvSpPr txBox="1"/>
          <p:nvPr/>
        </p:nvSpPr>
        <p:spPr>
          <a:xfrm>
            <a:off x="101000" y="606025"/>
            <a:ext cx="8632200" cy="44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Calibri"/>
                <a:ea typeface="Calibri"/>
                <a:cs typeface="Calibri"/>
                <a:sym typeface="Calibri"/>
              </a:rPr>
              <a:t>Importance of early breast cancer detection</a:t>
            </a:r>
            <a:endParaRPr b="1" sz="15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Breast cancer is a prevalent and potentially life-threatening disease, underscoring the critical need for early detection. Timely identification of cancerous growths allows for more effective treatment, significantly improving patient outcomes. Early detection not only enhances survival rates but also enables less invasive treatment options, reducing the overall impact on patients' lives.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GB" sz="1500">
                <a:latin typeface="Calibri"/>
                <a:ea typeface="Calibri"/>
                <a:cs typeface="Calibri"/>
                <a:sym typeface="Calibri"/>
              </a:rPr>
              <a:t>Objective of the Project</a:t>
            </a:r>
            <a:endParaRPr b="1" sz="15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The primary objective of this project is to conduct a thorough analysis of the Breast Cancer Wisconsin dataset using Support Vector Machines. Through data exploration, visualization, model training, and evaluation, we seek to unravel patterns and relationships within the dataset that are indicative of breast cancer characteristics. The ultimate goal is to develop a predictive model that can assist in the early diagnosis of breast cancer, thereby contributing to advancements in medical research and improving patient outcomes.</a:t>
            </a:r>
            <a:endParaRPr>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0" y="-38825"/>
            <a:ext cx="31932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260"/>
              <a:t>Dataset Overview</a:t>
            </a:r>
            <a:endParaRPr b="1" sz="2260"/>
          </a:p>
        </p:txBody>
      </p:sp>
      <p:sp>
        <p:nvSpPr>
          <p:cNvPr id="146" name="Google Shape;146;p19"/>
          <p:cNvSpPr txBox="1"/>
          <p:nvPr/>
        </p:nvSpPr>
        <p:spPr>
          <a:xfrm>
            <a:off x="12943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3">
                  <a:extLst>
                    <a:ext uri="{A12FA001-AC4F-418D-AE19-62706E023703}">
                      <ahyp:hlinkClr val="tx"/>
                    </a:ext>
                  </a:extLst>
                </a:hlinkClick>
              </a:rPr>
              <a:t>Overview</a:t>
            </a:r>
            <a:endParaRPr sz="1800">
              <a:solidFill>
                <a:srgbClr val="CACACA"/>
              </a:solidFill>
              <a:latin typeface="Average"/>
              <a:ea typeface="Average"/>
              <a:cs typeface="Average"/>
              <a:sym typeface="Average"/>
            </a:endParaRPr>
          </a:p>
        </p:txBody>
      </p:sp>
      <p:sp>
        <p:nvSpPr>
          <p:cNvPr id="147" name="Google Shape;147;p19"/>
          <p:cNvSpPr txBox="1"/>
          <p:nvPr/>
        </p:nvSpPr>
        <p:spPr>
          <a:xfrm>
            <a:off x="1294301" y="2423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Understanding the problems</a:t>
            </a:r>
            <a:endParaRPr>
              <a:solidFill>
                <a:srgbClr val="CACACA"/>
              </a:solidFill>
              <a:latin typeface="Montserrat"/>
              <a:ea typeface="Montserrat"/>
              <a:cs typeface="Montserrat"/>
              <a:sym typeface="Montserrat"/>
            </a:endParaRPr>
          </a:p>
        </p:txBody>
      </p:sp>
      <p:sp>
        <p:nvSpPr>
          <p:cNvPr id="148" name="Google Shape;148;p19"/>
          <p:cNvSpPr txBox="1"/>
          <p:nvPr/>
        </p:nvSpPr>
        <p:spPr>
          <a:xfrm>
            <a:off x="1294301" y="27485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objective</a:t>
            </a:r>
            <a:endParaRPr>
              <a:solidFill>
                <a:srgbClr val="CACACA"/>
              </a:solidFill>
              <a:latin typeface="Montserrat"/>
              <a:ea typeface="Montserrat"/>
              <a:cs typeface="Montserrat"/>
              <a:sym typeface="Montserrat"/>
            </a:endParaRPr>
          </a:p>
        </p:txBody>
      </p:sp>
      <p:sp>
        <p:nvSpPr>
          <p:cNvPr id="149" name="Google Shape;149;p19"/>
          <p:cNvSpPr txBox="1"/>
          <p:nvPr/>
        </p:nvSpPr>
        <p:spPr>
          <a:xfrm>
            <a:off x="1294301" y="3074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Target audience</a:t>
            </a:r>
            <a:endParaRPr sz="1800">
              <a:solidFill>
                <a:srgbClr val="CACACA"/>
              </a:solidFill>
              <a:latin typeface="Average"/>
              <a:ea typeface="Average"/>
              <a:cs typeface="Average"/>
              <a:sym typeface="Average"/>
            </a:endParaRPr>
          </a:p>
        </p:txBody>
      </p:sp>
      <p:sp>
        <p:nvSpPr>
          <p:cNvPr id="150" name="Google Shape;150;p19"/>
          <p:cNvSpPr txBox="1"/>
          <p:nvPr/>
        </p:nvSpPr>
        <p:spPr>
          <a:xfrm>
            <a:off x="1294301" y="3399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Market trends</a:t>
            </a:r>
            <a:endParaRPr sz="1800">
              <a:solidFill>
                <a:srgbClr val="CACACA"/>
              </a:solidFill>
              <a:latin typeface="Average"/>
              <a:ea typeface="Average"/>
              <a:cs typeface="Average"/>
              <a:sym typeface="Average"/>
            </a:endParaRPr>
          </a:p>
        </p:txBody>
      </p:sp>
      <p:sp>
        <p:nvSpPr>
          <p:cNvPr id="151" name="Google Shape;151;p19"/>
          <p:cNvSpPr txBox="1"/>
          <p:nvPr/>
        </p:nvSpPr>
        <p:spPr>
          <a:xfrm>
            <a:off x="1294298"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Cycle diagram</a:t>
            </a:r>
            <a:endParaRPr sz="1800">
              <a:solidFill>
                <a:srgbClr val="CACACA"/>
              </a:solidFill>
              <a:latin typeface="Average"/>
              <a:ea typeface="Average"/>
              <a:cs typeface="Average"/>
              <a:sym typeface="Average"/>
            </a:endParaRPr>
          </a:p>
        </p:txBody>
      </p:sp>
      <p:sp>
        <p:nvSpPr>
          <p:cNvPr id="152" name="Google Shape;152;p19"/>
          <p:cNvSpPr txBox="1"/>
          <p:nvPr/>
        </p:nvSpPr>
        <p:spPr>
          <a:xfrm>
            <a:off x="4443276"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Introducing: Lorem ipsum</a:t>
            </a:r>
            <a:endParaRPr sz="1800">
              <a:solidFill>
                <a:srgbClr val="CACACA"/>
              </a:solidFill>
              <a:latin typeface="Average"/>
              <a:ea typeface="Average"/>
              <a:cs typeface="Average"/>
              <a:sym typeface="Average"/>
            </a:endParaRPr>
          </a:p>
        </p:txBody>
      </p:sp>
      <p:sp>
        <p:nvSpPr>
          <p:cNvPr id="153" name="Google Shape;153;p19"/>
          <p:cNvSpPr txBox="1"/>
          <p:nvPr/>
        </p:nvSpPr>
        <p:spPr>
          <a:xfrm>
            <a:off x="4443276" y="2426100"/>
            <a:ext cx="3018300" cy="140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desktop</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CACACA"/>
              </a:solidFill>
              <a:latin typeface="Montserrat"/>
              <a:ea typeface="Montserrat"/>
              <a:cs typeface="Montserrat"/>
              <a:sym typeface="Montserrat"/>
            </a:endParaRPr>
          </a:p>
        </p:txBody>
      </p:sp>
      <p:sp>
        <p:nvSpPr>
          <p:cNvPr id="154" name="Google Shape;154;p19"/>
          <p:cNvSpPr txBox="1"/>
          <p:nvPr/>
        </p:nvSpPr>
        <p:spPr>
          <a:xfrm>
            <a:off x="4443276"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timeline</a:t>
            </a:r>
            <a:endParaRPr>
              <a:solidFill>
                <a:srgbClr val="CACACA"/>
              </a:solidFill>
              <a:latin typeface="Montserrat"/>
              <a:ea typeface="Montserrat"/>
              <a:cs typeface="Montserrat"/>
              <a:sym typeface="Montserrat"/>
            </a:endParaRPr>
          </a:p>
        </p:txBody>
      </p:sp>
      <p:sp>
        <p:nvSpPr>
          <p:cNvPr id="155" name="Google Shape;155;p19"/>
          <p:cNvSpPr txBox="1"/>
          <p:nvPr/>
        </p:nvSpPr>
        <p:spPr>
          <a:xfrm>
            <a:off x="101000" y="372950"/>
            <a:ext cx="8632200" cy="46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Calibri"/>
                <a:ea typeface="Calibri"/>
                <a:cs typeface="Calibri"/>
                <a:sym typeface="Calibri"/>
              </a:rPr>
              <a:t>Overview of the Breast Cancer Wisconsin Dataset</a:t>
            </a:r>
            <a:endParaRPr b="1" sz="18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en-GB" sz="1500">
                <a:latin typeface="Calibri"/>
                <a:ea typeface="Calibri"/>
                <a:cs typeface="Calibri"/>
                <a:sym typeface="Calibri"/>
              </a:rPr>
              <a:t>Number of Samples</a:t>
            </a:r>
            <a:endParaRPr b="1" sz="1500">
              <a:latin typeface="Calibri"/>
              <a:ea typeface="Calibri"/>
              <a:cs typeface="Calibri"/>
              <a:sym typeface="Calibri"/>
            </a:endParaRPr>
          </a:p>
          <a:p>
            <a:pPr indent="0" lvl="0" marL="457200" rtl="0" algn="l">
              <a:spcBef>
                <a:spcPts val="0"/>
              </a:spcBef>
              <a:spcAft>
                <a:spcPts val="0"/>
              </a:spcAft>
              <a:buNone/>
            </a:pPr>
            <a:r>
              <a:rPr lang="en-GB" sz="1500">
                <a:latin typeface="Calibri"/>
                <a:ea typeface="Calibri"/>
                <a:cs typeface="Calibri"/>
                <a:sym typeface="Calibri"/>
              </a:rPr>
              <a:t>The Breast Cancer Wisconsin dataset comprises a total of 569 samples. Each sample represents a unique case, providing a diverse set of data points for our analysis. The richness of the dataset allows for a comprehensive exploration of morphological characteristics associated with breast cancer.</a:t>
            </a:r>
            <a:endParaRPr sz="1500">
              <a:latin typeface="Calibri"/>
              <a:ea typeface="Calibri"/>
              <a:cs typeface="Calibri"/>
              <a:sym typeface="Calibri"/>
            </a:endParaRPr>
          </a:p>
          <a:p>
            <a:pPr indent="0" lvl="0" marL="457200" rtl="0" algn="l">
              <a:spcBef>
                <a:spcPts val="0"/>
              </a:spcBef>
              <a:spcAft>
                <a:spcPts val="0"/>
              </a:spcAft>
              <a:buNone/>
            </a:pPr>
            <a:r>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en-GB" sz="1500">
                <a:latin typeface="Calibri"/>
                <a:ea typeface="Calibri"/>
                <a:cs typeface="Calibri"/>
                <a:sym typeface="Calibri"/>
              </a:rPr>
              <a:t>Number of Features</a:t>
            </a:r>
            <a:endParaRPr b="1" sz="1500">
              <a:latin typeface="Calibri"/>
              <a:ea typeface="Calibri"/>
              <a:cs typeface="Calibri"/>
              <a:sym typeface="Calibri"/>
            </a:endParaRPr>
          </a:p>
          <a:p>
            <a:pPr indent="0" lvl="0" marL="457200" rtl="0" algn="l">
              <a:spcBef>
                <a:spcPts val="0"/>
              </a:spcBef>
              <a:spcAft>
                <a:spcPts val="0"/>
              </a:spcAft>
              <a:buNone/>
            </a:pPr>
            <a:r>
              <a:rPr lang="en-GB" sz="1500">
                <a:latin typeface="Calibri"/>
                <a:ea typeface="Calibri"/>
                <a:cs typeface="Calibri"/>
                <a:sym typeface="Calibri"/>
              </a:rPr>
              <a:t>Within each sample, there are 30 features that encapsulate various morphological characteristics derived from digitized images of fine needle aspirates (FNAs) of breast masses. These features serve as the foundation of our analysis, offering a detailed perspective on the intricate details of breast cancer characteristics.</a:t>
            </a:r>
            <a:endParaRPr sz="1500">
              <a:latin typeface="Calibri"/>
              <a:ea typeface="Calibri"/>
              <a:cs typeface="Calibri"/>
              <a:sym typeface="Calibri"/>
            </a:endParaRPr>
          </a:p>
          <a:p>
            <a:pPr indent="0" lvl="0" marL="457200" rtl="0" algn="l">
              <a:spcBef>
                <a:spcPts val="0"/>
              </a:spcBef>
              <a:spcAft>
                <a:spcPts val="0"/>
              </a:spcAft>
              <a:buNone/>
            </a:pPr>
            <a:r>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en-GB" sz="1500">
                <a:latin typeface="Calibri"/>
                <a:ea typeface="Calibri"/>
                <a:cs typeface="Calibri"/>
                <a:sym typeface="Calibri"/>
              </a:rPr>
              <a:t>Target Variable: Diagnosis (Malignant or Benign)</a:t>
            </a:r>
            <a:endParaRPr b="1" sz="1500">
              <a:latin typeface="Calibri"/>
              <a:ea typeface="Calibri"/>
              <a:cs typeface="Calibri"/>
              <a:sym typeface="Calibri"/>
            </a:endParaRPr>
          </a:p>
          <a:p>
            <a:pPr indent="0" lvl="0" marL="457200" rtl="0" algn="l">
              <a:spcBef>
                <a:spcPts val="0"/>
              </a:spcBef>
              <a:spcAft>
                <a:spcPts val="0"/>
              </a:spcAft>
              <a:buNone/>
            </a:pPr>
            <a:r>
              <a:rPr lang="en-GB" sz="1500">
                <a:latin typeface="Calibri"/>
                <a:ea typeface="Calibri"/>
                <a:cs typeface="Calibri"/>
                <a:sym typeface="Calibri"/>
              </a:rPr>
              <a:t>The dataset includes a crucial target variable indicating the diagnosis of each sample. This binary variable distinguishes between malignant (1) and benign (0) cases. Understanding and predicting this diagnosis is at the core of our project's objectives, as it directly contributes to the overarching goal of developing a model for breast cancer detection.</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0" y="-38825"/>
            <a:ext cx="31932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260"/>
              <a:t>Data Visualization</a:t>
            </a:r>
            <a:endParaRPr b="1" sz="2260"/>
          </a:p>
        </p:txBody>
      </p:sp>
      <p:sp>
        <p:nvSpPr>
          <p:cNvPr id="161" name="Google Shape;161;p20"/>
          <p:cNvSpPr txBox="1"/>
          <p:nvPr/>
        </p:nvSpPr>
        <p:spPr>
          <a:xfrm>
            <a:off x="12943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3">
                  <a:extLst>
                    <a:ext uri="{A12FA001-AC4F-418D-AE19-62706E023703}">
                      <ahyp:hlinkClr val="tx"/>
                    </a:ext>
                  </a:extLst>
                </a:hlinkClick>
              </a:rPr>
              <a:t>Overview</a:t>
            </a:r>
            <a:endParaRPr sz="1800">
              <a:solidFill>
                <a:srgbClr val="CACACA"/>
              </a:solidFill>
              <a:latin typeface="Average"/>
              <a:ea typeface="Average"/>
              <a:cs typeface="Average"/>
              <a:sym typeface="Average"/>
            </a:endParaRPr>
          </a:p>
        </p:txBody>
      </p:sp>
      <p:sp>
        <p:nvSpPr>
          <p:cNvPr id="162" name="Google Shape;162;p20"/>
          <p:cNvSpPr txBox="1"/>
          <p:nvPr/>
        </p:nvSpPr>
        <p:spPr>
          <a:xfrm>
            <a:off x="1294301" y="2423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Understanding the problems</a:t>
            </a:r>
            <a:endParaRPr>
              <a:solidFill>
                <a:srgbClr val="CACACA"/>
              </a:solidFill>
              <a:latin typeface="Montserrat"/>
              <a:ea typeface="Montserrat"/>
              <a:cs typeface="Montserrat"/>
              <a:sym typeface="Montserrat"/>
            </a:endParaRPr>
          </a:p>
        </p:txBody>
      </p:sp>
      <p:sp>
        <p:nvSpPr>
          <p:cNvPr id="163" name="Google Shape;163;p20"/>
          <p:cNvSpPr txBox="1"/>
          <p:nvPr/>
        </p:nvSpPr>
        <p:spPr>
          <a:xfrm>
            <a:off x="1294301" y="27485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objective</a:t>
            </a:r>
            <a:endParaRPr>
              <a:solidFill>
                <a:srgbClr val="CACACA"/>
              </a:solidFill>
              <a:latin typeface="Montserrat"/>
              <a:ea typeface="Montserrat"/>
              <a:cs typeface="Montserrat"/>
              <a:sym typeface="Montserrat"/>
            </a:endParaRPr>
          </a:p>
        </p:txBody>
      </p:sp>
      <p:sp>
        <p:nvSpPr>
          <p:cNvPr id="164" name="Google Shape;164;p20"/>
          <p:cNvSpPr txBox="1"/>
          <p:nvPr/>
        </p:nvSpPr>
        <p:spPr>
          <a:xfrm>
            <a:off x="1294301" y="3074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Target audience</a:t>
            </a:r>
            <a:endParaRPr sz="1800">
              <a:solidFill>
                <a:srgbClr val="CACACA"/>
              </a:solidFill>
              <a:latin typeface="Average"/>
              <a:ea typeface="Average"/>
              <a:cs typeface="Average"/>
              <a:sym typeface="Average"/>
            </a:endParaRPr>
          </a:p>
        </p:txBody>
      </p:sp>
      <p:sp>
        <p:nvSpPr>
          <p:cNvPr id="165" name="Google Shape;165;p20"/>
          <p:cNvSpPr txBox="1"/>
          <p:nvPr/>
        </p:nvSpPr>
        <p:spPr>
          <a:xfrm>
            <a:off x="1294301" y="3399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Market trends</a:t>
            </a:r>
            <a:endParaRPr sz="1800">
              <a:solidFill>
                <a:srgbClr val="CACACA"/>
              </a:solidFill>
              <a:latin typeface="Average"/>
              <a:ea typeface="Average"/>
              <a:cs typeface="Average"/>
              <a:sym typeface="Average"/>
            </a:endParaRPr>
          </a:p>
        </p:txBody>
      </p:sp>
      <p:sp>
        <p:nvSpPr>
          <p:cNvPr id="166" name="Google Shape;166;p20"/>
          <p:cNvSpPr txBox="1"/>
          <p:nvPr/>
        </p:nvSpPr>
        <p:spPr>
          <a:xfrm>
            <a:off x="1294298"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Cycle diagram</a:t>
            </a:r>
            <a:endParaRPr sz="1800">
              <a:solidFill>
                <a:srgbClr val="CACACA"/>
              </a:solidFill>
              <a:latin typeface="Average"/>
              <a:ea typeface="Average"/>
              <a:cs typeface="Average"/>
              <a:sym typeface="Average"/>
            </a:endParaRPr>
          </a:p>
        </p:txBody>
      </p:sp>
      <p:sp>
        <p:nvSpPr>
          <p:cNvPr id="167" name="Google Shape;167;p20"/>
          <p:cNvSpPr txBox="1"/>
          <p:nvPr/>
        </p:nvSpPr>
        <p:spPr>
          <a:xfrm>
            <a:off x="4443276"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Introducing: Lorem ipsum</a:t>
            </a:r>
            <a:endParaRPr sz="1800">
              <a:solidFill>
                <a:srgbClr val="CACACA"/>
              </a:solidFill>
              <a:latin typeface="Average"/>
              <a:ea typeface="Average"/>
              <a:cs typeface="Average"/>
              <a:sym typeface="Average"/>
            </a:endParaRPr>
          </a:p>
        </p:txBody>
      </p:sp>
      <p:sp>
        <p:nvSpPr>
          <p:cNvPr id="168" name="Google Shape;168;p20"/>
          <p:cNvSpPr txBox="1"/>
          <p:nvPr/>
        </p:nvSpPr>
        <p:spPr>
          <a:xfrm>
            <a:off x="4443276" y="2426100"/>
            <a:ext cx="3018300" cy="140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desktop</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CACACA"/>
              </a:solidFill>
              <a:latin typeface="Montserrat"/>
              <a:ea typeface="Montserrat"/>
              <a:cs typeface="Montserrat"/>
              <a:sym typeface="Montserrat"/>
            </a:endParaRPr>
          </a:p>
        </p:txBody>
      </p:sp>
      <p:sp>
        <p:nvSpPr>
          <p:cNvPr id="169" name="Google Shape;169;p20"/>
          <p:cNvSpPr txBox="1"/>
          <p:nvPr/>
        </p:nvSpPr>
        <p:spPr>
          <a:xfrm>
            <a:off x="4443276"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timeline</a:t>
            </a:r>
            <a:endParaRPr>
              <a:solidFill>
                <a:srgbClr val="CACACA"/>
              </a:solidFill>
              <a:latin typeface="Montserrat"/>
              <a:ea typeface="Montserrat"/>
              <a:cs typeface="Montserrat"/>
              <a:sym typeface="Montserrat"/>
            </a:endParaRPr>
          </a:p>
        </p:txBody>
      </p:sp>
      <p:sp>
        <p:nvSpPr>
          <p:cNvPr id="170" name="Google Shape;170;p20"/>
          <p:cNvSpPr txBox="1"/>
          <p:nvPr/>
        </p:nvSpPr>
        <p:spPr>
          <a:xfrm>
            <a:off x="101000" y="590500"/>
            <a:ext cx="8632200" cy="44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Importance of Visualization in Cancer Diagnostics</a:t>
            </a:r>
            <a:endParaRPr b="1" sz="1800">
              <a:solidFill>
                <a:schemeClr val="dk1"/>
              </a:solidFill>
            </a:endParaRPr>
          </a:p>
          <a:p>
            <a:pPr indent="0" lvl="0" marL="0" rtl="0" algn="l">
              <a:spcBef>
                <a:spcPts val="0"/>
              </a:spcBef>
              <a:spcAft>
                <a:spcPts val="0"/>
              </a:spcAft>
              <a:buNone/>
            </a:pPr>
            <a:r>
              <a:t/>
            </a:r>
            <a:endParaRPr sz="1850">
              <a:solidFill>
                <a:schemeClr val="dk1"/>
              </a:solidFill>
            </a:endParaRPr>
          </a:p>
          <a:p>
            <a:pPr indent="0" lvl="0" marL="0" rtl="0" algn="l">
              <a:spcBef>
                <a:spcPts val="0"/>
              </a:spcBef>
              <a:spcAft>
                <a:spcPts val="0"/>
              </a:spcAft>
              <a:buNone/>
            </a:pPr>
            <a:r>
              <a:rPr lang="en-GB" sz="1500">
                <a:solidFill>
                  <a:schemeClr val="dk1"/>
                </a:solidFill>
              </a:rPr>
              <a:t>In the intricate landscape of cancer diagnostics, visualization emerges as a powerful tool to unravel complexities and discern meaningful patterns.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GB" sz="1500">
                <a:solidFill>
                  <a:schemeClr val="dk1"/>
                </a:solidFill>
              </a:rPr>
              <a:t>By translating numerical data into visual representations, we gain insights that may not be immediately apparent in raw datasets. Visualization aids in identifying trends, outliers, and relationships between features, fostering a deeper understanding of the underlying data.</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1"/>
          <p:cNvPicPr preferRelativeResize="0"/>
          <p:nvPr/>
        </p:nvPicPr>
        <p:blipFill>
          <a:blip r:embed="rId3">
            <a:alphaModFix/>
          </a:blip>
          <a:stretch>
            <a:fillRect/>
          </a:stretch>
        </p:blipFill>
        <p:spPr>
          <a:xfrm>
            <a:off x="0" y="0"/>
            <a:ext cx="4452000" cy="5143500"/>
          </a:xfrm>
          <a:prstGeom prst="rect">
            <a:avLst/>
          </a:prstGeom>
          <a:noFill/>
          <a:ln>
            <a:noFill/>
          </a:ln>
        </p:spPr>
      </p:pic>
      <p:sp>
        <p:nvSpPr>
          <p:cNvPr id="176" name="Google Shape;176;p21"/>
          <p:cNvSpPr txBox="1"/>
          <p:nvPr/>
        </p:nvSpPr>
        <p:spPr>
          <a:xfrm>
            <a:off x="5151275" y="303025"/>
            <a:ext cx="3682800" cy="46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1"/>
                </a:solidFill>
                <a:latin typeface="Roboto"/>
                <a:ea typeface="Roboto"/>
                <a:cs typeface="Roboto"/>
                <a:sym typeface="Roboto"/>
              </a:rPr>
              <a:t>Pair Plots</a:t>
            </a:r>
            <a:r>
              <a:rPr lang="en-GB" sz="1800">
                <a:solidFill>
                  <a:schemeClr val="accent1"/>
                </a:solidFill>
                <a:latin typeface="Roboto"/>
                <a:ea typeface="Roboto"/>
                <a:cs typeface="Roboto"/>
                <a:sym typeface="Roboto"/>
              </a:rPr>
              <a:t> for Holistic View</a:t>
            </a:r>
            <a:endParaRPr sz="1800">
              <a:solidFill>
                <a:schemeClr val="accent1"/>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GB" sz="1200">
                <a:solidFill>
                  <a:srgbClr val="1B212C"/>
                </a:solidFill>
                <a:latin typeface="Roboto"/>
                <a:ea typeface="Roboto"/>
                <a:cs typeface="Roboto"/>
                <a:sym typeface="Roboto"/>
              </a:rPr>
              <a:t>This pairplot shows the relationship between different features of the Breast Cancer dataset. The dataset contains 569 samples, with each sample having 30 features, such as mean radius, mean area, mean texture, mean perimeter, and mean smoothness, among others. The values of these features are used to predict the target variable, which is the diagnosis of malignant or benign cancer.</a:t>
            </a:r>
            <a:endParaRPr sz="1200">
              <a:solidFill>
                <a:srgbClr val="1B212C"/>
              </a:solidFill>
              <a:latin typeface="Roboto"/>
              <a:ea typeface="Roboto"/>
              <a:cs typeface="Roboto"/>
              <a:sym typeface="Roboto"/>
            </a:endParaRPr>
          </a:p>
          <a:p>
            <a:pPr indent="0" lvl="0" marL="0" rtl="0" algn="l">
              <a:spcBef>
                <a:spcPts val="0"/>
              </a:spcBef>
              <a:spcAft>
                <a:spcPts val="0"/>
              </a:spcAft>
              <a:buNone/>
            </a:pPr>
            <a:r>
              <a:t/>
            </a:r>
            <a:endParaRPr sz="1200">
              <a:solidFill>
                <a:srgbClr val="1B212C"/>
              </a:solidFill>
              <a:latin typeface="Roboto"/>
              <a:ea typeface="Roboto"/>
              <a:cs typeface="Roboto"/>
              <a:sym typeface="Roboto"/>
            </a:endParaRPr>
          </a:p>
          <a:p>
            <a:pPr indent="0" lvl="0" marL="0" rtl="0" algn="l">
              <a:spcBef>
                <a:spcPts val="0"/>
              </a:spcBef>
              <a:spcAft>
                <a:spcPts val="0"/>
              </a:spcAft>
              <a:buNone/>
            </a:pPr>
            <a:r>
              <a:rPr lang="en-GB" sz="1200">
                <a:solidFill>
                  <a:srgbClr val="1B212C"/>
                </a:solidFill>
                <a:latin typeface="Roboto"/>
                <a:ea typeface="Roboto"/>
                <a:cs typeface="Roboto"/>
                <a:sym typeface="Roboto"/>
              </a:rPr>
              <a:t>From the plot, we can observe that the mean radius and mean texture features have a positive correlation, meaning that as the mean radius increases, the mean texture also tends to increase. Similarly, the mean area and mean perimeter features have a positive correlation. </a:t>
            </a:r>
            <a:endParaRPr sz="1200">
              <a:solidFill>
                <a:srgbClr val="1B212C"/>
              </a:solidFill>
              <a:latin typeface="Roboto"/>
              <a:ea typeface="Roboto"/>
              <a:cs typeface="Roboto"/>
              <a:sym typeface="Roboto"/>
            </a:endParaRPr>
          </a:p>
          <a:p>
            <a:pPr indent="0" lvl="0" marL="0" rtl="0" algn="l">
              <a:spcBef>
                <a:spcPts val="0"/>
              </a:spcBef>
              <a:spcAft>
                <a:spcPts val="0"/>
              </a:spcAft>
              <a:buNone/>
            </a:pPr>
            <a:r>
              <a:t/>
            </a:r>
            <a:endParaRPr sz="1200">
              <a:solidFill>
                <a:srgbClr val="1B212C"/>
              </a:solidFill>
              <a:latin typeface="Roboto"/>
              <a:ea typeface="Roboto"/>
              <a:cs typeface="Roboto"/>
              <a:sym typeface="Roboto"/>
            </a:endParaRPr>
          </a:p>
          <a:p>
            <a:pPr indent="0" lvl="0" marL="0" rtl="0" algn="l">
              <a:spcBef>
                <a:spcPts val="0"/>
              </a:spcBef>
              <a:spcAft>
                <a:spcPts val="0"/>
              </a:spcAft>
              <a:buNone/>
            </a:pPr>
            <a:r>
              <a:rPr lang="en-GB" sz="1200">
                <a:solidFill>
                  <a:srgbClr val="1B212C"/>
                </a:solidFill>
                <a:latin typeface="Roboto"/>
                <a:ea typeface="Roboto"/>
                <a:cs typeface="Roboto"/>
                <a:sym typeface="Roboto"/>
              </a:rPr>
              <a:t>This pairplot provides a useful visualization of the Breast Cancer dataset, highlighting the relationships between differe</a:t>
            </a:r>
            <a:r>
              <a:rPr lang="en-GB" sz="1300">
                <a:solidFill>
                  <a:srgbClr val="1B212C"/>
                </a:solidFill>
                <a:latin typeface="Roboto"/>
                <a:ea typeface="Roboto"/>
                <a:cs typeface="Roboto"/>
                <a:sym typeface="Roboto"/>
              </a:rPr>
              <a:t>nt features and the distribution of the data</a:t>
            </a:r>
            <a:endParaRPr sz="1300">
              <a:solidFill>
                <a:srgbClr val="1B212C"/>
              </a:solidFill>
              <a:latin typeface="Roboto"/>
              <a:ea typeface="Roboto"/>
              <a:cs typeface="Roboto"/>
              <a:sym typeface="Roboto"/>
            </a:endParaRPr>
          </a:p>
          <a:p>
            <a:pPr indent="0" lvl="0" marL="0" rtl="0" algn="l">
              <a:spcBef>
                <a:spcPts val="0"/>
              </a:spcBef>
              <a:spcAft>
                <a:spcPts val="0"/>
              </a:spcAft>
              <a:buNone/>
            </a:pPr>
            <a:r>
              <a:t/>
            </a:r>
            <a:endParaRPr sz="1500">
              <a:solidFill>
                <a:srgbClr val="1B212C"/>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nvSpPr>
        <p:spPr>
          <a:xfrm>
            <a:off x="5151275" y="303025"/>
            <a:ext cx="3682800" cy="46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1"/>
                </a:solidFill>
                <a:latin typeface="Roboto"/>
                <a:ea typeface="Roboto"/>
                <a:cs typeface="Roboto"/>
                <a:sym typeface="Roboto"/>
              </a:rPr>
              <a:t>Scatter Plot </a:t>
            </a:r>
            <a:endParaRPr sz="1800">
              <a:solidFill>
                <a:schemeClr val="accent1"/>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GB" sz="1200">
                <a:solidFill>
                  <a:srgbClr val="1B212C"/>
                </a:solidFill>
                <a:latin typeface="Roboto"/>
                <a:ea typeface="Roboto"/>
                <a:cs typeface="Roboto"/>
                <a:sym typeface="Roboto"/>
              </a:rPr>
              <a:t>The scatter plot above shows the relationship between the mean radius and mean texture features of the Breast Cancer dataset. The x-axis represents the mean radius, while the y-axis represents the mean texture. Each point on the plot corresponds to a sample in the dataset, with blue dots representing malignant cancer and pink dots representing benign cancer.</a:t>
            </a:r>
            <a:endParaRPr sz="1200">
              <a:solidFill>
                <a:srgbClr val="1B212C"/>
              </a:solidFill>
              <a:latin typeface="Roboto"/>
              <a:ea typeface="Roboto"/>
              <a:cs typeface="Roboto"/>
              <a:sym typeface="Roboto"/>
            </a:endParaRPr>
          </a:p>
          <a:p>
            <a:pPr indent="0" lvl="0" marL="0" rtl="0" algn="l">
              <a:spcBef>
                <a:spcPts val="0"/>
              </a:spcBef>
              <a:spcAft>
                <a:spcPts val="0"/>
              </a:spcAft>
              <a:buNone/>
            </a:pPr>
            <a:r>
              <a:t/>
            </a:r>
            <a:endParaRPr sz="1200">
              <a:solidFill>
                <a:srgbClr val="1B212C"/>
              </a:solidFill>
              <a:latin typeface="Roboto"/>
              <a:ea typeface="Roboto"/>
              <a:cs typeface="Roboto"/>
              <a:sym typeface="Roboto"/>
            </a:endParaRPr>
          </a:p>
          <a:p>
            <a:pPr indent="0" lvl="0" marL="0" rtl="0" algn="l">
              <a:spcBef>
                <a:spcPts val="0"/>
              </a:spcBef>
              <a:spcAft>
                <a:spcPts val="0"/>
              </a:spcAft>
              <a:buNone/>
            </a:pPr>
            <a:r>
              <a:rPr lang="en-GB" sz="1200">
                <a:solidFill>
                  <a:srgbClr val="1B212C"/>
                </a:solidFill>
                <a:latin typeface="Roboto"/>
                <a:ea typeface="Roboto"/>
                <a:cs typeface="Roboto"/>
                <a:sym typeface="Roboto"/>
              </a:rPr>
              <a:t>From the plot, we can observe that there is a positive correlation between the mean radius and mean texture features, meaning that as the mean radius increases, the mean texture also tends to increase. This is consistent with what we observed in the pairplot.</a:t>
            </a:r>
            <a:endParaRPr sz="1200">
              <a:solidFill>
                <a:srgbClr val="1B212C"/>
              </a:solidFill>
              <a:latin typeface="Roboto"/>
              <a:ea typeface="Roboto"/>
              <a:cs typeface="Roboto"/>
              <a:sym typeface="Roboto"/>
            </a:endParaRPr>
          </a:p>
          <a:p>
            <a:pPr indent="0" lvl="0" marL="0" rtl="0" algn="l">
              <a:spcBef>
                <a:spcPts val="0"/>
              </a:spcBef>
              <a:spcAft>
                <a:spcPts val="0"/>
              </a:spcAft>
              <a:buNone/>
            </a:pPr>
            <a:r>
              <a:t/>
            </a:r>
            <a:endParaRPr sz="1200">
              <a:solidFill>
                <a:srgbClr val="1B212C"/>
              </a:solidFill>
              <a:latin typeface="Roboto"/>
              <a:ea typeface="Roboto"/>
              <a:cs typeface="Roboto"/>
              <a:sym typeface="Roboto"/>
            </a:endParaRPr>
          </a:p>
          <a:p>
            <a:pPr indent="0" lvl="0" marL="0" rtl="0" algn="l">
              <a:spcBef>
                <a:spcPts val="0"/>
              </a:spcBef>
              <a:spcAft>
                <a:spcPts val="0"/>
              </a:spcAft>
              <a:buNone/>
            </a:pPr>
            <a:r>
              <a:t/>
            </a:r>
            <a:endParaRPr sz="1500">
              <a:solidFill>
                <a:srgbClr val="1B212C"/>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82" name="Google Shape;182;p22"/>
          <p:cNvPicPr preferRelativeResize="0"/>
          <p:nvPr/>
        </p:nvPicPr>
        <p:blipFill>
          <a:blip r:embed="rId3">
            <a:alphaModFix/>
          </a:blip>
          <a:stretch>
            <a:fillRect/>
          </a:stretch>
        </p:blipFill>
        <p:spPr>
          <a:xfrm>
            <a:off x="0" y="0"/>
            <a:ext cx="431992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nvSpPr>
        <p:spPr>
          <a:xfrm>
            <a:off x="5151275" y="0"/>
            <a:ext cx="39927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1"/>
                </a:solidFill>
                <a:latin typeface="Roboto"/>
                <a:ea typeface="Roboto"/>
                <a:cs typeface="Roboto"/>
                <a:sym typeface="Roboto"/>
              </a:rPr>
              <a:t>Box Plot</a:t>
            </a:r>
            <a:endParaRPr b="1" sz="1800">
              <a:solidFill>
                <a:schemeClr val="accent1"/>
              </a:solidFill>
              <a:latin typeface="Roboto"/>
              <a:ea typeface="Roboto"/>
              <a:cs typeface="Roboto"/>
              <a:sym typeface="Roboto"/>
            </a:endParaRPr>
          </a:p>
          <a:p>
            <a:pPr indent="0" lvl="0" marL="0" rtl="0" algn="l">
              <a:spcBef>
                <a:spcPts val="0"/>
              </a:spcBef>
              <a:spcAft>
                <a:spcPts val="0"/>
              </a:spcAft>
              <a:buNone/>
            </a:pPr>
            <a:r>
              <a:t/>
            </a:r>
            <a:endParaRPr sz="1800">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rgbClr val="1B212C"/>
                </a:solidFill>
                <a:latin typeface="Roboto"/>
                <a:ea typeface="Roboto"/>
                <a:cs typeface="Roboto"/>
                <a:sym typeface="Roboto"/>
              </a:rPr>
              <a:t>The box plot displays the median of the mean texture values as a horizontal line inside the box, which represents the interquartile range (IQR) of the data. The whiskers of the box plot extend to the minimum and maximum values of the data, except for any points that are considered outliers. Outliers are defined as any points that fall more than 1.5 times the IQR below the first quartile or above the third quartile. These outliers are displayed as individual points beyond the whiskers.</a:t>
            </a:r>
            <a:endParaRPr sz="1200">
              <a:solidFill>
                <a:srgbClr val="1B212C"/>
              </a:solidFill>
              <a:latin typeface="Roboto"/>
              <a:ea typeface="Roboto"/>
              <a:cs typeface="Roboto"/>
              <a:sym typeface="Roboto"/>
            </a:endParaRPr>
          </a:p>
          <a:p>
            <a:pPr indent="0" lvl="0" marL="0" rtl="0" algn="l">
              <a:spcBef>
                <a:spcPts val="0"/>
              </a:spcBef>
              <a:spcAft>
                <a:spcPts val="0"/>
              </a:spcAft>
              <a:buNone/>
            </a:pPr>
            <a:r>
              <a:t/>
            </a:r>
            <a:endParaRPr sz="1500">
              <a:solidFill>
                <a:srgbClr val="1B212C"/>
              </a:solidFill>
              <a:latin typeface="Roboto"/>
              <a:ea typeface="Roboto"/>
              <a:cs typeface="Roboto"/>
              <a:sym typeface="Roboto"/>
            </a:endParaRPr>
          </a:p>
          <a:p>
            <a:pPr indent="0" lvl="0" marL="0" rtl="0" algn="l">
              <a:spcBef>
                <a:spcPts val="0"/>
              </a:spcBef>
              <a:spcAft>
                <a:spcPts val="0"/>
              </a:spcAft>
              <a:buNone/>
            </a:pPr>
            <a:r>
              <a:rPr b="1" lang="en-GB" sz="1800">
                <a:solidFill>
                  <a:schemeClr val="accent1"/>
                </a:solidFill>
                <a:latin typeface="Roboto"/>
                <a:ea typeface="Roboto"/>
                <a:cs typeface="Roboto"/>
                <a:sym typeface="Roboto"/>
              </a:rPr>
              <a:t>Violin Plot</a:t>
            </a:r>
            <a:endParaRPr b="1" sz="1800">
              <a:solidFill>
                <a:schemeClr val="accent1"/>
              </a:solidFill>
              <a:latin typeface="Roboto"/>
              <a:ea typeface="Roboto"/>
              <a:cs typeface="Roboto"/>
              <a:sym typeface="Roboto"/>
            </a:endParaRPr>
          </a:p>
          <a:p>
            <a:pPr indent="0" lvl="0" marL="0" rtl="0" algn="l">
              <a:spcBef>
                <a:spcPts val="0"/>
              </a:spcBef>
              <a:spcAft>
                <a:spcPts val="0"/>
              </a:spcAft>
              <a:buNone/>
            </a:pPr>
            <a:r>
              <a:t/>
            </a:r>
            <a:endParaRPr b="1" sz="1800">
              <a:solidFill>
                <a:schemeClr val="accent1"/>
              </a:solidFill>
              <a:latin typeface="Roboto"/>
              <a:ea typeface="Roboto"/>
              <a:cs typeface="Roboto"/>
              <a:sym typeface="Roboto"/>
            </a:endParaRPr>
          </a:p>
          <a:p>
            <a:pPr indent="0" lvl="0" marL="0" rtl="0" algn="l">
              <a:spcBef>
                <a:spcPts val="0"/>
              </a:spcBef>
              <a:spcAft>
                <a:spcPts val="0"/>
              </a:spcAft>
              <a:buNone/>
            </a:pPr>
            <a:r>
              <a:rPr lang="en-GB" sz="1300">
                <a:solidFill>
                  <a:srgbClr val="1B212C"/>
                </a:solidFill>
                <a:latin typeface="Roboto"/>
                <a:ea typeface="Roboto"/>
                <a:cs typeface="Roboto"/>
                <a:sym typeface="Roboto"/>
              </a:rPr>
              <a:t>The violin plot displays the distribution of the mean radius values as a rotated kernel density estimate, which is a non-parametric way of estimating the probability density function of the data. The width of the violin plot at any given point represents the density of the data at that point, with wider sections indicating higher density and narrower sections indicating lower density.</a:t>
            </a:r>
            <a:endParaRPr sz="1300">
              <a:solidFill>
                <a:srgbClr val="1B212C"/>
              </a:solidFill>
              <a:latin typeface="Roboto"/>
              <a:ea typeface="Roboto"/>
              <a:cs typeface="Roboto"/>
              <a:sym typeface="Roboto"/>
            </a:endParaRPr>
          </a:p>
        </p:txBody>
      </p:sp>
      <p:pic>
        <p:nvPicPr>
          <p:cNvPr id="188" name="Google Shape;188;p23"/>
          <p:cNvPicPr preferRelativeResize="0"/>
          <p:nvPr/>
        </p:nvPicPr>
        <p:blipFill>
          <a:blip r:embed="rId3">
            <a:alphaModFix/>
          </a:blip>
          <a:stretch>
            <a:fillRect/>
          </a:stretch>
        </p:blipFill>
        <p:spPr>
          <a:xfrm>
            <a:off x="0" y="0"/>
            <a:ext cx="4304375" cy="2571750"/>
          </a:xfrm>
          <a:prstGeom prst="rect">
            <a:avLst/>
          </a:prstGeom>
          <a:noFill/>
          <a:ln>
            <a:noFill/>
          </a:ln>
        </p:spPr>
      </p:pic>
      <p:pic>
        <p:nvPicPr>
          <p:cNvPr id="189" name="Google Shape;189;p23"/>
          <p:cNvPicPr preferRelativeResize="0"/>
          <p:nvPr/>
        </p:nvPicPr>
        <p:blipFill>
          <a:blip r:embed="rId4">
            <a:alphaModFix/>
          </a:blip>
          <a:stretch>
            <a:fillRect/>
          </a:stretch>
        </p:blipFill>
        <p:spPr>
          <a:xfrm>
            <a:off x="0" y="2571750"/>
            <a:ext cx="4304375"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nvSpPr>
        <p:spPr>
          <a:xfrm>
            <a:off x="5151275" y="0"/>
            <a:ext cx="39927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accent1"/>
                </a:solidFill>
                <a:latin typeface="Roboto"/>
                <a:ea typeface="Roboto"/>
                <a:cs typeface="Roboto"/>
                <a:sym typeface="Roboto"/>
              </a:rPr>
              <a:t>Swarm Plot</a:t>
            </a:r>
            <a:endParaRPr b="1" sz="1800">
              <a:solidFill>
                <a:schemeClr val="accent1"/>
              </a:solidFill>
              <a:latin typeface="Roboto"/>
              <a:ea typeface="Roboto"/>
              <a:cs typeface="Roboto"/>
              <a:sym typeface="Roboto"/>
            </a:endParaRPr>
          </a:p>
          <a:p>
            <a:pPr indent="0" lvl="0" marL="0" rtl="0" algn="l">
              <a:spcBef>
                <a:spcPts val="0"/>
              </a:spcBef>
              <a:spcAft>
                <a:spcPts val="0"/>
              </a:spcAft>
              <a:buNone/>
            </a:pPr>
            <a:r>
              <a:t/>
            </a:r>
            <a:endParaRPr b="1" sz="1800">
              <a:solidFill>
                <a:schemeClr val="accent1"/>
              </a:solidFill>
              <a:latin typeface="Roboto"/>
              <a:ea typeface="Roboto"/>
              <a:cs typeface="Roboto"/>
              <a:sym typeface="Roboto"/>
            </a:endParaRPr>
          </a:p>
          <a:p>
            <a:pPr indent="0" lvl="0" marL="0" rtl="0" algn="l">
              <a:spcBef>
                <a:spcPts val="0"/>
              </a:spcBef>
              <a:spcAft>
                <a:spcPts val="0"/>
              </a:spcAft>
              <a:buNone/>
            </a:pPr>
            <a:r>
              <a:rPr lang="en-GB">
                <a:solidFill>
                  <a:srgbClr val="1B212C"/>
                </a:solidFill>
                <a:latin typeface="Roboto"/>
                <a:ea typeface="Roboto"/>
                <a:cs typeface="Roboto"/>
                <a:sym typeface="Roboto"/>
              </a:rPr>
              <a:t>In a swarm plot, each point on the plot corresponds to a sample in the dataset, and the points are organized in a way that minimizes overlap between points in the same group. This allows for a clearer visualization of the distribution of the data, especially when there are many data points.</a:t>
            </a:r>
            <a:endParaRPr>
              <a:solidFill>
                <a:srgbClr val="1B212C"/>
              </a:solidFill>
              <a:latin typeface="Roboto"/>
              <a:ea typeface="Roboto"/>
              <a:cs typeface="Roboto"/>
              <a:sym typeface="Roboto"/>
            </a:endParaRPr>
          </a:p>
          <a:p>
            <a:pPr indent="0" lvl="0" marL="0" rtl="0" algn="l">
              <a:spcBef>
                <a:spcPts val="0"/>
              </a:spcBef>
              <a:spcAft>
                <a:spcPts val="0"/>
              </a:spcAft>
              <a:buNone/>
            </a:pPr>
            <a:r>
              <a:t/>
            </a:r>
            <a:endParaRPr>
              <a:solidFill>
                <a:srgbClr val="1B212C"/>
              </a:solidFill>
              <a:latin typeface="Roboto"/>
              <a:ea typeface="Roboto"/>
              <a:cs typeface="Roboto"/>
              <a:sym typeface="Roboto"/>
            </a:endParaRPr>
          </a:p>
          <a:p>
            <a:pPr indent="0" lvl="0" marL="0" rtl="0" algn="l">
              <a:spcBef>
                <a:spcPts val="0"/>
              </a:spcBef>
              <a:spcAft>
                <a:spcPts val="0"/>
              </a:spcAft>
              <a:buNone/>
            </a:pPr>
            <a:r>
              <a:rPr lang="en-GB">
                <a:solidFill>
                  <a:srgbClr val="1B212C"/>
                </a:solidFill>
                <a:latin typeface="Roboto"/>
                <a:ea typeface="Roboto"/>
                <a:cs typeface="Roboto"/>
                <a:sym typeface="Roboto"/>
              </a:rPr>
              <a:t>From the plot, we can observe that the distribution of the mean area feature is different between benign and malignant cancer samples. Specifically, the mean area values tend to be higher for malignant cancer samples compared to benign cancer samples.</a:t>
            </a:r>
            <a:endParaRPr>
              <a:solidFill>
                <a:srgbClr val="1B212C"/>
              </a:solidFill>
              <a:latin typeface="Roboto"/>
              <a:ea typeface="Roboto"/>
              <a:cs typeface="Roboto"/>
              <a:sym typeface="Roboto"/>
            </a:endParaRPr>
          </a:p>
          <a:p>
            <a:pPr indent="0" lvl="0" marL="0" rtl="0" algn="l">
              <a:spcBef>
                <a:spcPts val="0"/>
              </a:spcBef>
              <a:spcAft>
                <a:spcPts val="0"/>
              </a:spcAft>
              <a:buNone/>
            </a:pPr>
            <a:r>
              <a:t/>
            </a:r>
            <a:endParaRPr>
              <a:solidFill>
                <a:srgbClr val="1B212C"/>
              </a:solidFill>
              <a:latin typeface="Roboto"/>
              <a:ea typeface="Roboto"/>
              <a:cs typeface="Roboto"/>
              <a:sym typeface="Roboto"/>
            </a:endParaRPr>
          </a:p>
          <a:p>
            <a:pPr indent="0" lvl="0" marL="0" rtl="0" algn="l">
              <a:spcBef>
                <a:spcPts val="0"/>
              </a:spcBef>
              <a:spcAft>
                <a:spcPts val="0"/>
              </a:spcAft>
              <a:buNone/>
            </a:pPr>
            <a:r>
              <a:rPr lang="en-GB">
                <a:solidFill>
                  <a:srgbClr val="1B212C"/>
                </a:solidFill>
                <a:latin typeface="Roboto"/>
                <a:ea typeface="Roboto"/>
                <a:cs typeface="Roboto"/>
                <a:sym typeface="Roboto"/>
              </a:rPr>
              <a:t>The swarm plot shows that there are very few benign cancer samples with mean area values above 1500, while there are many malignant cancer samples with mean area values above 1500.</a:t>
            </a:r>
            <a:endParaRPr>
              <a:solidFill>
                <a:srgbClr val="1B212C"/>
              </a:solidFill>
              <a:latin typeface="Roboto"/>
              <a:ea typeface="Roboto"/>
              <a:cs typeface="Roboto"/>
              <a:sym typeface="Roboto"/>
            </a:endParaRPr>
          </a:p>
          <a:p>
            <a:pPr indent="0" lvl="0" marL="0" rtl="0" algn="l">
              <a:spcBef>
                <a:spcPts val="0"/>
              </a:spcBef>
              <a:spcAft>
                <a:spcPts val="0"/>
              </a:spcAft>
              <a:buNone/>
            </a:pPr>
            <a:r>
              <a:t/>
            </a:r>
            <a:endParaRPr>
              <a:solidFill>
                <a:srgbClr val="1B212C"/>
              </a:solidFill>
              <a:latin typeface="Roboto"/>
              <a:ea typeface="Roboto"/>
              <a:cs typeface="Roboto"/>
              <a:sym typeface="Roboto"/>
            </a:endParaRPr>
          </a:p>
        </p:txBody>
      </p:sp>
      <p:pic>
        <p:nvPicPr>
          <p:cNvPr id="195" name="Google Shape;195;p24"/>
          <p:cNvPicPr preferRelativeResize="0"/>
          <p:nvPr/>
        </p:nvPicPr>
        <p:blipFill>
          <a:blip r:embed="rId3">
            <a:alphaModFix/>
          </a:blip>
          <a:stretch>
            <a:fillRect/>
          </a:stretch>
        </p:blipFill>
        <p:spPr>
          <a:xfrm>
            <a:off x="0" y="0"/>
            <a:ext cx="453747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0" y="0"/>
            <a:ext cx="45720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Support Vector Machines (SVM)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p25"/>
          <p:cNvSpPr txBox="1"/>
          <p:nvPr/>
        </p:nvSpPr>
        <p:spPr>
          <a:xfrm>
            <a:off x="1294301"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ction="ppaction://hlinksldjump" r:id="rId3">
                  <a:extLst>
                    <a:ext uri="{A12FA001-AC4F-418D-AE19-62706E023703}">
                      <ahyp:hlinkClr val="tx"/>
                    </a:ext>
                  </a:extLst>
                </a:hlinkClick>
              </a:rPr>
              <a:t>Overview</a:t>
            </a:r>
            <a:endParaRPr sz="1800">
              <a:solidFill>
                <a:srgbClr val="CACACA"/>
              </a:solidFill>
              <a:latin typeface="Average"/>
              <a:ea typeface="Average"/>
              <a:cs typeface="Average"/>
              <a:sym typeface="Average"/>
            </a:endParaRPr>
          </a:p>
        </p:txBody>
      </p:sp>
      <p:sp>
        <p:nvSpPr>
          <p:cNvPr id="202" name="Google Shape;202;p25"/>
          <p:cNvSpPr txBox="1"/>
          <p:nvPr/>
        </p:nvSpPr>
        <p:spPr>
          <a:xfrm>
            <a:off x="1294301" y="24230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Understanding the problems</a:t>
            </a:r>
            <a:endParaRPr>
              <a:solidFill>
                <a:srgbClr val="CACACA"/>
              </a:solidFill>
              <a:latin typeface="Montserrat"/>
              <a:ea typeface="Montserrat"/>
              <a:cs typeface="Montserrat"/>
              <a:sym typeface="Montserrat"/>
            </a:endParaRPr>
          </a:p>
        </p:txBody>
      </p:sp>
      <p:sp>
        <p:nvSpPr>
          <p:cNvPr id="203" name="Google Shape;203;p25"/>
          <p:cNvSpPr txBox="1"/>
          <p:nvPr/>
        </p:nvSpPr>
        <p:spPr>
          <a:xfrm>
            <a:off x="1294301" y="2748576"/>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objective</a:t>
            </a:r>
            <a:endParaRPr>
              <a:solidFill>
                <a:srgbClr val="CACACA"/>
              </a:solidFill>
              <a:latin typeface="Montserrat"/>
              <a:ea typeface="Montserrat"/>
              <a:cs typeface="Montserrat"/>
              <a:sym typeface="Montserrat"/>
            </a:endParaRPr>
          </a:p>
        </p:txBody>
      </p:sp>
      <p:sp>
        <p:nvSpPr>
          <p:cNvPr id="204" name="Google Shape;204;p25"/>
          <p:cNvSpPr txBox="1"/>
          <p:nvPr/>
        </p:nvSpPr>
        <p:spPr>
          <a:xfrm>
            <a:off x="1294301" y="30740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Target audience</a:t>
            </a:r>
            <a:endParaRPr sz="1800">
              <a:solidFill>
                <a:srgbClr val="CACACA"/>
              </a:solidFill>
              <a:latin typeface="Average"/>
              <a:ea typeface="Average"/>
              <a:cs typeface="Average"/>
              <a:sym typeface="Average"/>
            </a:endParaRPr>
          </a:p>
        </p:txBody>
      </p:sp>
      <p:sp>
        <p:nvSpPr>
          <p:cNvPr id="205" name="Google Shape;205;p25"/>
          <p:cNvSpPr txBox="1"/>
          <p:nvPr/>
        </p:nvSpPr>
        <p:spPr>
          <a:xfrm>
            <a:off x="1294301" y="3399577"/>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Market trends</a:t>
            </a:r>
            <a:endParaRPr sz="1800">
              <a:solidFill>
                <a:srgbClr val="CACACA"/>
              </a:solidFill>
              <a:latin typeface="Average"/>
              <a:ea typeface="Average"/>
              <a:cs typeface="Average"/>
              <a:sym typeface="Average"/>
            </a:endParaRPr>
          </a:p>
        </p:txBody>
      </p:sp>
      <p:sp>
        <p:nvSpPr>
          <p:cNvPr id="206" name="Google Shape;206;p25"/>
          <p:cNvSpPr txBox="1"/>
          <p:nvPr/>
        </p:nvSpPr>
        <p:spPr>
          <a:xfrm>
            <a:off x="1294298"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Cycle diagram</a:t>
            </a:r>
            <a:endParaRPr sz="1800">
              <a:solidFill>
                <a:srgbClr val="CACACA"/>
              </a:solidFill>
              <a:latin typeface="Average"/>
              <a:ea typeface="Average"/>
              <a:cs typeface="Average"/>
              <a:sym typeface="Average"/>
            </a:endParaRPr>
          </a:p>
        </p:txBody>
      </p:sp>
      <p:sp>
        <p:nvSpPr>
          <p:cNvPr id="207" name="Google Shape;207;p25"/>
          <p:cNvSpPr txBox="1"/>
          <p:nvPr/>
        </p:nvSpPr>
        <p:spPr>
          <a:xfrm>
            <a:off x="4443276"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Introducing: Lorem ipsum</a:t>
            </a:r>
            <a:endParaRPr sz="1800">
              <a:solidFill>
                <a:srgbClr val="CACACA"/>
              </a:solidFill>
              <a:latin typeface="Average"/>
              <a:ea typeface="Average"/>
              <a:cs typeface="Average"/>
              <a:sym typeface="Average"/>
            </a:endParaRPr>
          </a:p>
        </p:txBody>
      </p:sp>
      <p:sp>
        <p:nvSpPr>
          <p:cNvPr id="208" name="Google Shape;208;p25"/>
          <p:cNvSpPr txBox="1"/>
          <p:nvPr/>
        </p:nvSpPr>
        <p:spPr>
          <a:xfrm>
            <a:off x="4443276" y="2426100"/>
            <a:ext cx="3018300" cy="140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desktop</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mobile</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landscape view on tablet</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700">
                <a:solidFill>
                  <a:srgbClr val="FFFFFF"/>
                </a:solidFill>
                <a:uFill>
                  <a:noFill/>
                </a:uFill>
                <a:latin typeface="Montserrat"/>
                <a:ea typeface="Montserrat"/>
                <a:cs typeface="Montserrat"/>
                <a:sym typeface="Montserrat"/>
                <a:hlinkClick>
                  <a:extLst>
                    <a:ext uri="{A12FA001-AC4F-418D-AE19-62706E023703}">
                      <ahyp:hlinkClr val="tx"/>
                    </a:ext>
                  </a:extLst>
                </a:hlinkClick>
              </a:rPr>
              <a:t>Spotlight on wearables</a:t>
            </a:r>
            <a:endParaRPr sz="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CACACA"/>
              </a:solidFill>
              <a:latin typeface="Montserrat"/>
              <a:ea typeface="Montserrat"/>
              <a:cs typeface="Montserrat"/>
              <a:sym typeface="Montserrat"/>
            </a:endParaRPr>
          </a:p>
        </p:txBody>
      </p:sp>
      <p:sp>
        <p:nvSpPr>
          <p:cNvPr id="209" name="Google Shape;209;p25"/>
          <p:cNvSpPr txBox="1"/>
          <p:nvPr/>
        </p:nvSpPr>
        <p:spPr>
          <a:xfrm>
            <a:off x="4443276"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uFill>
                  <a:noFill/>
                </a:uFill>
                <a:latin typeface="Montserrat"/>
                <a:ea typeface="Montserrat"/>
                <a:cs typeface="Montserrat"/>
                <a:sym typeface="Montserrat"/>
                <a:hlinkClick>
                  <a:extLst>
                    <a:ext uri="{A12FA001-AC4F-418D-AE19-62706E023703}">
                      <ahyp:hlinkClr val="tx"/>
                    </a:ext>
                  </a:extLst>
                </a:hlinkClick>
              </a:rPr>
              <a:t>Project timeline</a:t>
            </a:r>
            <a:endParaRPr>
              <a:solidFill>
                <a:srgbClr val="CACACA"/>
              </a:solidFill>
              <a:latin typeface="Montserrat"/>
              <a:ea typeface="Montserrat"/>
              <a:cs typeface="Montserrat"/>
              <a:sym typeface="Montserrat"/>
            </a:endParaRPr>
          </a:p>
        </p:txBody>
      </p:sp>
      <p:sp>
        <p:nvSpPr>
          <p:cNvPr id="210" name="Google Shape;210;p25"/>
          <p:cNvSpPr txBox="1"/>
          <p:nvPr/>
        </p:nvSpPr>
        <p:spPr>
          <a:xfrm>
            <a:off x="-100" y="520575"/>
            <a:ext cx="9144000" cy="46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accent1"/>
                </a:solidFill>
                <a:latin typeface="Calibri"/>
                <a:ea typeface="Calibri"/>
                <a:cs typeface="Calibri"/>
                <a:sym typeface="Calibri"/>
              </a:rPr>
              <a:t>Explanation of SVM</a:t>
            </a:r>
            <a:endParaRPr b="1" sz="1600">
              <a:solidFill>
                <a:schemeClr val="accent1"/>
              </a:solidFill>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GB" sz="1300">
                <a:latin typeface="Calibri"/>
                <a:ea typeface="Calibri"/>
                <a:cs typeface="Calibri"/>
                <a:sym typeface="Calibri"/>
              </a:rPr>
              <a:t>Support Vector Machines (SVM) is a powerful machine learning algorithm utilized for classification tasks. In the context of our project, SVM is employed to discern patterns within the Breast Cancer Wisconsin dataset. The algorithm is adept at handling both linear and non-linear relationships in the data, making it suitable for the intricate nature of cancer datasets.</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b="1" lang="en-GB" sz="1600">
                <a:solidFill>
                  <a:schemeClr val="accent1"/>
                </a:solidFill>
                <a:latin typeface="Calibri"/>
                <a:ea typeface="Calibri"/>
                <a:cs typeface="Calibri"/>
                <a:sym typeface="Calibri"/>
              </a:rPr>
              <a:t>Implementation using SVC from scikit-learn</a:t>
            </a:r>
            <a:endParaRPr b="1" sz="1600">
              <a:solidFill>
                <a:schemeClr val="accent1"/>
              </a:solidFill>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GB" sz="1300">
                <a:latin typeface="Calibri"/>
                <a:ea typeface="Calibri"/>
                <a:cs typeface="Calibri"/>
                <a:sym typeface="Calibri"/>
              </a:rPr>
              <a:t>The SVC (Support Vector Classification) implementation from scikit-learn is employed for model construction. This widely-used library offers a robust and efficient implementation of SVM, streamlining the model development process.</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b="1" lang="en-GB" sz="1600">
                <a:solidFill>
                  <a:schemeClr val="accent1"/>
                </a:solidFill>
                <a:latin typeface="Calibri"/>
                <a:ea typeface="Calibri"/>
                <a:cs typeface="Calibri"/>
                <a:sym typeface="Calibri"/>
              </a:rPr>
              <a:t>Model Evaluation</a:t>
            </a:r>
            <a:endParaRPr b="1" sz="16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rPr lang="en-GB" sz="1300">
                <a:latin typeface="Calibri"/>
                <a:ea typeface="Calibri"/>
                <a:cs typeface="Calibri"/>
                <a:sym typeface="Calibri"/>
              </a:rPr>
              <a:t>Evaluation of the SVM model involves the computation of key metrics to assess its performance. The metrics include:</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b="1" lang="en-GB" sz="1300">
                <a:latin typeface="Calibri"/>
                <a:ea typeface="Calibri"/>
                <a:cs typeface="Calibri"/>
                <a:sym typeface="Calibri"/>
              </a:rPr>
              <a:t>Accuracy:</a:t>
            </a:r>
            <a:r>
              <a:rPr lang="en-GB" sz="1300">
                <a:latin typeface="Calibri"/>
                <a:ea typeface="Calibri"/>
                <a:cs typeface="Calibri"/>
                <a:sym typeface="Calibri"/>
              </a:rPr>
              <a:t> The overall correctness of the model's predictions.</a:t>
            </a:r>
            <a:endParaRPr sz="1300">
              <a:latin typeface="Calibri"/>
              <a:ea typeface="Calibri"/>
              <a:cs typeface="Calibri"/>
              <a:sym typeface="Calibri"/>
            </a:endParaRPr>
          </a:p>
          <a:p>
            <a:pPr indent="0" lvl="0" marL="0" rtl="0" algn="l">
              <a:spcBef>
                <a:spcPts val="0"/>
              </a:spcBef>
              <a:spcAft>
                <a:spcPts val="0"/>
              </a:spcAft>
              <a:buNone/>
            </a:pPr>
            <a:r>
              <a:rPr b="1" lang="en-GB" sz="1300">
                <a:latin typeface="Calibri"/>
                <a:ea typeface="Calibri"/>
                <a:cs typeface="Calibri"/>
                <a:sym typeface="Calibri"/>
              </a:rPr>
              <a:t>Precision:</a:t>
            </a:r>
            <a:r>
              <a:rPr lang="en-GB" sz="1300">
                <a:latin typeface="Calibri"/>
                <a:ea typeface="Calibri"/>
                <a:cs typeface="Calibri"/>
                <a:sym typeface="Calibri"/>
              </a:rPr>
              <a:t> The ratio of true positive predictions to the total predicted positives, providing insights into the model's ability to avoid false positives.</a:t>
            </a:r>
            <a:endParaRPr sz="1300">
              <a:latin typeface="Calibri"/>
              <a:ea typeface="Calibri"/>
              <a:cs typeface="Calibri"/>
              <a:sym typeface="Calibri"/>
            </a:endParaRPr>
          </a:p>
          <a:p>
            <a:pPr indent="0" lvl="0" marL="0" rtl="0" algn="l">
              <a:spcBef>
                <a:spcPts val="0"/>
              </a:spcBef>
              <a:spcAft>
                <a:spcPts val="0"/>
              </a:spcAft>
              <a:buNone/>
            </a:pPr>
            <a:r>
              <a:rPr b="1" lang="en-GB" sz="1300">
                <a:latin typeface="Calibri"/>
                <a:ea typeface="Calibri"/>
                <a:cs typeface="Calibri"/>
                <a:sym typeface="Calibri"/>
              </a:rPr>
              <a:t>Recall:</a:t>
            </a:r>
            <a:r>
              <a:rPr lang="en-GB" sz="1300">
                <a:latin typeface="Calibri"/>
                <a:ea typeface="Calibri"/>
                <a:cs typeface="Calibri"/>
                <a:sym typeface="Calibri"/>
              </a:rPr>
              <a:t> The ratio of true positive predictions to the total actual positives, indicating the model's ability to capture all positive instances.</a:t>
            </a:r>
            <a:endParaRPr sz="1300">
              <a:latin typeface="Calibri"/>
              <a:ea typeface="Calibri"/>
              <a:cs typeface="Calibri"/>
              <a:sym typeface="Calibri"/>
            </a:endParaRPr>
          </a:p>
          <a:p>
            <a:pPr indent="0" lvl="0" marL="0" rtl="0" algn="l">
              <a:spcBef>
                <a:spcPts val="0"/>
              </a:spcBef>
              <a:spcAft>
                <a:spcPts val="0"/>
              </a:spcAft>
              <a:buNone/>
            </a:pPr>
            <a:r>
              <a:rPr b="1" lang="en-GB" sz="1300">
                <a:latin typeface="Calibri"/>
                <a:ea typeface="Calibri"/>
                <a:cs typeface="Calibri"/>
                <a:sym typeface="Calibri"/>
              </a:rPr>
              <a:t>F1-Score:</a:t>
            </a:r>
            <a:r>
              <a:rPr lang="en-GB" sz="1300">
                <a:latin typeface="Calibri"/>
                <a:ea typeface="Calibri"/>
                <a:cs typeface="Calibri"/>
                <a:sym typeface="Calibri"/>
              </a:rPr>
              <a:t> The harmonic mean of precision and recall, offering a balanced assessment of the model's performance.</a:t>
            </a:r>
            <a:endParaRPr sz="13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