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52"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90426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78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44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18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66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510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55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04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199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80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512700" y="1737900"/>
            <a:ext cx="8631300" cy="186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Title:</a:t>
            </a:r>
            <a:endParaRPr b="1"/>
          </a:p>
          <a:p>
            <a:pPr marL="0" lvl="0" indent="0" algn="l" rtl="0">
              <a:spcBef>
                <a:spcPts val="0"/>
              </a:spcBef>
              <a:spcAft>
                <a:spcPts val="0"/>
              </a:spcAft>
              <a:buNone/>
            </a:pPr>
            <a:r>
              <a:rPr lang="en" b="1"/>
              <a:t>Comprehensive Analysis of Iris Dataset Using Logistic Regression</a:t>
            </a:r>
            <a:endParaRPr b="1"/>
          </a:p>
        </p:txBody>
      </p:sp>
      <p:sp>
        <p:nvSpPr>
          <p:cNvPr id="135" name="Google Shape;135;p13"/>
          <p:cNvSpPr txBox="1">
            <a:spLocks noGrp="1"/>
          </p:cNvSpPr>
          <p:nvPr>
            <p:ph type="subTitle" idx="1"/>
          </p:nvPr>
        </p:nvSpPr>
        <p:spPr>
          <a:xfrm>
            <a:off x="5083950" y="4055750"/>
            <a:ext cx="406005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Naif Khalaf Almaliki</a:t>
            </a:r>
            <a:endParaRPr sz="3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382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Q&amp;A</a:t>
            </a:r>
            <a:endParaRPr/>
          </a:p>
          <a:p>
            <a:pPr marL="0" lvl="0" indent="0" algn="l" rtl="0">
              <a:spcBef>
                <a:spcPts val="0"/>
              </a:spcBef>
              <a:spcAft>
                <a:spcPts val="0"/>
              </a:spcAft>
              <a:buNone/>
            </a:pPr>
            <a:endParaRPr/>
          </a:p>
          <a:p>
            <a:pPr marL="0" lvl="0" indent="0" algn="l" rtl="0">
              <a:spcBef>
                <a:spcPts val="0"/>
              </a:spcBef>
              <a:spcAft>
                <a:spcPts val="0"/>
              </a:spcAft>
              <a:buNone/>
            </a:pPr>
            <a:r>
              <a:rPr lang="en" sz="1788"/>
              <a:t>As we conclude this presentation on the comprehensive analysis of the Iris dataset using logistic regression, I now invite you to engage in an open dialogue. Feel free to ask questions, share insights, or explore any aspects of the analysis that pique your interest.</a:t>
            </a:r>
            <a:endParaRPr sz="1788"/>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0" y="0"/>
            <a:ext cx="2245500" cy="582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400" b="1"/>
              <a:t>Introduction</a:t>
            </a:r>
            <a:r>
              <a:rPr lang="en" b="1"/>
              <a:t>:</a:t>
            </a:r>
            <a:endParaRPr b="1"/>
          </a:p>
        </p:txBody>
      </p:sp>
      <p:sp>
        <p:nvSpPr>
          <p:cNvPr id="141" name="Google Shape;141;p14"/>
          <p:cNvSpPr txBox="1"/>
          <p:nvPr/>
        </p:nvSpPr>
        <p:spPr>
          <a:xfrm>
            <a:off x="0" y="520450"/>
            <a:ext cx="9027600" cy="16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Lato"/>
                <a:ea typeface="Lato"/>
                <a:cs typeface="Lato"/>
                <a:sym typeface="Lato"/>
              </a:rPr>
              <a:t>The Iris dataset stands as a cornerstone in the realm of machine learning, representing a pivotal dataset that has transcended time. Collected by biologist and statistician Ronald A. Fisher in 1936, the dataset encapsulates measurements of sepal and petal attributes for three distinct species of iris flowers: setosa, versicolor, and virginica. </a:t>
            </a:r>
            <a:endParaRPr sz="1600">
              <a:solidFill>
                <a:schemeClr val="lt1"/>
              </a:solidFill>
              <a:latin typeface="Lato"/>
              <a:ea typeface="Lato"/>
              <a:cs typeface="Lato"/>
              <a:sym typeface="Lato"/>
            </a:endParaRPr>
          </a:p>
          <a:p>
            <a:pPr marL="0" lvl="0" indent="0" algn="l" rtl="0">
              <a:spcBef>
                <a:spcPts val="0"/>
              </a:spcBef>
              <a:spcAft>
                <a:spcPts val="0"/>
              </a:spcAft>
              <a:buNone/>
            </a:pPr>
            <a:r>
              <a:rPr lang="en" sz="1600">
                <a:solidFill>
                  <a:schemeClr val="lt1"/>
                </a:solidFill>
                <a:latin typeface="Lato"/>
                <a:ea typeface="Lato"/>
                <a:cs typeface="Lato"/>
                <a:sym typeface="Lato"/>
              </a:rPr>
              <a:t>Its significance lies in its simplicity and effectiveness as a benchmark for various machine learning algorithms, offering a perfect starting point for those venturing into the field. </a:t>
            </a:r>
            <a:endParaRPr sz="1600">
              <a:solidFill>
                <a:schemeClr val="lt1"/>
              </a:solidFill>
              <a:latin typeface="Lato"/>
              <a:ea typeface="Lato"/>
              <a:cs typeface="Lato"/>
              <a:sym typeface="Lato"/>
            </a:endParaRPr>
          </a:p>
        </p:txBody>
      </p:sp>
      <p:sp>
        <p:nvSpPr>
          <p:cNvPr id="142" name="Google Shape;142;p14"/>
          <p:cNvSpPr txBox="1"/>
          <p:nvPr/>
        </p:nvSpPr>
        <p:spPr>
          <a:xfrm>
            <a:off x="0" y="2253300"/>
            <a:ext cx="3037800" cy="4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lt1"/>
                </a:solidFill>
                <a:latin typeface="Lato"/>
                <a:ea typeface="Lato"/>
                <a:cs typeface="Lato"/>
                <a:sym typeface="Lato"/>
              </a:rPr>
              <a:t>Objective Of Analysis:</a:t>
            </a:r>
            <a:endParaRPr sz="2200" b="1">
              <a:solidFill>
                <a:schemeClr val="lt1"/>
              </a:solidFill>
              <a:latin typeface="Lato"/>
              <a:ea typeface="Lato"/>
              <a:cs typeface="Lato"/>
              <a:sym typeface="Lato"/>
            </a:endParaRPr>
          </a:p>
        </p:txBody>
      </p:sp>
      <p:sp>
        <p:nvSpPr>
          <p:cNvPr id="143" name="Google Shape;143;p14"/>
          <p:cNvSpPr txBox="1"/>
          <p:nvPr/>
        </p:nvSpPr>
        <p:spPr>
          <a:xfrm>
            <a:off x="0" y="2742950"/>
            <a:ext cx="9090600" cy="20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Lato"/>
                <a:ea typeface="Lato"/>
                <a:cs typeface="Lato"/>
                <a:sym typeface="Lato"/>
              </a:rPr>
              <a:t>As we embark on this analysis, our primary objective is to leverage the power of logistic regression to classify iris species within the renowned Iris dataset. The aim is to explore how this well-established algorithm can discern distinct patterns in sepal and petal measurements, ultimately providing accurate predictions for the three iris species: setosa, versicolor, and virginica. </a:t>
            </a:r>
            <a:endParaRPr sz="1600">
              <a:solidFill>
                <a:schemeClr val="lt1"/>
              </a:solidFill>
              <a:latin typeface="Lato"/>
              <a:ea typeface="Lato"/>
              <a:cs typeface="Lato"/>
              <a:sym typeface="Lato"/>
            </a:endParaRPr>
          </a:p>
          <a:p>
            <a:pPr marL="0" lvl="0" indent="0" algn="l" rtl="0">
              <a:spcBef>
                <a:spcPts val="0"/>
              </a:spcBef>
              <a:spcAft>
                <a:spcPts val="0"/>
              </a:spcAft>
              <a:buNone/>
            </a:pPr>
            <a:r>
              <a:rPr lang="en" sz="1600">
                <a:solidFill>
                  <a:schemeClr val="lt1"/>
                </a:solidFill>
                <a:latin typeface="Lato"/>
                <a:ea typeface="Lato"/>
                <a:cs typeface="Lato"/>
                <a:sym typeface="Lato"/>
              </a:rPr>
              <a:t>By employing logistic regression, we seek to demystify the classification process and gain valuable insights into its effectiveness in handling this real-world botanical classification challenge. </a:t>
            </a:r>
            <a:endParaRPr sz="16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3082500" y="0"/>
            <a:ext cx="2979000" cy="582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SzPct val="49009"/>
              <a:buNone/>
            </a:pPr>
            <a:r>
              <a:rPr lang="en" sz="2020" b="1"/>
              <a:t>Iris Dataset Overview</a:t>
            </a:r>
            <a:endParaRPr sz="2020" b="1"/>
          </a:p>
        </p:txBody>
      </p:sp>
      <p:sp>
        <p:nvSpPr>
          <p:cNvPr id="149" name="Google Shape;149;p15"/>
          <p:cNvSpPr txBox="1"/>
          <p:nvPr/>
        </p:nvSpPr>
        <p:spPr>
          <a:xfrm>
            <a:off x="551250" y="582600"/>
            <a:ext cx="8041500" cy="43122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Font typeface="Lato"/>
              <a:buChar char="●"/>
            </a:pPr>
            <a:r>
              <a:rPr lang="en" sz="1500" b="1">
                <a:solidFill>
                  <a:schemeClr val="lt1"/>
                </a:solidFill>
                <a:latin typeface="Lato"/>
                <a:ea typeface="Lato"/>
                <a:cs typeface="Lato"/>
                <a:sym typeface="Lato"/>
              </a:rPr>
              <a:t>Dataset Source:</a:t>
            </a:r>
            <a:endParaRPr sz="1500"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dataset at the core of our exploration is sourced from scikit-learn's built-in datasets. This widely-used machine learning library offers a seamless and readily accessible collection of datasets, and the Iris dataset is a prominent inclusion.</a:t>
            </a:r>
            <a:endParaRPr>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b="1">
                <a:solidFill>
                  <a:schemeClr val="lt1"/>
                </a:solidFill>
                <a:latin typeface="Lato"/>
                <a:ea typeface="Lato"/>
                <a:cs typeface="Lato"/>
                <a:sym typeface="Lato"/>
              </a:rPr>
              <a:t>Structure and Key Attributes:</a:t>
            </a:r>
            <a:endParaRPr sz="1500"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dataset encapsulates crucial measurements of sepal and petal characteristics for a total of 150 iris flowers. Each observation is characterized by four features: sepal length, sepal width, petal length, and petal width. These attributes serve as the foundation for our logistic regression-based classification.</a:t>
            </a:r>
            <a:endParaRPr>
              <a:solidFill>
                <a:schemeClr val="lt1"/>
              </a:solidFill>
              <a:latin typeface="Lato"/>
              <a:ea typeface="Lato"/>
              <a:cs typeface="Lato"/>
              <a:sym typeface="Lato"/>
            </a:endParaRPr>
          </a:p>
          <a:p>
            <a:pPr marL="457200" lvl="0" indent="0" algn="l" rtl="0">
              <a:spcBef>
                <a:spcPts val="0"/>
              </a:spcBef>
              <a:spcAft>
                <a:spcPts val="0"/>
              </a:spcAft>
              <a:buNone/>
            </a:pPr>
            <a:endParaRPr sz="1500">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b="1">
                <a:solidFill>
                  <a:schemeClr val="lt1"/>
                </a:solidFill>
                <a:latin typeface="Lato"/>
                <a:ea typeface="Lato"/>
                <a:cs typeface="Lato"/>
                <a:sym typeface="Lato"/>
              </a:rPr>
              <a:t>Iris Species:</a:t>
            </a:r>
            <a:endParaRPr sz="1500"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dataset revolves around three distinct iris species: setosa, versicolor, and virginica. Each species is characterized by unique combinations of sepal and petal measurements. This trinity of iris species not only defines the dataset's complexity but also lays the groundwork for our logistic regression model's classification task. Understanding the distribution and nuances of these species within the dataset is pivotal for the success of our analysis.</a:t>
            </a:r>
            <a:endParaRPr>
              <a:solidFill>
                <a:schemeClr val="lt1"/>
              </a:solidFill>
              <a:latin typeface="Lato"/>
              <a:ea typeface="Lato"/>
              <a:cs typeface="Lato"/>
              <a:sym typeface="Lato"/>
            </a:endParaRPr>
          </a:p>
          <a:p>
            <a:pPr marL="0" lvl="0" indent="0" algn="l" rtl="0">
              <a:spcBef>
                <a:spcPts val="0"/>
              </a:spcBef>
              <a:spcAft>
                <a:spcPts val="0"/>
              </a:spcAft>
              <a:buNone/>
            </a:pPr>
            <a:endParaRPr sz="1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2450850" y="38875"/>
            <a:ext cx="4242300" cy="39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8058"/>
              <a:buNone/>
            </a:pPr>
            <a:r>
              <a:rPr lang="en" sz="2060"/>
              <a:t>Exploratory Data Analysis (EDA)</a:t>
            </a:r>
            <a:endParaRPr sz="2060"/>
          </a:p>
        </p:txBody>
      </p:sp>
      <p:sp>
        <p:nvSpPr>
          <p:cNvPr id="155" name="Google Shape;155;p16"/>
          <p:cNvSpPr txBox="1"/>
          <p:nvPr/>
        </p:nvSpPr>
        <p:spPr>
          <a:xfrm>
            <a:off x="0" y="629325"/>
            <a:ext cx="4156800" cy="44133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Visualizing Insights:</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Our EDA journey unfolds through a series of key visualizations. Pair plots, bar plots, violin plots, and box plots emerge as powerful tools, allowing us to distill meaningful insights from the dataset. These visualizations serve as windows into the underlying patterns and relationships that exist between the features.</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Pair Plots:</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pair plot, crafted with the aid of seaborn, presents a comprehensive view of feature interactions. Each point in the plot represents an observation, color-coded by the corresponding iris species (setosa, versicolor, or virginica). This visualization not only reveals potential separability but also provides an initial glimpse into the clustering behavior of iris species.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p:txBody>
      </p:sp>
      <p:pic>
        <p:nvPicPr>
          <p:cNvPr id="156" name="Google Shape;156;p16"/>
          <p:cNvPicPr preferRelativeResize="0"/>
          <p:nvPr/>
        </p:nvPicPr>
        <p:blipFill>
          <a:blip r:embed="rId3">
            <a:alphaModFix/>
          </a:blip>
          <a:stretch>
            <a:fillRect/>
          </a:stretch>
        </p:blipFill>
        <p:spPr>
          <a:xfrm>
            <a:off x="4457405" y="434875"/>
            <a:ext cx="4601995" cy="4685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p:nvPr/>
        </p:nvSpPr>
        <p:spPr>
          <a:xfrm>
            <a:off x="0" y="19350"/>
            <a:ext cx="4988100" cy="510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Bar Plots:</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Bar plots illuminate the distribution of target classes, emphasizing the balance or imbalance within the dataset. This understanding is pivotal for comprehending the dataset's composition and its implications for the subsequent classification task.</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Violin and Box Plots:</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Violin and box plots delve into the distribution of sepal and petal measurements across different iris species. These visualizations not only highlight central tendencies but also bring attention to potential outliers and variations within each class. Understanding these nuances is crucial for informed decision-making during model training.</a:t>
            </a:r>
            <a:endParaRPr sz="1300">
              <a:solidFill>
                <a:schemeClr val="lt1"/>
              </a:solidFill>
              <a:latin typeface="Lato"/>
              <a:ea typeface="Lato"/>
              <a:cs typeface="Lato"/>
              <a:sym typeface="Lato"/>
            </a:endParaRPr>
          </a:p>
        </p:txBody>
      </p:sp>
      <p:pic>
        <p:nvPicPr>
          <p:cNvPr id="162" name="Google Shape;162;p17"/>
          <p:cNvPicPr preferRelativeResize="0"/>
          <p:nvPr/>
        </p:nvPicPr>
        <p:blipFill>
          <a:blip r:embed="rId3">
            <a:alphaModFix/>
          </a:blip>
          <a:stretch>
            <a:fillRect/>
          </a:stretch>
        </p:blipFill>
        <p:spPr>
          <a:xfrm>
            <a:off x="5182350" y="104825"/>
            <a:ext cx="3612876" cy="2241625"/>
          </a:xfrm>
          <a:prstGeom prst="rect">
            <a:avLst/>
          </a:prstGeom>
          <a:noFill/>
          <a:ln>
            <a:noFill/>
          </a:ln>
        </p:spPr>
      </p:pic>
      <p:pic>
        <p:nvPicPr>
          <p:cNvPr id="163" name="Google Shape;163;p17"/>
          <p:cNvPicPr preferRelativeResize="0"/>
          <p:nvPr/>
        </p:nvPicPr>
        <p:blipFill>
          <a:blip r:embed="rId4">
            <a:alphaModFix/>
          </a:blip>
          <a:stretch>
            <a:fillRect/>
          </a:stretch>
        </p:blipFill>
        <p:spPr>
          <a:xfrm>
            <a:off x="5182350" y="2571750"/>
            <a:ext cx="3612874" cy="232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690200" y="46625"/>
            <a:ext cx="5763600" cy="458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400" b="1"/>
              <a:t>Data Preparation and Model Training</a:t>
            </a:r>
            <a:endParaRPr sz="2400" b="1"/>
          </a:p>
        </p:txBody>
      </p:sp>
      <p:sp>
        <p:nvSpPr>
          <p:cNvPr id="169" name="Google Shape;169;p18"/>
          <p:cNvSpPr txBox="1"/>
          <p:nvPr/>
        </p:nvSpPr>
        <p:spPr>
          <a:xfrm>
            <a:off x="62150" y="637100"/>
            <a:ext cx="9144000" cy="42423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Dataset Splitting:</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journey begins with the strategic division of the dataset into training and testing sets. This process, facilitated by the train_test_split function, ensures that our logistic regression model is exposed to distinct subsets of data during training and testing. By doing so, we fortify the model's ability to generalize well to unseen examples, a fundamental characteristic for reliable predictions.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Logistic Regression Model:</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Logistic regression, chosen for its simplicity and efficacy in classification tasks, takes center stage as our selected model. This algorithm excels in binary and multiclass classification, making it an ideal choice for our Iris species classification. The model is initiated and rigorously trained on the training set (X_train and y_train), imbibing patterns and relationships embedded within the data.</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Importance of Model Training:</a:t>
            </a:r>
            <a:endParaRPr sz="1300"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Model training stands as a pivotal step in our analytical journey. Through exposure to labeled training data, the logistic regression model refines its internal parameters, learning to discern intricate patterns that define iris species. The accuracy of subsequent predictions is intrinsically tied to the effectiveness of this training process. By emphasizing the importance of model training, we underscore the foundational role it plays in paving the way for accurate and meaningful predictions in our Iris classification endeavor.</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879800" y="0"/>
            <a:ext cx="5384400" cy="520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000"/>
              <a:t>Model Evaluation - Individual Predictions</a:t>
            </a:r>
            <a:endParaRPr sz="2000"/>
          </a:p>
        </p:txBody>
      </p:sp>
      <p:sp>
        <p:nvSpPr>
          <p:cNvPr id="175" name="Google Shape;175;p19"/>
          <p:cNvSpPr txBox="1"/>
          <p:nvPr/>
        </p:nvSpPr>
        <p:spPr>
          <a:xfrm>
            <a:off x="-25" y="800275"/>
            <a:ext cx="9144000" cy="27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Roboto"/>
                <a:ea typeface="Roboto"/>
                <a:cs typeface="Roboto"/>
                <a:sym typeface="Roboto"/>
              </a:rPr>
              <a:t>Qualitative Assessment:</a:t>
            </a:r>
            <a:endParaRPr sz="1500" b="1">
              <a:solidFill>
                <a:schemeClr val="lt1"/>
              </a:solidFill>
              <a:latin typeface="Roboto"/>
              <a:ea typeface="Roboto"/>
              <a:cs typeface="Roboto"/>
              <a:sym typeface="Roboto"/>
            </a:endParaRPr>
          </a:p>
          <a:p>
            <a:pPr marL="0" lvl="0" indent="0" algn="l" rtl="0">
              <a:spcBef>
                <a:spcPts val="0"/>
              </a:spcBef>
              <a:spcAft>
                <a:spcPts val="0"/>
              </a:spcAft>
              <a:buNone/>
            </a:pPr>
            <a:endParaRPr sz="1200" b="1">
              <a:solidFill>
                <a:schemeClr val="lt1"/>
              </a:solidFill>
              <a:latin typeface="Roboto"/>
              <a:ea typeface="Roboto"/>
              <a:cs typeface="Roboto"/>
              <a:sym typeface="Roboto"/>
            </a:endParaRPr>
          </a:p>
          <a:p>
            <a:pPr marL="0" lvl="0" indent="0" algn="l" rtl="0">
              <a:spcBef>
                <a:spcPts val="0"/>
              </a:spcBef>
              <a:spcAft>
                <a:spcPts val="0"/>
              </a:spcAft>
              <a:buNone/>
            </a:pPr>
            <a:r>
              <a:rPr lang="en" sz="1300">
                <a:solidFill>
                  <a:schemeClr val="lt1"/>
                </a:solidFill>
                <a:latin typeface="Roboto"/>
                <a:ea typeface="Roboto"/>
                <a:cs typeface="Roboto"/>
                <a:sym typeface="Roboto"/>
              </a:rPr>
              <a:t>The logistic regression model, with an impressive accuracy of 96.67%, demonstrates its prowess in classifying iris species. However, the true depth of its capabilities is revealed when we examine specific predictions made on the X_test dataset. </a:t>
            </a:r>
            <a:endParaRPr sz="1300">
              <a:solidFill>
                <a:schemeClr val="lt1"/>
              </a:solidFill>
              <a:latin typeface="Roboto"/>
              <a:ea typeface="Roboto"/>
              <a:cs typeface="Roboto"/>
              <a:sym typeface="Roboto"/>
            </a:endParaRPr>
          </a:p>
          <a:p>
            <a:pPr marL="0" lvl="0" indent="0" algn="l" rtl="0">
              <a:spcBef>
                <a:spcPts val="0"/>
              </a:spcBef>
              <a:spcAft>
                <a:spcPts val="0"/>
              </a:spcAft>
              <a:buNone/>
            </a:pPr>
            <a:r>
              <a:rPr lang="en" sz="1300">
                <a:solidFill>
                  <a:schemeClr val="lt1"/>
                </a:solidFill>
                <a:latin typeface="Roboto"/>
                <a:ea typeface="Roboto"/>
                <a:cs typeface="Roboto"/>
                <a:sym typeface="Roboto"/>
              </a:rPr>
              <a:t>The array of predictions, such as [0, 0, 0, 1, 2, 0, 0, 2, 1, 1, 2, 2, 1, 1, 0, 2, 2, 2, 2, 0, 0, 0, 1, 0, 0, 0, 0, 2, 0, 1], provides a glimpse into the model's discernment of iris species for individual observations.</a:t>
            </a:r>
            <a:endParaRPr sz="13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500" b="1">
                <a:solidFill>
                  <a:schemeClr val="lt1"/>
                </a:solidFill>
                <a:latin typeface="Roboto"/>
                <a:ea typeface="Roboto"/>
                <a:cs typeface="Roboto"/>
                <a:sym typeface="Roboto"/>
              </a:rPr>
              <a:t>Importance of Generalization:</a:t>
            </a:r>
            <a:endParaRPr sz="1500" b="1">
              <a:solidFill>
                <a:schemeClr val="lt1"/>
              </a:solidFill>
              <a:latin typeface="Roboto"/>
              <a:ea typeface="Roboto"/>
              <a:cs typeface="Roboto"/>
              <a:sym typeface="Roboto"/>
            </a:endParaRPr>
          </a:p>
          <a:p>
            <a:pPr marL="0" lvl="0" indent="0" algn="l" rtl="0">
              <a:spcBef>
                <a:spcPts val="0"/>
              </a:spcBef>
              <a:spcAft>
                <a:spcPts val="0"/>
              </a:spcAft>
              <a:buNone/>
            </a:pPr>
            <a:endParaRPr sz="1200" b="1">
              <a:solidFill>
                <a:schemeClr val="lt1"/>
              </a:solidFill>
              <a:latin typeface="Roboto"/>
              <a:ea typeface="Roboto"/>
              <a:cs typeface="Roboto"/>
              <a:sym typeface="Roboto"/>
            </a:endParaRPr>
          </a:p>
          <a:p>
            <a:pPr marL="0" lvl="0" indent="0" algn="l" rtl="0">
              <a:spcBef>
                <a:spcPts val="0"/>
              </a:spcBef>
              <a:spcAft>
                <a:spcPts val="0"/>
              </a:spcAft>
              <a:buNone/>
            </a:pPr>
            <a:r>
              <a:rPr lang="en" sz="1300">
                <a:solidFill>
                  <a:schemeClr val="lt1"/>
                </a:solidFill>
                <a:latin typeface="Roboto"/>
                <a:ea typeface="Roboto"/>
                <a:cs typeface="Roboto"/>
                <a:sym typeface="Roboto"/>
              </a:rPr>
              <a:t>Beyond numerical accuracy, the true litmus test for any model lies in its ability to generalize to previously unseen data. By scrutinizing individual predictions on the test set (X_test), we gain insights into the model's adaptability to real-world scenarios.</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3186750" y="0"/>
            <a:ext cx="27705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lt1"/>
                </a:solidFill>
                <a:latin typeface="Lato"/>
                <a:ea typeface="Lato"/>
                <a:cs typeface="Lato"/>
                <a:sym typeface="Lato"/>
              </a:rPr>
              <a:t>Classification Report</a:t>
            </a:r>
            <a:endParaRPr sz="2100" b="1">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
        <p:nvSpPr>
          <p:cNvPr id="181" name="Google Shape;181;p20"/>
          <p:cNvSpPr txBox="1"/>
          <p:nvPr/>
        </p:nvSpPr>
        <p:spPr>
          <a:xfrm>
            <a:off x="0" y="714800"/>
            <a:ext cx="9144000" cy="40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Lato"/>
                <a:ea typeface="Lato"/>
                <a:cs typeface="Lato"/>
                <a:sym typeface="Lato"/>
              </a:rPr>
              <a:t>Introduction to Classification Report:</a:t>
            </a:r>
            <a:endParaRPr sz="1500" b="1">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The Classification Report serves as our compass for navigating through the model's intricate performance landscape. It encapsulates precision, recall, F1-score, and support metrics, providing a nuanced understanding of how well the model fares across the three iris species: setosa, versicolor, and virginica.</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n" sz="1500" b="1">
                <a:solidFill>
                  <a:schemeClr val="lt1"/>
                </a:solidFill>
                <a:latin typeface="Lato"/>
                <a:ea typeface="Lato"/>
                <a:cs typeface="Lato"/>
                <a:sym typeface="Lato"/>
              </a:rPr>
              <a:t>Highlighting Metrics:</a:t>
            </a:r>
            <a:endParaRPr sz="1500" b="1">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Precision:</a:t>
            </a:r>
            <a:r>
              <a:rPr lang="en" sz="1300">
                <a:solidFill>
                  <a:schemeClr val="lt1"/>
                </a:solidFill>
                <a:latin typeface="Lato"/>
                <a:ea typeface="Lato"/>
                <a:cs typeface="Lato"/>
                <a:sym typeface="Lato"/>
              </a:rPr>
              <a:t> Reflecting the model's accuracy when predicting a specific class, precision ranges from 86% to 100%. Notably, setosa predictions boast perfect precision, indicating a pristine accuracy.</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Recall: </a:t>
            </a:r>
            <a:r>
              <a:rPr lang="en" sz="1300">
                <a:solidFill>
                  <a:schemeClr val="lt1"/>
                </a:solidFill>
                <a:latin typeface="Lato"/>
                <a:ea typeface="Lato"/>
                <a:cs typeface="Lato"/>
                <a:sym typeface="Lato"/>
              </a:rPr>
              <a:t>Illustrating the model's sensitivity to each class, recall values vary, showcasing areas of strength and potential improvement. Versicolor achieves perfect recall, while there's room for enhancement in predicting virginica instances.</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b="1">
                <a:solidFill>
                  <a:schemeClr val="lt1"/>
                </a:solidFill>
                <a:latin typeface="Lato"/>
                <a:ea typeface="Lato"/>
                <a:cs typeface="Lato"/>
                <a:sym typeface="Lato"/>
              </a:rPr>
              <a:t>F1-score: </a:t>
            </a:r>
            <a:r>
              <a:rPr lang="en" sz="1300">
                <a:solidFill>
                  <a:schemeClr val="lt1"/>
                </a:solidFill>
                <a:latin typeface="Lato"/>
                <a:ea typeface="Lato"/>
                <a:cs typeface="Lato"/>
                <a:sym typeface="Lato"/>
              </a:rPr>
              <a:t>Harmonizing precision and recall, the F1-score showcases the overall robustness of the model. Values exceeding 90% underscore the model's effectiveness in most scenarios.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3829800" y="0"/>
            <a:ext cx="14844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latin typeface="Lato"/>
                <a:ea typeface="Lato"/>
                <a:cs typeface="Lato"/>
                <a:sym typeface="Lato"/>
              </a:rPr>
              <a:t>Conclusion</a:t>
            </a:r>
            <a:endParaRPr sz="2000">
              <a:solidFill>
                <a:schemeClr val="lt1"/>
              </a:solidFill>
              <a:latin typeface="Lato"/>
              <a:ea typeface="Lato"/>
              <a:cs typeface="Lato"/>
              <a:sym typeface="Lato"/>
            </a:endParaRPr>
          </a:p>
        </p:txBody>
      </p:sp>
      <p:sp>
        <p:nvSpPr>
          <p:cNvPr id="187" name="Google Shape;187;p21"/>
          <p:cNvSpPr txBox="1"/>
          <p:nvPr/>
        </p:nvSpPr>
        <p:spPr>
          <a:xfrm>
            <a:off x="0" y="458400"/>
            <a:ext cx="8166000" cy="431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Lato"/>
              <a:buChar char="●"/>
            </a:pPr>
            <a:r>
              <a:rPr lang="en" b="1">
                <a:solidFill>
                  <a:schemeClr val="lt1"/>
                </a:solidFill>
                <a:latin typeface="Lato"/>
                <a:ea typeface="Lato"/>
                <a:cs typeface="Lato"/>
                <a:sym typeface="Lato"/>
              </a:rPr>
              <a:t>Summarizing Key Findings:</a:t>
            </a:r>
            <a:endParaRPr>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Through meticulous data exploration and visualization, we uncovered underlying patterns and relationships   within the Iris dataset, offering a holistic view of its characteristics.</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logistic regression model, trained and evaluated with precision, showcased a remarkable accuracy of 97%. Its ability to classify iris species was evident in both numerical metrics and individual predictions.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b="1">
                <a:solidFill>
                  <a:schemeClr val="lt1"/>
                </a:solidFill>
                <a:latin typeface="Lato"/>
                <a:ea typeface="Lato"/>
                <a:cs typeface="Lato"/>
                <a:sym typeface="Lato"/>
              </a:rPr>
              <a:t>Reiterating Significance of Logistic Regression:</a:t>
            </a:r>
            <a:endParaRPr b="1">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Logistic regression emerged as a potent tool in the realm of Iris species classification, demonstrating its prowess in handling multiclass scenarios.</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Its simplicity and interpretability, coupled with robust performance, make logistic regression an invaluable asset for tasks demanding clear insights and reliable predictions.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b="1">
                <a:solidFill>
                  <a:schemeClr val="lt1"/>
                </a:solidFill>
                <a:latin typeface="Lato"/>
                <a:ea typeface="Lato"/>
                <a:cs typeface="Lato"/>
                <a:sym typeface="Lato"/>
              </a:rPr>
              <a:t>Closing Thoughts:</a:t>
            </a:r>
            <a:endParaRPr>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Our journey through the Iris dataset and logistic regression affirms the model's efficacy and provides actionable insights for future enhancements.</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This analysis not only contributes to the broader understanding of classification tasks but also showcases the real-world applicability of machine learning techniques in botanical classification challenges.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On-screen Show (16:9)</PresentationFormat>
  <Paragraphs>89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Roboto</vt:lpstr>
      <vt:lpstr>Montserrat</vt:lpstr>
      <vt:lpstr>Arial</vt:lpstr>
      <vt:lpstr>Focus</vt:lpstr>
      <vt:lpstr>Title: Comprehensive Analysis of Iris Dataset Using Logistic Regression</vt:lpstr>
      <vt:lpstr>Introduction:</vt:lpstr>
      <vt:lpstr>Iris Dataset Overview</vt:lpstr>
      <vt:lpstr>Exploratory Data Analysis (EDA)</vt:lpstr>
      <vt:lpstr>PowerPoint Presentation</vt:lpstr>
      <vt:lpstr>Data Preparation and Model Training</vt:lpstr>
      <vt:lpstr>Model Evaluation - Individual Predictions</vt:lpstr>
      <vt:lpstr>PowerPoint Presentation</vt:lpstr>
      <vt:lpstr>PowerPoint Presentation</vt:lpstr>
      <vt:lpstr>Q&amp;A  As we conclude this presentation on the comprehensive analysis of the Iris dataset using logistic regression, I now invite you to engage in an open dialogue. Feel free to ask questions, share insights, or explore any aspects of the analysis that pique your interest.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Comprehensive Analysis of Iris Dataset Using Logistic Regression</dc:title>
  <cp:lastModifiedBy>AhMed_RaFiQ</cp:lastModifiedBy>
  <cp:revision>1</cp:revision>
  <dcterms:modified xsi:type="dcterms:W3CDTF">2024-01-29T08:32:55Z</dcterms:modified>
</cp:coreProperties>
</file>