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8"/>
  </p:notesMasterIdLst>
  <p:sldIdLst>
    <p:sldId id="256" r:id="rId3"/>
    <p:sldId id="272" r:id="rId4"/>
    <p:sldId id="262" r:id="rId5"/>
    <p:sldId id="261" r:id="rId6"/>
    <p:sldId id="276" r:id="rId7"/>
    <p:sldId id="313" r:id="rId8"/>
    <p:sldId id="309" r:id="rId9"/>
    <p:sldId id="348" r:id="rId10"/>
    <p:sldId id="349" r:id="rId11"/>
    <p:sldId id="345" r:id="rId12"/>
    <p:sldId id="346" r:id="rId13"/>
    <p:sldId id="347" r:id="rId14"/>
    <p:sldId id="324" r:id="rId15"/>
    <p:sldId id="344" r:id="rId16"/>
    <p:sldId id="273" r:id="rId17"/>
  </p:sldIdLst>
  <p:sldSz cx="9906000" cy="6858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120" userDrawn="1">
          <p15:clr>
            <a:srgbClr val="A4A3A4"/>
          </p15:clr>
        </p15:guide>
        <p15:guide id="4" pos="5970" userDrawn="1">
          <p15:clr>
            <a:srgbClr val="A4A3A4"/>
          </p15:clr>
        </p15:guide>
        <p15:guide id="5" pos="262" userDrawn="1">
          <p15:clr>
            <a:srgbClr val="A4A3A4"/>
          </p15:clr>
        </p15:guide>
        <p15:guide id="6" orient="horz" pos="255" userDrawn="1">
          <p15:clr>
            <a:srgbClr val="A4A3A4"/>
          </p15:clr>
        </p15:guide>
        <p15:guide id="7" orient="horz" pos="40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4395"/>
    <a:srgbClr val="83EB6B"/>
    <a:srgbClr val="EC643F"/>
    <a:srgbClr val="D82D7F"/>
    <a:srgbClr val="00B6ED"/>
    <a:srgbClr val="FAB50B"/>
    <a:srgbClr val="892A80"/>
    <a:srgbClr val="B2DAF8"/>
    <a:srgbClr val="9ACAE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5402" autoAdjust="0"/>
  </p:normalViewPr>
  <p:slideViewPr>
    <p:cSldViewPr>
      <p:cViewPr>
        <p:scale>
          <a:sx n="100" d="100"/>
          <a:sy n="100" d="100"/>
        </p:scale>
        <p:origin x="-1164" y="192"/>
      </p:cViewPr>
      <p:guideLst>
        <p:guide orient="horz" pos="2160"/>
        <p:guide orient="horz" pos="255"/>
        <p:guide orient="horz" pos="4065"/>
        <p:guide pos="3120"/>
        <p:guide pos="5970"/>
        <p:guide pos="262"/>
      </p:guideLst>
    </p:cSldViewPr>
  </p:slideViewPr>
  <p:notesTextViewPr>
    <p:cViewPr>
      <p:scale>
        <a:sx n="3" d="2"/>
        <a:sy n="3" d="2"/>
      </p:scale>
      <p:origin x="0" y="0"/>
    </p:cViewPr>
  </p:notesTextViewPr>
  <p:notesViewPr>
    <p:cSldViewPr>
      <p:cViewPr>
        <p:scale>
          <a:sx n="125" d="100"/>
          <a:sy n="125" d="100"/>
        </p:scale>
        <p:origin x="-3012" y="9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75D63-8B73-4C00-92D3-8A796889BD77}" type="datetimeFigureOut">
              <a:rPr lang="fr-FR" smtClean="0"/>
              <a:pPr/>
              <a:t>26/08/2018</a:t>
            </a:fld>
            <a:endParaRPr lang="fr-FR"/>
          </a:p>
        </p:txBody>
      </p:sp>
      <p:sp>
        <p:nvSpPr>
          <p:cNvPr id="4" name="Espace réservé de l'image des diapositives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27C99-6626-4CFA-A003-05180A1A87C2}" type="slidenum">
              <a:rPr lang="fr-FR" smtClean="0"/>
              <a:pPr/>
              <a:t>‹#›</a:t>
            </a:fld>
            <a:endParaRPr lang="fr-FR"/>
          </a:p>
        </p:txBody>
      </p:sp>
    </p:spTree>
    <p:extLst>
      <p:ext uri="{BB962C8B-B14F-4D97-AF65-F5344CB8AC3E}">
        <p14:creationId xmlns="" xmlns:p14="http://schemas.microsoft.com/office/powerpoint/2010/main" val="134532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5F27C99-6626-4CFA-A003-05180A1A87C2}"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15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ts val="0"/>
              </a:spcBef>
              <a:spcAft>
                <a:spcPts val="0"/>
              </a:spcAft>
              <a:buClrTx/>
              <a:buSzTx/>
              <a:buFontTx/>
              <a:buNone/>
              <a:tabLst/>
              <a:defRPr/>
            </a:pPr>
            <a:r>
              <a:rPr lang="en-US" sz="2000" dirty="0" smtClean="0">
                <a:solidFill>
                  <a:schemeClr val="accent2"/>
                </a:solidFill>
              </a:rPr>
              <a:t>A semaphore is a counting and signaling mechanism. We use it to allow threads access to a specified number of items. If there is a single item, then a semaphore is virtually the same as a </a:t>
            </a:r>
            <a:r>
              <a:rPr lang="en-US" sz="2000" dirty="0" err="1" smtClean="0">
                <a:solidFill>
                  <a:schemeClr val="accent2"/>
                </a:solidFill>
              </a:rPr>
              <a:t>mutex</a:t>
            </a:r>
            <a:r>
              <a:rPr lang="en-US" sz="2000" dirty="0" smtClean="0">
                <a:solidFill>
                  <a:schemeClr val="accent2"/>
                </a:solidFill>
              </a:rPr>
              <a:t>.</a:t>
            </a:r>
            <a:endParaRPr lang="fr-FR" sz="2000" dirty="0" smtClean="0">
              <a:solidFill>
                <a:schemeClr val="accent2"/>
              </a:solidFill>
            </a:endParaRPr>
          </a:p>
          <a:p>
            <a:pPr fontAlgn="base"/>
            <a:r>
              <a:rPr lang="en-US" sz="1200" b="0" i="0" kern="1200" dirty="0" smtClean="0">
                <a:solidFill>
                  <a:schemeClr val="tx1"/>
                </a:solidFill>
                <a:latin typeface="+mn-lt"/>
                <a:ea typeface="+mn-ea"/>
                <a:cs typeface="+mn-cs"/>
              </a:rPr>
              <a:t>However, it is more commonly used in a situation where there are multiple items to be managed. Semaphores can also be used to signal between threads or processes. For example, to tell another thread that there is data present in a queue. There are two types of semaphores: named and unnamed semaphores.</a:t>
            </a:r>
          </a:p>
          <a:p>
            <a:pPr fontAlgn="base"/>
            <a:endParaRPr lang="en-US" sz="1200" b="0" i="0" kern="1200" dirty="0" smtClean="0">
              <a:solidFill>
                <a:schemeClr val="tx1"/>
              </a:solidFill>
              <a:latin typeface="+mn-lt"/>
              <a:ea typeface="+mn-ea"/>
              <a:cs typeface="+mn-cs"/>
            </a:endParaRPr>
          </a:p>
          <a:p>
            <a:pPr marL="0" marR="0" lvl="1"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Semaphores are used to protect a section of code so that only one thread can run it at the given time. To do this kind of task, a </a:t>
            </a:r>
            <a:r>
              <a:rPr lang="en-US" sz="1200" b="1" i="0" kern="1200" dirty="0" smtClean="0">
                <a:solidFill>
                  <a:schemeClr val="tx1"/>
                </a:solidFill>
                <a:latin typeface="+mn-lt"/>
                <a:ea typeface="+mn-ea"/>
                <a:cs typeface="+mn-cs"/>
              </a:rPr>
              <a:t>binary semaphore </a:t>
            </a:r>
            <a:r>
              <a:rPr lang="en-US" sz="1200" b="0" i="0" kern="1200" dirty="0" smtClean="0">
                <a:solidFill>
                  <a:schemeClr val="tx1"/>
                </a:solidFill>
                <a:latin typeface="+mn-lt"/>
                <a:ea typeface="+mn-ea"/>
                <a:cs typeface="+mn-cs"/>
              </a:rPr>
              <a:t>is needed. However, if we want to permit a limited number of threads to execute a piece of code, we may need a </a:t>
            </a:r>
            <a:r>
              <a:rPr lang="en-US" sz="1200" b="1" i="0" kern="1200" dirty="0" smtClean="0">
                <a:solidFill>
                  <a:schemeClr val="tx1"/>
                </a:solidFill>
                <a:latin typeface="+mn-lt"/>
                <a:ea typeface="+mn-ea"/>
                <a:cs typeface="+mn-cs"/>
              </a:rPr>
              <a:t>counting semaphore</a:t>
            </a:r>
            <a:r>
              <a:rPr lang="en-US" sz="1200" b="0" i="0" kern="1200" dirty="0" smtClean="0">
                <a:solidFill>
                  <a:schemeClr val="tx1"/>
                </a:solidFill>
                <a:latin typeface="+mn-lt"/>
                <a:ea typeface="+mn-ea"/>
                <a:cs typeface="+mn-cs"/>
              </a:rPr>
              <a:t>.</a:t>
            </a:r>
          </a:p>
          <a:p>
            <a:pPr fontAlgn="base"/>
            <a:endParaRPr lang="en-US" sz="1200" b="0" i="0" kern="1200" dirty="0" smtClean="0">
              <a:solidFill>
                <a:schemeClr val="tx1"/>
              </a:solidFill>
              <a:latin typeface="+mn-lt"/>
              <a:ea typeface="+mn-ea"/>
              <a:cs typeface="+mn-cs"/>
            </a:endParaRPr>
          </a:p>
          <a:p>
            <a:pPr fontAlgn="base"/>
            <a:endParaRPr lang="en-US" sz="1200" b="0" i="0" kern="1200" dirty="0" smtClean="0">
              <a:solidFill>
                <a:schemeClr val="tx1"/>
              </a:solidFill>
              <a:latin typeface="+mn-lt"/>
              <a:ea typeface="+mn-ea"/>
              <a:cs typeface="+mn-cs"/>
            </a:endParaRPr>
          </a:p>
          <a:p>
            <a:pPr fontAlgn="base"/>
            <a:r>
              <a:rPr lang="en-US" sz="1200" b="1" i="0" kern="1200" dirty="0" err="1" smtClean="0">
                <a:solidFill>
                  <a:schemeClr val="tx1"/>
                </a:solidFill>
                <a:latin typeface="+mn-lt"/>
                <a:ea typeface="+mn-ea"/>
                <a:cs typeface="+mn-cs"/>
              </a:rPr>
              <a:t>Mutex</a:t>
            </a:r>
            <a:r>
              <a:rPr lang="en-US" sz="1200" b="1" i="0" kern="1200" dirty="0" smtClean="0">
                <a:solidFill>
                  <a:schemeClr val="tx1"/>
                </a:solidFill>
                <a:latin typeface="+mn-lt"/>
                <a:ea typeface="+mn-ea"/>
                <a:cs typeface="+mn-cs"/>
              </a:rPr>
              <a:t>:</a:t>
            </a:r>
          </a:p>
          <a:p>
            <a:pPr fontAlgn="base"/>
            <a:r>
              <a:rPr lang="en-US" sz="1200" b="1" i="0" kern="1200" dirty="0" smtClean="0">
                <a:solidFill>
                  <a:schemeClr val="tx1"/>
                </a:solidFill>
                <a:latin typeface="+mn-lt"/>
                <a:ea typeface="+mn-ea"/>
                <a:cs typeface="+mn-cs"/>
              </a:rPr>
              <a:t>Is a key to a toilet</a:t>
            </a:r>
            <a:r>
              <a:rPr lang="en-US" sz="1200" b="0" i="0" kern="1200" dirty="0" smtClean="0">
                <a:solidFill>
                  <a:schemeClr val="tx1"/>
                </a:solidFill>
                <a:latin typeface="+mn-lt"/>
                <a:ea typeface="+mn-ea"/>
                <a:cs typeface="+mn-cs"/>
              </a:rPr>
              <a:t>. One person can have the key - occupy the toilet - at the time. When finished, the person gives (frees) the key to the next person in the queue.</a:t>
            </a:r>
          </a:p>
          <a:p>
            <a:pPr fontAlgn="base"/>
            <a:r>
              <a:rPr lang="en-US" sz="1200" b="0" i="0" kern="1200" dirty="0" smtClean="0">
                <a:solidFill>
                  <a:schemeClr val="tx1"/>
                </a:solidFill>
                <a:latin typeface="+mn-lt"/>
                <a:ea typeface="+mn-ea"/>
                <a:cs typeface="+mn-cs"/>
              </a:rPr>
              <a:t>Officially: "</a:t>
            </a:r>
            <a:r>
              <a:rPr lang="en-US" sz="1200" b="0" i="0" kern="1200" dirty="0" err="1" smtClean="0">
                <a:solidFill>
                  <a:schemeClr val="tx1"/>
                </a:solidFill>
                <a:latin typeface="+mn-lt"/>
                <a:ea typeface="+mn-ea"/>
                <a:cs typeface="+mn-cs"/>
              </a:rPr>
              <a:t>Mutexes</a:t>
            </a:r>
            <a:r>
              <a:rPr lang="en-US" sz="1200" b="0" i="0" kern="1200" dirty="0" smtClean="0">
                <a:solidFill>
                  <a:schemeClr val="tx1"/>
                </a:solidFill>
                <a:latin typeface="+mn-lt"/>
                <a:ea typeface="+mn-ea"/>
                <a:cs typeface="+mn-cs"/>
              </a:rPr>
              <a:t> are typically used to </a:t>
            </a:r>
            <a:r>
              <a:rPr lang="en-US" sz="1200" b="0" i="0" kern="1200" dirty="0" err="1" smtClean="0">
                <a:solidFill>
                  <a:schemeClr val="tx1"/>
                </a:solidFill>
                <a:latin typeface="+mn-lt"/>
                <a:ea typeface="+mn-ea"/>
                <a:cs typeface="+mn-cs"/>
              </a:rPr>
              <a:t>serialise</a:t>
            </a:r>
            <a:r>
              <a:rPr lang="en-US" sz="1200" b="0" i="0" kern="1200" dirty="0" smtClean="0">
                <a:solidFill>
                  <a:schemeClr val="tx1"/>
                </a:solidFill>
                <a:latin typeface="+mn-lt"/>
                <a:ea typeface="+mn-ea"/>
                <a:cs typeface="+mn-cs"/>
              </a:rPr>
              <a:t> access to a section of re-entrant code that cannot be executed concurrently by more than one thread. A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object only allows one thread into a controlled section, forcing other threads which attempt to gain access to that section to wait until the first thread has exited from that section." Ref: </a:t>
            </a:r>
            <a:r>
              <a:rPr lang="en-US" sz="1200" b="0" i="0" kern="1200" dirty="0" err="1" smtClean="0">
                <a:solidFill>
                  <a:schemeClr val="tx1"/>
                </a:solidFill>
                <a:latin typeface="+mn-lt"/>
                <a:ea typeface="+mn-ea"/>
                <a:cs typeface="+mn-cs"/>
              </a:rPr>
              <a:t>Symbian</a:t>
            </a:r>
            <a:r>
              <a:rPr lang="en-US" sz="1200" b="0" i="0" kern="1200" dirty="0" smtClean="0">
                <a:solidFill>
                  <a:schemeClr val="tx1"/>
                </a:solidFill>
                <a:latin typeface="+mn-lt"/>
                <a:ea typeface="+mn-ea"/>
                <a:cs typeface="+mn-cs"/>
              </a:rPr>
              <a:t> Developer Library</a:t>
            </a:r>
          </a:p>
          <a:p>
            <a:pPr fontAlgn="base"/>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is really a semaphore with value 1.)</a:t>
            </a:r>
          </a:p>
          <a:p>
            <a:pPr fontAlgn="base"/>
            <a:r>
              <a:rPr lang="en-US" sz="1200" b="1" i="0" kern="1200" dirty="0" smtClean="0">
                <a:solidFill>
                  <a:schemeClr val="tx1"/>
                </a:solidFill>
                <a:latin typeface="+mn-lt"/>
                <a:ea typeface="+mn-ea"/>
                <a:cs typeface="+mn-cs"/>
              </a:rPr>
              <a:t>Semaphore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Is the number of free identical toilet keys. Example, say we have four toilets with identical locks and keys. The semaphore count - the count of keys - is set to 4 at beginning (all four toilets are free), then the count value is decremented as people are coming in. If all toilets are full, </a:t>
            </a:r>
            <a:r>
              <a:rPr lang="en-US" sz="1200" b="0" i="0" kern="1200" dirty="0" err="1" smtClean="0">
                <a:solidFill>
                  <a:schemeClr val="tx1"/>
                </a:solidFill>
                <a:latin typeface="+mn-lt"/>
                <a:ea typeface="+mn-ea"/>
                <a:cs typeface="+mn-cs"/>
              </a:rPr>
              <a:t>ie</a:t>
            </a:r>
            <a:r>
              <a:rPr lang="en-US" sz="1200" b="0" i="0" kern="1200" dirty="0" smtClean="0">
                <a:solidFill>
                  <a:schemeClr val="tx1"/>
                </a:solidFill>
                <a:latin typeface="+mn-lt"/>
                <a:ea typeface="+mn-ea"/>
                <a:cs typeface="+mn-cs"/>
              </a:rPr>
              <a:t>. there are no free keys left, the semaphore count is 0. Now, when eq. one person leaves the toilet, semaphore is increased to 1 (one free key), and given to the next person in the queue.</a:t>
            </a:r>
          </a:p>
          <a:p>
            <a:pPr fontAlgn="base"/>
            <a:r>
              <a:rPr lang="en-US" sz="1200" b="0" i="0" kern="1200" dirty="0" smtClean="0">
                <a:solidFill>
                  <a:schemeClr val="tx1"/>
                </a:solidFill>
                <a:latin typeface="+mn-lt"/>
                <a:ea typeface="+mn-ea"/>
                <a:cs typeface="+mn-cs"/>
              </a:rPr>
              <a:t>Officially: "A semaphore restricts the number of simultaneous users of a shared resource up to a maximum number. Threads can request access to the resource (decrementing the semaphore), and can signal that they have finished using the resource (incrementing the semaphore)." Ref: </a:t>
            </a:r>
            <a:r>
              <a:rPr lang="en-US" sz="1200" b="0" i="0" kern="1200" dirty="0" err="1" smtClean="0">
                <a:solidFill>
                  <a:schemeClr val="tx1"/>
                </a:solidFill>
                <a:latin typeface="+mn-lt"/>
                <a:ea typeface="+mn-ea"/>
                <a:cs typeface="+mn-cs"/>
              </a:rPr>
              <a:t>Symbian</a:t>
            </a:r>
            <a:r>
              <a:rPr lang="en-US" sz="1200" b="0" i="0" kern="1200" dirty="0" smtClean="0">
                <a:solidFill>
                  <a:schemeClr val="tx1"/>
                </a:solidFill>
                <a:latin typeface="+mn-lt"/>
                <a:ea typeface="+mn-ea"/>
                <a:cs typeface="+mn-cs"/>
              </a:rPr>
              <a:t> Developer Library</a:t>
            </a:r>
          </a:p>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Why does deadlock occur? Take a moment to consider it; try to find a case where deadlock arises; what sequence of steps must happen for the program to </a:t>
            </a:r>
            <a:r>
              <a:rPr lang="en-US" sz="1200" b="0" i="0" kern="1200" dirty="0" err="1" smtClean="0">
                <a:solidFill>
                  <a:schemeClr val="tx1"/>
                </a:solidFill>
                <a:latin typeface="+mn-lt"/>
                <a:ea typeface="+mn-ea"/>
                <a:cs typeface="+mn-cs"/>
              </a:rPr>
              <a:t>deadlock?Suppose</a:t>
            </a:r>
            <a:r>
              <a:rPr lang="en-US" sz="1200" b="0" i="0" kern="1200" dirty="0" smtClean="0">
                <a:solidFill>
                  <a:schemeClr val="tx1"/>
                </a:solidFill>
                <a:latin typeface="+mn-lt"/>
                <a:ea typeface="+mn-ea"/>
                <a:cs typeface="+mn-cs"/>
              </a:rPr>
              <a:t>, two threads, one producer and one consumer. The consumer gets to run first. It acquires the </a:t>
            </a:r>
            <a:r>
              <a:rPr lang="en-US" sz="1200" b="1"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and then calls </a:t>
            </a:r>
            <a:r>
              <a:rPr lang="en-US" sz="1200" b="1" i="0" kern="1200" dirty="0" err="1" smtClean="0">
                <a:solidFill>
                  <a:schemeClr val="tx1"/>
                </a:solidFill>
                <a:latin typeface="+mn-lt"/>
                <a:ea typeface="+mn-ea"/>
                <a:cs typeface="+mn-cs"/>
              </a:rPr>
              <a:t>sem_wait</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on the </a:t>
            </a:r>
            <a:r>
              <a:rPr lang="en-US" sz="1200" b="1" i="0" kern="1200" dirty="0" smtClean="0">
                <a:solidFill>
                  <a:schemeClr val="tx1"/>
                </a:solidFill>
                <a:latin typeface="+mn-lt"/>
                <a:ea typeface="+mn-ea"/>
                <a:cs typeface="+mn-cs"/>
              </a:rPr>
              <a:t>full</a:t>
            </a:r>
            <a:r>
              <a:rPr lang="en-US" sz="1200" b="0" i="0" kern="1200" dirty="0" smtClean="0">
                <a:solidFill>
                  <a:schemeClr val="tx1"/>
                </a:solidFill>
                <a:latin typeface="+mn-lt"/>
                <a:ea typeface="+mn-ea"/>
                <a:cs typeface="+mn-cs"/>
              </a:rPr>
              <a:t> semaphore. Because there is no data yet, this call causes the consumer to block and thus yield the CPU; importantly, though, </a:t>
            </a:r>
            <a:r>
              <a:rPr lang="en-US" sz="1200" b="1" i="0" kern="1200" dirty="0" smtClean="0">
                <a:solidFill>
                  <a:schemeClr val="tx1"/>
                </a:solidFill>
                <a:latin typeface="+mn-lt"/>
                <a:ea typeface="+mn-ea"/>
                <a:cs typeface="+mn-cs"/>
              </a:rPr>
              <a:t>the consumer still holds the lock!</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 producer then runs. It has data to produce and if it were able to run, it would be able to wake the consumer thread and all would be good. Unfortunately, the first thing it does is call </a:t>
            </a:r>
            <a:r>
              <a:rPr lang="en-US" sz="1200" b="1" i="0" kern="1200" dirty="0" err="1" smtClean="0">
                <a:solidFill>
                  <a:schemeClr val="tx1"/>
                </a:solidFill>
                <a:latin typeface="+mn-lt"/>
                <a:ea typeface="+mn-ea"/>
                <a:cs typeface="+mn-cs"/>
              </a:rPr>
              <a:t>sem_wait</a:t>
            </a:r>
            <a:r>
              <a:rPr lang="en-US" sz="1200" b="1" i="0" kern="1200" dirty="0" smtClean="0">
                <a:solidFill>
                  <a:schemeClr val="tx1"/>
                </a:solidFill>
                <a:latin typeface="+mn-lt"/>
                <a:ea typeface="+mn-ea"/>
                <a:cs typeface="+mn-cs"/>
              </a:rPr>
              <a:t>(&amp;</a:t>
            </a:r>
            <a:r>
              <a:rPr lang="en-US" sz="1200" b="1" i="0" kern="1200" dirty="0" err="1" smtClean="0">
                <a:solidFill>
                  <a:schemeClr val="tx1"/>
                </a:solidFill>
                <a:latin typeface="+mn-lt"/>
                <a:ea typeface="+mn-ea"/>
                <a:cs typeface="+mn-cs"/>
              </a:rPr>
              <a:t>mutex</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on the </a:t>
            </a:r>
            <a:r>
              <a:rPr lang="en-US" sz="1200" b="1" i="0" kern="1200" dirty="0" smtClean="0">
                <a:solidFill>
                  <a:schemeClr val="tx1"/>
                </a:solidFill>
                <a:latin typeface="+mn-lt"/>
                <a:ea typeface="+mn-ea"/>
                <a:cs typeface="+mn-cs"/>
              </a:rPr>
              <a:t>binary </a:t>
            </a:r>
            <a:r>
              <a:rPr lang="en-US" sz="1200" b="1"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semaphore. The lock is already held. Hence, </a:t>
            </a:r>
            <a:r>
              <a:rPr lang="en-US" sz="1200" b="1" i="0" kern="1200" dirty="0" smtClean="0">
                <a:solidFill>
                  <a:schemeClr val="tx1"/>
                </a:solidFill>
                <a:latin typeface="+mn-lt"/>
                <a:ea typeface="+mn-ea"/>
                <a:cs typeface="+mn-cs"/>
              </a:rPr>
              <a:t>the producer is now stuck waiting too</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There is a simple cycle here. The consumer </a:t>
            </a:r>
            <a:r>
              <a:rPr lang="en-US" sz="1200" b="1" i="0" kern="1200" dirty="0" smtClean="0">
                <a:solidFill>
                  <a:schemeClr val="tx1"/>
                </a:solidFill>
                <a:latin typeface="+mn-lt"/>
                <a:ea typeface="+mn-ea"/>
                <a:cs typeface="+mn-cs"/>
              </a:rPr>
              <a:t>holds</a:t>
            </a:r>
            <a:r>
              <a:rPr lang="en-US" sz="1200" b="0" i="0" kern="1200" dirty="0" smtClean="0">
                <a:solidFill>
                  <a:schemeClr val="tx1"/>
                </a:solidFill>
                <a:latin typeface="+mn-lt"/>
                <a:ea typeface="+mn-ea"/>
                <a:cs typeface="+mn-cs"/>
              </a:rPr>
              <a:t> the </a:t>
            </a:r>
            <a:r>
              <a:rPr lang="en-US" sz="1200" b="0"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 and is </a:t>
            </a:r>
            <a:r>
              <a:rPr lang="en-US" sz="1200" b="1" i="0" kern="1200" dirty="0" smtClean="0">
                <a:solidFill>
                  <a:schemeClr val="tx1"/>
                </a:solidFill>
                <a:latin typeface="+mn-lt"/>
                <a:ea typeface="+mn-ea"/>
                <a:cs typeface="+mn-cs"/>
              </a:rPr>
              <a:t>waiting</a:t>
            </a:r>
            <a:r>
              <a:rPr lang="en-US" sz="1200" b="0" i="0" kern="1200" dirty="0" smtClean="0">
                <a:solidFill>
                  <a:schemeClr val="tx1"/>
                </a:solidFill>
                <a:latin typeface="+mn-lt"/>
                <a:ea typeface="+mn-ea"/>
                <a:cs typeface="+mn-cs"/>
              </a:rPr>
              <a:t> for the someone to </a:t>
            </a:r>
            <a:r>
              <a:rPr lang="en-US" sz="1200" b="1" i="0" kern="1200" dirty="0" smtClean="0">
                <a:solidFill>
                  <a:schemeClr val="tx1"/>
                </a:solidFill>
                <a:latin typeface="+mn-lt"/>
                <a:ea typeface="+mn-ea"/>
                <a:cs typeface="+mn-cs"/>
              </a:rPr>
              <a:t>signal full</a:t>
            </a:r>
            <a:r>
              <a:rPr lang="en-US" sz="1200" b="0" i="0" kern="1200" dirty="0" smtClean="0">
                <a:solidFill>
                  <a:schemeClr val="tx1"/>
                </a:solidFill>
                <a:latin typeface="+mn-lt"/>
                <a:ea typeface="+mn-ea"/>
                <a:cs typeface="+mn-cs"/>
              </a:rPr>
              <a:t>. The producer could </a:t>
            </a:r>
            <a:r>
              <a:rPr lang="en-US" sz="1200" b="1" i="0" kern="1200" dirty="0" smtClean="0">
                <a:solidFill>
                  <a:schemeClr val="tx1"/>
                </a:solidFill>
                <a:latin typeface="+mn-lt"/>
                <a:ea typeface="+mn-ea"/>
                <a:cs typeface="+mn-cs"/>
              </a:rPr>
              <a:t>signal full</a:t>
            </a:r>
            <a:r>
              <a:rPr lang="en-US" sz="1200" b="0" i="0" kern="1200" dirty="0" smtClean="0">
                <a:solidFill>
                  <a:schemeClr val="tx1"/>
                </a:solidFill>
                <a:latin typeface="+mn-lt"/>
                <a:ea typeface="+mn-ea"/>
                <a:cs typeface="+mn-cs"/>
              </a:rPr>
              <a:t> but is </a:t>
            </a:r>
            <a:r>
              <a:rPr lang="en-US" sz="1200" b="1" i="0" kern="1200" dirty="0" smtClean="0">
                <a:solidFill>
                  <a:schemeClr val="tx1"/>
                </a:solidFill>
                <a:latin typeface="+mn-lt"/>
                <a:ea typeface="+mn-ea"/>
                <a:cs typeface="+mn-cs"/>
              </a:rPr>
              <a:t>waiting</a:t>
            </a:r>
            <a:r>
              <a:rPr lang="en-US" sz="1200" b="0" i="0" kern="1200" dirty="0" smtClean="0">
                <a:solidFill>
                  <a:schemeClr val="tx1"/>
                </a:solidFill>
                <a:latin typeface="+mn-lt"/>
                <a:ea typeface="+mn-ea"/>
                <a:cs typeface="+mn-cs"/>
              </a:rPr>
              <a:t> for the </a:t>
            </a:r>
            <a:r>
              <a:rPr lang="en-US" sz="1200" b="1" i="0" kern="1200" dirty="0" err="1" smtClean="0">
                <a:solidFill>
                  <a:schemeClr val="tx1"/>
                </a:solidFill>
                <a:latin typeface="+mn-lt"/>
                <a:ea typeface="+mn-ea"/>
                <a:cs typeface="+mn-cs"/>
              </a:rPr>
              <a:t>mutex</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Thus, </a:t>
            </a:r>
            <a:r>
              <a:rPr lang="en-US" sz="1200" b="1" i="0" kern="1200" dirty="0" smtClean="0">
                <a:solidFill>
                  <a:schemeClr val="tx1"/>
                </a:solidFill>
                <a:latin typeface="+mn-lt"/>
                <a:ea typeface="+mn-ea"/>
                <a:cs typeface="+mn-cs"/>
              </a:rPr>
              <a:t>the producer and consumer are each stuck waiting for each other</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classic deadlock</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8</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9</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F27C99-6626-4CFA-A003-05180A1A87C2}" type="slidenum">
              <a:rPr lang="fr-FR" smtClean="0"/>
              <a:pPr/>
              <a:t>10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Reference: 8 Resource management Chapter ()</a:t>
            </a:r>
          </a:p>
          <a:p>
            <a:r>
              <a:rPr lang="en-US" sz="1200" b="1" kern="1200" baseline="0" dirty="0" smtClean="0">
                <a:solidFill>
                  <a:schemeClr val="tx1"/>
                </a:solidFill>
                <a:latin typeface="+mn-lt"/>
                <a:ea typeface="+mn-ea"/>
                <a:cs typeface="+mn-cs"/>
              </a:rPr>
              <a:t>Vector </a:t>
            </a:r>
            <a:r>
              <a:rPr lang="en-US" sz="1200" b="1" kern="1200" baseline="0" dirty="0" err="1" smtClean="0">
                <a:solidFill>
                  <a:schemeClr val="tx1"/>
                </a:solidFill>
                <a:latin typeface="+mn-lt"/>
                <a:ea typeface="+mn-ea"/>
                <a:cs typeface="+mn-cs"/>
              </a:rPr>
              <a:t>SafeOS</a:t>
            </a:r>
            <a:r>
              <a:rPr lang="en-US" sz="1200" b="1" kern="1200" baseline="0" dirty="0" smtClean="0">
                <a:solidFill>
                  <a:schemeClr val="tx1"/>
                </a:solidFill>
                <a:latin typeface="+mn-lt"/>
                <a:ea typeface="+mn-ea"/>
                <a:cs typeface="+mn-cs"/>
              </a:rPr>
              <a:t>: </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F27C99-6626-4CFA-A003-05180A1A87C2}" type="slidenum">
              <a:rPr lang="fr-FR" smtClean="0"/>
              <a:pPr/>
              <a:t>11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Reference: 8 Resource management Chapter ()</a:t>
            </a:r>
          </a:p>
          <a:p>
            <a:r>
              <a:rPr lang="en-US" sz="1200" b="1" kern="1200" baseline="0" dirty="0" smtClean="0">
                <a:solidFill>
                  <a:schemeClr val="tx1"/>
                </a:solidFill>
                <a:latin typeface="+mn-lt"/>
                <a:ea typeface="+mn-ea"/>
                <a:cs typeface="+mn-cs"/>
              </a:rPr>
              <a:t>Vector </a:t>
            </a:r>
            <a:r>
              <a:rPr lang="en-US" sz="1200" b="1" kern="1200" baseline="0" dirty="0" err="1" smtClean="0">
                <a:solidFill>
                  <a:schemeClr val="tx1"/>
                </a:solidFill>
                <a:latin typeface="+mn-lt"/>
                <a:ea typeface="+mn-ea"/>
                <a:cs typeface="+mn-cs"/>
              </a:rPr>
              <a:t>SafeOS</a:t>
            </a:r>
            <a:r>
              <a:rPr lang="en-US" sz="1200" b="1" kern="1200" baseline="0" dirty="0" smtClean="0">
                <a:solidFill>
                  <a:schemeClr val="tx1"/>
                </a:solidFill>
                <a:latin typeface="+mn-lt"/>
                <a:ea typeface="+mn-ea"/>
                <a:cs typeface="+mn-cs"/>
              </a:rPr>
              <a:t>: </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F27C99-6626-4CFA-A003-05180A1A87C2}"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ith pic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9000" y="4486709"/>
            <a:ext cx="5964160" cy="886397"/>
          </a:xfrm>
          <a:prstGeom prst="rect">
            <a:avLst/>
          </a:prstGeom>
        </p:spPr>
        <p:txBody>
          <a:bodyPr wrap="square" lIns="0" tIns="0" rIns="0" bIns="0" anchor="t" anchorCtr="0">
            <a:spAutoFit/>
          </a:bodyPr>
          <a:lstStyle>
            <a:lvl1pPr algn="l">
              <a:lnSpc>
                <a:spcPct val="90000"/>
              </a:lnSpc>
              <a:defRPr sz="3200" b="1" cap="all" baseline="0">
                <a:solidFill>
                  <a:schemeClr val="tx2"/>
                </a:solidFill>
              </a:defRPr>
            </a:lvl1pPr>
          </a:lstStyle>
          <a:p>
            <a:r>
              <a:rPr lang="fr-FR" dirty="0" err="1"/>
              <a:t>Presentation</a:t>
            </a:r>
            <a:r>
              <a:rPr lang="fr-FR" dirty="0"/>
              <a:t> </a:t>
            </a:r>
            <a:r>
              <a:rPr lang="fr-FR" dirty="0" err="1"/>
              <a:t>title</a:t>
            </a:r>
            <a:r>
              <a:rPr lang="fr-FR" dirty="0"/>
              <a:t/>
            </a:r>
            <a:br>
              <a:rPr lang="fr-FR" dirty="0"/>
            </a:br>
            <a:r>
              <a:rPr lang="fr-FR" dirty="0"/>
              <a:t>on one or </a:t>
            </a:r>
            <a:r>
              <a:rPr lang="fr-FR" dirty="0" err="1"/>
              <a:t>two</a:t>
            </a:r>
            <a:r>
              <a:rPr lang="fr-FR" dirty="0"/>
              <a:t> </a:t>
            </a:r>
            <a:r>
              <a:rPr lang="fr-FR" dirty="0" err="1"/>
              <a:t>lines</a:t>
            </a:r>
            <a:endParaRPr lang="fr-BE" dirty="0"/>
          </a:p>
        </p:txBody>
      </p:sp>
      <p:sp>
        <p:nvSpPr>
          <p:cNvPr id="3" name="Sous-titre 2"/>
          <p:cNvSpPr>
            <a:spLocks noGrp="1"/>
          </p:cNvSpPr>
          <p:nvPr>
            <p:ph type="subTitle" idx="1" hasCustomPrompt="1"/>
          </p:nvPr>
        </p:nvSpPr>
        <p:spPr>
          <a:xfrm>
            <a:off x="429001" y="4165409"/>
            <a:ext cx="5964159" cy="307777"/>
          </a:xfrm>
          <a:prstGeom prst="rect">
            <a:avLst/>
          </a:prstGeom>
        </p:spPr>
        <p:txBody>
          <a:bodyPr wrap="square" lIns="0" tIns="0" rIns="0" bIns="0">
            <a:spAutoFit/>
          </a:bodyPr>
          <a:lstStyle>
            <a:lvl1pPr marL="0" indent="0" algn="l">
              <a:buNone/>
              <a:defRPr sz="2000" b="1" cap="all" baseline="0">
                <a:solidFill>
                  <a:schemeClr val="accent6"/>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dirty="0" err="1"/>
              <a:t>Presentation</a:t>
            </a:r>
            <a:r>
              <a:rPr lang="fr-FR" dirty="0"/>
              <a:t> </a:t>
            </a:r>
            <a:r>
              <a:rPr lang="fr-FR" dirty="0" err="1"/>
              <a:t>strapline</a:t>
            </a:r>
            <a:endParaRPr lang="fr-BE" dirty="0"/>
          </a:p>
        </p:txBody>
      </p:sp>
      <p:sp>
        <p:nvSpPr>
          <p:cNvPr id="46" name="Espace réservé de la date 3"/>
          <p:cNvSpPr>
            <a:spLocks noGrp="1"/>
          </p:cNvSpPr>
          <p:nvPr>
            <p:ph type="dt" sz="half" idx="2"/>
          </p:nvPr>
        </p:nvSpPr>
        <p:spPr>
          <a:xfrm>
            <a:off x="1281600"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6" name="Espace réservé pour une image  42"/>
          <p:cNvSpPr>
            <a:spLocks noGrp="1"/>
          </p:cNvSpPr>
          <p:nvPr>
            <p:ph type="pic" sz="quarter" idx="13" hasCustomPrompt="1"/>
          </p:nvPr>
        </p:nvSpPr>
        <p:spPr>
          <a:xfrm>
            <a:off x="428229" y="548680"/>
            <a:ext cx="5964931" cy="3528020"/>
          </a:xfrm>
          <a:prstGeom prst="rect">
            <a:avLst/>
          </a:prstGeom>
          <a:solidFill>
            <a:schemeClr val="accent1"/>
          </a:solidFill>
        </p:spPr>
        <p:txBody>
          <a:bodyPr lIns="0" tIns="0" rIns="0" bIns="0" anchor="ctr" anchorCtr="0"/>
          <a:lstStyle>
            <a:lvl1pPr marL="0" indent="0" algn="ctr">
              <a:buFontTx/>
              <a:buNone/>
              <a:defRPr>
                <a:solidFill>
                  <a:schemeClr val="bg1"/>
                </a:solidFill>
              </a:defRPr>
            </a:lvl1pPr>
          </a:lstStyle>
          <a:p>
            <a:r>
              <a:rPr lang="fr-FR" dirty="0"/>
              <a:t>Picture</a:t>
            </a:r>
          </a:p>
        </p:txBody>
      </p:sp>
    </p:spTree>
    <p:extLst>
      <p:ext uri="{BB962C8B-B14F-4D97-AF65-F5344CB8AC3E}">
        <p14:creationId xmlns="" xmlns:p14="http://schemas.microsoft.com/office/powerpoint/2010/main" val="26675733"/>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or chapter">
    <p:spTree>
      <p:nvGrpSpPr>
        <p:cNvPr id="1" name=""/>
        <p:cNvGrpSpPr/>
        <p:nvPr/>
      </p:nvGrpSpPr>
      <p:grpSpPr>
        <a:xfrm>
          <a:off x="0" y="0"/>
          <a:ext cx="0" cy="0"/>
          <a:chOff x="0" y="0"/>
          <a:chExt cx="0" cy="0"/>
        </a:xfrm>
      </p:grpSpPr>
      <p:sp>
        <p:nvSpPr>
          <p:cNvPr id="7"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9"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
        <p:nvSpPr>
          <p:cNvPr id="4" name="Rectangle 3"/>
          <p:cNvSpPr/>
          <p:nvPr userDrawn="1"/>
        </p:nvSpPr>
        <p:spPr>
          <a:xfrm>
            <a:off x="344489" y="1052736"/>
            <a:ext cx="92170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p:cNvSpPr>
            <a:spLocks noGrp="1"/>
          </p:cNvSpPr>
          <p:nvPr>
            <p:ph type="ctrTitle" hasCustomPrompt="1"/>
          </p:nvPr>
        </p:nvSpPr>
        <p:spPr>
          <a:xfrm>
            <a:off x="2269151" y="3844323"/>
            <a:ext cx="4599592" cy="775597"/>
          </a:xfrm>
          <a:prstGeom prst="rect">
            <a:avLst/>
          </a:prstGeom>
        </p:spPr>
        <p:txBody>
          <a:bodyPr wrap="none" lIns="0" tIns="0" rIns="0" bIns="0" anchor="t" anchorCtr="0">
            <a:spAutoFit/>
          </a:bodyPr>
          <a:lstStyle>
            <a:lvl1pPr algn="l">
              <a:lnSpc>
                <a:spcPct val="90000"/>
              </a:lnSpc>
              <a:defRPr sz="2800" b="1" cap="all" baseline="0">
                <a:solidFill>
                  <a:schemeClr val="accent2"/>
                </a:solidFill>
              </a:defRPr>
            </a:lvl1pPr>
          </a:lstStyle>
          <a:p>
            <a:r>
              <a:rPr lang="fr-FR" dirty="0" err="1"/>
              <a:t>Title</a:t>
            </a:r>
            <a:r>
              <a:rPr lang="fr-FR" dirty="0"/>
              <a:t> of the first part</a:t>
            </a:r>
            <a:br>
              <a:rPr lang="fr-FR" dirty="0"/>
            </a:br>
            <a:r>
              <a:rPr lang="fr-FR" dirty="0"/>
              <a:t>on one or </a:t>
            </a:r>
            <a:r>
              <a:rPr lang="fr-FR" dirty="0" err="1"/>
              <a:t>two</a:t>
            </a:r>
            <a:r>
              <a:rPr lang="fr-FR" dirty="0"/>
              <a:t> </a:t>
            </a:r>
            <a:r>
              <a:rPr lang="fr-FR" dirty="0" err="1"/>
              <a:t>lines</a:t>
            </a:r>
            <a:endParaRPr lang="fr-BE" dirty="0"/>
          </a:p>
        </p:txBody>
      </p:sp>
      <p:sp>
        <p:nvSpPr>
          <p:cNvPr id="14" name="Sous-titre 2"/>
          <p:cNvSpPr>
            <a:spLocks noGrp="1"/>
          </p:cNvSpPr>
          <p:nvPr>
            <p:ph type="subTitle" idx="1" hasCustomPrompt="1"/>
          </p:nvPr>
        </p:nvSpPr>
        <p:spPr>
          <a:xfrm>
            <a:off x="2269152" y="3406132"/>
            <a:ext cx="5782801" cy="246221"/>
          </a:xfrm>
          <a:prstGeom prst="rect">
            <a:avLst/>
          </a:prstGeom>
        </p:spPr>
        <p:txBody>
          <a:bodyPr wrap="square" lIns="0" tIns="0" rIns="0" bIns="0">
            <a:spAutoFit/>
          </a:bodyPr>
          <a:lstStyle>
            <a:lvl1pPr marL="0" indent="0" algn="l">
              <a:buNone/>
              <a:defRPr sz="1600" b="1" cap="all" baseline="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dirty="0"/>
              <a:t>Part </a:t>
            </a:r>
            <a:r>
              <a:rPr lang="fr-FR" dirty="0" err="1"/>
              <a:t>number</a:t>
            </a:r>
            <a:r>
              <a:rPr lang="fr-FR" dirty="0"/>
              <a:t> – </a:t>
            </a:r>
            <a:r>
              <a:rPr lang="fr-FR" dirty="0" err="1"/>
              <a:t>Strapline</a:t>
            </a:r>
            <a:endParaRPr lang="fr-BE" dirty="0"/>
          </a:p>
        </p:txBody>
      </p:sp>
      <p:sp>
        <p:nvSpPr>
          <p:cNvPr id="15" name="Espace réservé pour une image  42"/>
          <p:cNvSpPr>
            <a:spLocks noGrp="1"/>
          </p:cNvSpPr>
          <p:nvPr>
            <p:ph type="pic" sz="quarter" idx="13" hasCustomPrompt="1"/>
          </p:nvPr>
        </p:nvSpPr>
        <p:spPr>
          <a:xfrm>
            <a:off x="2269151" y="836712"/>
            <a:ext cx="3475937" cy="2448272"/>
          </a:xfrm>
          <a:prstGeom prst="rect">
            <a:avLst/>
          </a:prstGeom>
          <a:solidFill>
            <a:schemeClr val="accent1">
              <a:lumMod val="20000"/>
              <a:lumOff val="80000"/>
            </a:schemeClr>
          </a:solidFill>
        </p:spPr>
        <p:txBody>
          <a:bodyPr wrap="none" lIns="0" tIns="0" rIns="0" bIns="0" anchor="ctr" anchorCtr="0">
            <a:noAutofit/>
          </a:bodyPr>
          <a:lstStyle>
            <a:lvl1pPr marL="0" indent="0" algn="ctr">
              <a:buFontTx/>
              <a:buNone/>
              <a:defRPr/>
            </a:lvl1pPr>
          </a:lstStyle>
          <a:p>
            <a:r>
              <a:rPr lang="fr-FR" dirty="0" err="1"/>
              <a:t>Pictures</a:t>
            </a:r>
            <a:endParaRPr lang="fr-FR" dirty="0"/>
          </a:p>
        </p:txBody>
      </p:sp>
    </p:spTree>
    <p:extLst>
      <p:ext uri="{BB962C8B-B14F-4D97-AF65-F5344CB8AC3E}">
        <p14:creationId xmlns="" xmlns:p14="http://schemas.microsoft.com/office/powerpoint/2010/main" val="3811125068"/>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Slide </a:t>
            </a:r>
            <a:r>
              <a:rPr lang="fr-FR" dirty="0" err="1"/>
              <a:t>title</a:t>
            </a:r>
            <a:r>
              <a:rPr lang="fr-FR" dirty="0"/>
              <a:t> on one </a:t>
            </a:r>
            <a:br>
              <a:rPr lang="fr-FR" dirty="0"/>
            </a:br>
            <a:r>
              <a:rPr lang="fr-FR" dirty="0"/>
              <a:t>or </a:t>
            </a:r>
            <a:r>
              <a:rPr lang="fr-FR" dirty="0" err="1"/>
              <a:t>two</a:t>
            </a:r>
            <a:r>
              <a:rPr lang="fr-FR" dirty="0"/>
              <a:t> </a:t>
            </a:r>
            <a:r>
              <a:rPr lang="fr-FR" dirty="0" err="1"/>
              <a:t>lines</a:t>
            </a:r>
            <a:endParaRPr lang="fr-BE" dirty="0"/>
          </a:p>
        </p:txBody>
      </p:sp>
      <p:sp>
        <p:nvSpPr>
          <p:cNvPr id="6"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8"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Tree>
    <p:extLst>
      <p:ext uri="{BB962C8B-B14F-4D97-AF65-F5344CB8AC3E}">
        <p14:creationId xmlns="" xmlns:p14="http://schemas.microsoft.com/office/powerpoint/2010/main" val="1442560006"/>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7"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
        <p:nvSpPr>
          <p:cNvPr id="2" name="Rectangle 1"/>
          <p:cNvSpPr/>
          <p:nvPr userDrawn="1"/>
        </p:nvSpPr>
        <p:spPr>
          <a:xfrm>
            <a:off x="364729" y="980728"/>
            <a:ext cx="9205291"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607192907"/>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icture + pol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9000" y="4486709"/>
            <a:ext cx="5964160" cy="886397"/>
          </a:xfrm>
          <a:prstGeom prst="rect">
            <a:avLst/>
          </a:prstGeom>
        </p:spPr>
        <p:txBody>
          <a:bodyPr wrap="square" lIns="0" tIns="0" rIns="0" bIns="0" anchor="t" anchorCtr="0">
            <a:spAutoFit/>
          </a:bodyPr>
          <a:lstStyle>
            <a:lvl1pPr algn="l">
              <a:lnSpc>
                <a:spcPct val="90000"/>
              </a:lnSpc>
              <a:defRPr sz="3200" b="1" cap="all" baseline="0">
                <a:solidFill>
                  <a:schemeClr val="tx2"/>
                </a:solidFill>
              </a:defRPr>
            </a:lvl1pPr>
          </a:lstStyle>
          <a:p>
            <a:r>
              <a:rPr lang="fr-FR" dirty="0" err="1"/>
              <a:t>Presentation</a:t>
            </a:r>
            <a:r>
              <a:rPr lang="fr-FR" dirty="0"/>
              <a:t> </a:t>
            </a:r>
            <a:r>
              <a:rPr lang="fr-FR" dirty="0" err="1"/>
              <a:t>title</a:t>
            </a:r>
            <a:r>
              <a:rPr lang="fr-FR" dirty="0"/>
              <a:t/>
            </a:r>
            <a:br>
              <a:rPr lang="fr-FR" dirty="0"/>
            </a:br>
            <a:r>
              <a:rPr lang="fr-FR" dirty="0"/>
              <a:t>on one or </a:t>
            </a:r>
            <a:r>
              <a:rPr lang="fr-FR" dirty="0" err="1"/>
              <a:t>two</a:t>
            </a:r>
            <a:r>
              <a:rPr lang="fr-FR" dirty="0"/>
              <a:t> </a:t>
            </a:r>
            <a:r>
              <a:rPr lang="fr-FR" dirty="0" err="1"/>
              <a:t>lines</a:t>
            </a:r>
            <a:endParaRPr lang="fr-BE" dirty="0"/>
          </a:p>
        </p:txBody>
      </p:sp>
      <p:sp>
        <p:nvSpPr>
          <p:cNvPr id="3" name="Sous-titre 2"/>
          <p:cNvSpPr>
            <a:spLocks noGrp="1"/>
          </p:cNvSpPr>
          <p:nvPr>
            <p:ph type="subTitle" idx="1" hasCustomPrompt="1"/>
          </p:nvPr>
        </p:nvSpPr>
        <p:spPr>
          <a:xfrm>
            <a:off x="429001" y="4165409"/>
            <a:ext cx="5964159" cy="307777"/>
          </a:xfrm>
          <a:prstGeom prst="rect">
            <a:avLst/>
          </a:prstGeom>
        </p:spPr>
        <p:txBody>
          <a:bodyPr wrap="square" lIns="0" tIns="0" rIns="0" bIns="0">
            <a:spAutoFit/>
          </a:bodyPr>
          <a:lstStyle>
            <a:lvl1pPr marL="0" indent="0" algn="l">
              <a:buNone/>
              <a:defRPr sz="2000" b="1" cap="all" baseline="0">
                <a:solidFill>
                  <a:srgbClr val="334395"/>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dirty="0" err="1"/>
              <a:t>Presentation</a:t>
            </a:r>
            <a:r>
              <a:rPr lang="fr-FR" dirty="0"/>
              <a:t> </a:t>
            </a:r>
            <a:r>
              <a:rPr lang="fr-FR" dirty="0" err="1"/>
              <a:t>strapline</a:t>
            </a:r>
            <a:endParaRPr lang="fr-BE" dirty="0"/>
          </a:p>
        </p:txBody>
      </p:sp>
      <p:sp>
        <p:nvSpPr>
          <p:cNvPr id="43" name="Espace réservé pour une image  42"/>
          <p:cNvSpPr>
            <a:spLocks noGrp="1"/>
          </p:cNvSpPr>
          <p:nvPr>
            <p:ph type="pic" sz="quarter" idx="13" hasCustomPrompt="1"/>
          </p:nvPr>
        </p:nvSpPr>
        <p:spPr>
          <a:xfrm>
            <a:off x="428229" y="548680"/>
            <a:ext cx="5964931" cy="3528020"/>
          </a:xfrm>
          <a:prstGeom prst="rect">
            <a:avLst/>
          </a:prstGeom>
          <a:solidFill>
            <a:schemeClr val="accent1"/>
          </a:solidFill>
        </p:spPr>
        <p:txBody>
          <a:bodyPr lIns="0" tIns="0" rIns="0" bIns="0" anchor="ctr" anchorCtr="0"/>
          <a:lstStyle>
            <a:lvl1pPr marL="0" indent="0" algn="ctr">
              <a:buFontTx/>
              <a:buNone/>
              <a:defRPr>
                <a:solidFill>
                  <a:schemeClr val="bg1"/>
                </a:solidFill>
              </a:defRPr>
            </a:lvl1pPr>
          </a:lstStyle>
          <a:p>
            <a:r>
              <a:rPr lang="fr-FR" dirty="0"/>
              <a:t>Picture</a:t>
            </a:r>
          </a:p>
        </p:txBody>
      </p:sp>
      <p:sp>
        <p:nvSpPr>
          <p:cNvPr id="85" name="Espace réservé du texte 84"/>
          <p:cNvSpPr>
            <a:spLocks noGrp="1"/>
          </p:cNvSpPr>
          <p:nvPr>
            <p:ph type="body" sz="quarter" idx="14" hasCustomPrompt="1"/>
          </p:nvPr>
        </p:nvSpPr>
        <p:spPr>
          <a:xfrm>
            <a:off x="7401272" y="1772816"/>
            <a:ext cx="2063065" cy="246221"/>
          </a:xfrm>
          <a:prstGeom prst="rect">
            <a:avLst/>
          </a:prstGeom>
          <a:noFill/>
        </p:spPr>
        <p:txBody>
          <a:bodyPr wrap="none" lIns="0" tIns="0" rIns="0" bIns="0" rtlCol="0">
            <a:spAutoFit/>
          </a:bodyPr>
          <a:lstStyle>
            <a:lvl1pPr algn="r">
              <a:defRPr lang="fr-FR" dirty="0"/>
            </a:lvl1pPr>
          </a:lstStyle>
          <a:p>
            <a:pPr lvl="0" defTabSz="914400"/>
            <a:r>
              <a:rPr lang="fr-FR" sz="1600" dirty="0">
                <a:solidFill>
                  <a:schemeClr val="bg2"/>
                </a:solidFill>
              </a:rPr>
              <a:t>Business Group Name</a:t>
            </a:r>
          </a:p>
        </p:txBody>
      </p:sp>
      <p:sp>
        <p:nvSpPr>
          <p:cNvPr id="8" name="Espace réservé de la date 3"/>
          <p:cNvSpPr>
            <a:spLocks noGrp="1"/>
          </p:cNvSpPr>
          <p:nvPr>
            <p:ph type="dt" sz="half" idx="2"/>
          </p:nvPr>
        </p:nvSpPr>
        <p:spPr>
          <a:xfrm>
            <a:off x="1281600"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Tree>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ith picture + partner's logo">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9000" y="4486709"/>
            <a:ext cx="5964160" cy="886397"/>
          </a:xfrm>
          <a:prstGeom prst="rect">
            <a:avLst/>
          </a:prstGeom>
        </p:spPr>
        <p:txBody>
          <a:bodyPr wrap="square" lIns="0" tIns="0" rIns="0" bIns="0" anchor="t" anchorCtr="0">
            <a:spAutoFit/>
          </a:bodyPr>
          <a:lstStyle>
            <a:lvl1pPr algn="l">
              <a:lnSpc>
                <a:spcPct val="90000"/>
              </a:lnSpc>
              <a:defRPr sz="3200" b="1" cap="all" baseline="0">
                <a:solidFill>
                  <a:schemeClr val="tx2"/>
                </a:solidFill>
              </a:defRPr>
            </a:lvl1pPr>
          </a:lstStyle>
          <a:p>
            <a:r>
              <a:rPr lang="fr-FR" dirty="0" err="1"/>
              <a:t>Presentation</a:t>
            </a:r>
            <a:r>
              <a:rPr lang="fr-FR" dirty="0"/>
              <a:t> </a:t>
            </a:r>
            <a:r>
              <a:rPr lang="fr-FR" dirty="0" err="1"/>
              <a:t>title</a:t>
            </a:r>
            <a:r>
              <a:rPr lang="fr-FR" dirty="0"/>
              <a:t/>
            </a:r>
            <a:br>
              <a:rPr lang="fr-FR" dirty="0"/>
            </a:br>
            <a:r>
              <a:rPr lang="fr-FR" dirty="0"/>
              <a:t>on one or </a:t>
            </a:r>
            <a:r>
              <a:rPr lang="fr-FR" dirty="0" err="1"/>
              <a:t>two</a:t>
            </a:r>
            <a:r>
              <a:rPr lang="fr-FR" dirty="0"/>
              <a:t> </a:t>
            </a:r>
            <a:r>
              <a:rPr lang="fr-FR" dirty="0" err="1"/>
              <a:t>lines</a:t>
            </a:r>
            <a:endParaRPr lang="fr-BE" dirty="0"/>
          </a:p>
        </p:txBody>
      </p:sp>
      <p:sp>
        <p:nvSpPr>
          <p:cNvPr id="3" name="Sous-titre 2"/>
          <p:cNvSpPr>
            <a:spLocks noGrp="1"/>
          </p:cNvSpPr>
          <p:nvPr>
            <p:ph type="subTitle" idx="1" hasCustomPrompt="1"/>
          </p:nvPr>
        </p:nvSpPr>
        <p:spPr>
          <a:xfrm>
            <a:off x="429001" y="4165409"/>
            <a:ext cx="5964159" cy="307777"/>
          </a:xfrm>
          <a:prstGeom prst="rect">
            <a:avLst/>
          </a:prstGeom>
        </p:spPr>
        <p:txBody>
          <a:bodyPr wrap="square" lIns="0" tIns="0" rIns="0" bIns="0">
            <a:spAutoFit/>
          </a:bodyPr>
          <a:lstStyle>
            <a:lvl1pPr marL="0" indent="0" algn="l">
              <a:buNone/>
              <a:defRPr sz="2000" b="1" cap="all" baseline="0">
                <a:solidFill>
                  <a:schemeClr val="accent3"/>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dirty="0" err="1"/>
              <a:t>Presentation</a:t>
            </a:r>
            <a:r>
              <a:rPr lang="fr-FR" dirty="0"/>
              <a:t> </a:t>
            </a:r>
            <a:r>
              <a:rPr lang="fr-FR" dirty="0" err="1"/>
              <a:t>strapline</a:t>
            </a:r>
            <a:endParaRPr lang="fr-BE" dirty="0"/>
          </a:p>
        </p:txBody>
      </p:sp>
      <p:sp>
        <p:nvSpPr>
          <p:cNvPr id="43" name="Espace réservé pour une image  42"/>
          <p:cNvSpPr>
            <a:spLocks noGrp="1"/>
          </p:cNvSpPr>
          <p:nvPr>
            <p:ph type="pic" sz="quarter" idx="13" hasCustomPrompt="1"/>
          </p:nvPr>
        </p:nvSpPr>
        <p:spPr>
          <a:xfrm>
            <a:off x="428229" y="548680"/>
            <a:ext cx="5964931" cy="3528020"/>
          </a:xfrm>
          <a:prstGeom prst="rect">
            <a:avLst/>
          </a:prstGeom>
          <a:solidFill>
            <a:schemeClr val="accent1"/>
          </a:solidFill>
        </p:spPr>
        <p:txBody>
          <a:bodyPr lIns="0" tIns="0" rIns="0" bIns="0" anchor="ctr" anchorCtr="0"/>
          <a:lstStyle>
            <a:lvl1pPr marL="0" indent="0" algn="ctr">
              <a:buFontTx/>
              <a:buNone/>
              <a:defRPr>
                <a:solidFill>
                  <a:schemeClr val="bg1"/>
                </a:solidFill>
              </a:defRPr>
            </a:lvl1pPr>
          </a:lstStyle>
          <a:p>
            <a:r>
              <a:rPr lang="fr-FR" dirty="0"/>
              <a:t>Picture</a:t>
            </a:r>
          </a:p>
        </p:txBody>
      </p:sp>
      <p:sp>
        <p:nvSpPr>
          <p:cNvPr id="5" name="Espace réservé pour une image  4"/>
          <p:cNvSpPr>
            <a:spLocks noGrp="1"/>
          </p:cNvSpPr>
          <p:nvPr>
            <p:ph type="pic" sz="quarter" idx="14" hasCustomPrompt="1"/>
          </p:nvPr>
        </p:nvSpPr>
        <p:spPr>
          <a:xfrm>
            <a:off x="7482904" y="2037077"/>
            <a:ext cx="2006600" cy="719137"/>
          </a:xfrm>
          <a:prstGeom prst="rect">
            <a:avLst/>
          </a:prstGeom>
          <a:solidFill>
            <a:schemeClr val="accent1"/>
          </a:solidFill>
        </p:spPr>
        <p:txBody>
          <a:bodyPr vert="horz" lIns="0" tIns="0" rIns="0" bIns="0" rtlCol="0" anchor="ctr" anchorCtr="0">
            <a:normAutofit/>
          </a:bodyPr>
          <a:lstStyle>
            <a:lvl1pPr algn="ctr">
              <a:defRPr lang="fr-FR" dirty="0">
                <a:solidFill>
                  <a:schemeClr val="bg1"/>
                </a:solidFill>
              </a:defRPr>
            </a:lvl1pPr>
          </a:lstStyle>
          <a:p>
            <a:pPr lvl="0" algn="ctr"/>
            <a:r>
              <a:rPr lang="fr-FR" dirty="0" err="1"/>
              <a:t>Partner’s</a:t>
            </a:r>
            <a:r>
              <a:rPr lang="fr-FR" dirty="0"/>
              <a:t> logo</a:t>
            </a:r>
          </a:p>
        </p:txBody>
      </p:sp>
      <p:sp>
        <p:nvSpPr>
          <p:cNvPr id="8" name="Espace réservé de la date 3"/>
          <p:cNvSpPr>
            <a:spLocks noGrp="1"/>
          </p:cNvSpPr>
          <p:nvPr>
            <p:ph type="dt" sz="half" idx="2"/>
          </p:nvPr>
        </p:nvSpPr>
        <p:spPr>
          <a:xfrm>
            <a:off x="1281600"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Tree>
    <p:extLst>
      <p:ext uri="{BB962C8B-B14F-4D97-AF65-F5344CB8AC3E}">
        <p14:creationId xmlns="" xmlns:p14="http://schemas.microsoft.com/office/powerpoint/2010/main" val="3688083416"/>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ith no pic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29000" y="4486709"/>
            <a:ext cx="5782802" cy="886397"/>
          </a:xfrm>
          <a:prstGeom prst="rect">
            <a:avLst/>
          </a:prstGeom>
        </p:spPr>
        <p:txBody>
          <a:bodyPr wrap="square" lIns="0" tIns="0" rIns="0" bIns="0" anchor="t" anchorCtr="0">
            <a:spAutoFit/>
          </a:bodyPr>
          <a:lstStyle>
            <a:lvl1pPr algn="l">
              <a:lnSpc>
                <a:spcPct val="90000"/>
              </a:lnSpc>
              <a:defRPr sz="3200" b="1" cap="all" baseline="0">
                <a:solidFill>
                  <a:schemeClr val="tx2"/>
                </a:solidFill>
              </a:defRPr>
            </a:lvl1pPr>
          </a:lstStyle>
          <a:p>
            <a:r>
              <a:rPr lang="fr-FR" dirty="0" err="1"/>
              <a:t>Presentation</a:t>
            </a:r>
            <a:r>
              <a:rPr lang="fr-FR" dirty="0"/>
              <a:t> </a:t>
            </a:r>
            <a:r>
              <a:rPr lang="fr-FR" dirty="0" err="1"/>
              <a:t>title</a:t>
            </a:r>
            <a:r>
              <a:rPr lang="fr-FR" dirty="0"/>
              <a:t/>
            </a:r>
            <a:br>
              <a:rPr lang="fr-FR" dirty="0"/>
            </a:br>
            <a:r>
              <a:rPr lang="fr-FR" dirty="0"/>
              <a:t>on one or </a:t>
            </a:r>
            <a:r>
              <a:rPr lang="fr-FR" dirty="0" err="1"/>
              <a:t>two</a:t>
            </a:r>
            <a:r>
              <a:rPr lang="fr-FR" dirty="0"/>
              <a:t> </a:t>
            </a:r>
            <a:r>
              <a:rPr lang="fr-FR" dirty="0" err="1"/>
              <a:t>lines</a:t>
            </a:r>
            <a:endParaRPr lang="fr-BE" dirty="0"/>
          </a:p>
        </p:txBody>
      </p:sp>
      <p:sp>
        <p:nvSpPr>
          <p:cNvPr id="3" name="Sous-titre 2"/>
          <p:cNvSpPr>
            <a:spLocks noGrp="1"/>
          </p:cNvSpPr>
          <p:nvPr>
            <p:ph type="subTitle" idx="1" hasCustomPrompt="1"/>
          </p:nvPr>
        </p:nvSpPr>
        <p:spPr>
          <a:xfrm>
            <a:off x="429001" y="4165409"/>
            <a:ext cx="5782801" cy="307777"/>
          </a:xfrm>
          <a:prstGeom prst="rect">
            <a:avLst/>
          </a:prstGeom>
        </p:spPr>
        <p:txBody>
          <a:bodyPr wrap="square" lIns="0" tIns="0" rIns="0" bIns="0">
            <a:spAutoFit/>
          </a:bodyPr>
          <a:lstStyle>
            <a:lvl1pPr marL="0" indent="0" algn="l">
              <a:buNone/>
              <a:defRPr sz="2000" b="1" cap="all" baseline="0">
                <a:solidFill>
                  <a:srgbClr val="892A80"/>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dirty="0" err="1"/>
              <a:t>Presentation</a:t>
            </a:r>
            <a:r>
              <a:rPr lang="fr-FR" dirty="0"/>
              <a:t> </a:t>
            </a:r>
            <a:r>
              <a:rPr lang="fr-FR" dirty="0" err="1"/>
              <a:t>strapline</a:t>
            </a:r>
            <a:endParaRPr lang="fr-BE" dirty="0"/>
          </a:p>
        </p:txBody>
      </p:sp>
      <p:sp>
        <p:nvSpPr>
          <p:cNvPr id="6" name="Espace réservé de la date 3"/>
          <p:cNvSpPr>
            <a:spLocks noGrp="1"/>
          </p:cNvSpPr>
          <p:nvPr>
            <p:ph type="dt" sz="half" idx="2"/>
          </p:nvPr>
        </p:nvSpPr>
        <p:spPr>
          <a:xfrm>
            <a:off x="1281600"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Tree>
    <p:extLst>
      <p:ext uri="{BB962C8B-B14F-4D97-AF65-F5344CB8AC3E}">
        <p14:creationId xmlns="" xmlns:p14="http://schemas.microsoft.com/office/powerpoint/2010/main" val="2702332805"/>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grpSp>
        <p:nvGrpSpPr>
          <p:cNvPr id="35" name="Groupe 34"/>
          <p:cNvGrpSpPr/>
          <p:nvPr userDrawn="1"/>
        </p:nvGrpSpPr>
        <p:grpSpPr>
          <a:xfrm>
            <a:off x="3380001" y="2367967"/>
            <a:ext cx="3145998" cy="2122066"/>
            <a:chOff x="6819181" y="3305673"/>
            <a:chExt cx="1588529" cy="1071509"/>
          </a:xfrm>
        </p:grpSpPr>
        <p:sp>
          <p:nvSpPr>
            <p:cNvPr id="36" name="Freeform 5"/>
            <p:cNvSpPr>
              <a:spLocks/>
            </p:cNvSpPr>
            <p:nvPr userDrawn="1"/>
          </p:nvSpPr>
          <p:spPr bwMode="auto">
            <a:xfrm>
              <a:off x="6819181" y="3725285"/>
              <a:ext cx="1545070" cy="269001"/>
            </a:xfrm>
            <a:custGeom>
              <a:avLst/>
              <a:gdLst>
                <a:gd name="T0" fmla="*/ 748 w 748"/>
                <a:gd name="T1" fmla="*/ 41 h 130"/>
                <a:gd name="T2" fmla="*/ 517 w 748"/>
                <a:gd name="T3" fmla="*/ 32 h 130"/>
                <a:gd name="T4" fmla="*/ 95 w 748"/>
                <a:gd name="T5" fmla="*/ 70 h 130"/>
                <a:gd name="T6" fmla="*/ 0 w 748"/>
                <a:gd name="T7" fmla="*/ 0 h 130"/>
                <a:gd name="T8" fmla="*/ 0 w 748"/>
                <a:gd name="T9" fmla="*/ 1 h 130"/>
                <a:gd name="T10" fmla="*/ 79 w 748"/>
                <a:gd name="T11" fmla="*/ 130 h 130"/>
                <a:gd name="T12" fmla="*/ 697 w 748"/>
                <a:gd name="T13" fmla="*/ 44 h 130"/>
                <a:gd name="T14" fmla="*/ 748 w 748"/>
                <a:gd name="T15" fmla="*/ 45 h 130"/>
                <a:gd name="T16" fmla="*/ 748 w 748"/>
                <a:gd name="T1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8" h="130">
                  <a:moveTo>
                    <a:pt x="748" y="41"/>
                  </a:moveTo>
                  <a:cubicBezTo>
                    <a:pt x="684" y="36"/>
                    <a:pt x="604" y="32"/>
                    <a:pt x="517" y="32"/>
                  </a:cubicBezTo>
                  <a:cubicBezTo>
                    <a:pt x="383" y="32"/>
                    <a:pt x="232" y="42"/>
                    <a:pt x="95" y="70"/>
                  </a:cubicBezTo>
                  <a:cubicBezTo>
                    <a:pt x="72" y="41"/>
                    <a:pt x="44" y="18"/>
                    <a:pt x="0" y="0"/>
                  </a:cubicBezTo>
                  <a:cubicBezTo>
                    <a:pt x="0" y="1"/>
                    <a:pt x="0" y="1"/>
                    <a:pt x="0" y="1"/>
                  </a:cubicBezTo>
                  <a:cubicBezTo>
                    <a:pt x="38" y="43"/>
                    <a:pt x="62" y="78"/>
                    <a:pt x="79" y="130"/>
                  </a:cubicBezTo>
                  <a:cubicBezTo>
                    <a:pt x="272" y="58"/>
                    <a:pt x="515" y="44"/>
                    <a:pt x="697" y="44"/>
                  </a:cubicBezTo>
                  <a:cubicBezTo>
                    <a:pt x="715" y="44"/>
                    <a:pt x="732" y="45"/>
                    <a:pt x="748" y="45"/>
                  </a:cubicBezTo>
                  <a:lnTo>
                    <a:pt x="748" y="41"/>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6"/>
            <p:cNvSpPr>
              <a:spLocks noEditPoints="1"/>
            </p:cNvSpPr>
            <p:nvPr userDrawn="1"/>
          </p:nvSpPr>
          <p:spPr bwMode="auto">
            <a:xfrm>
              <a:off x="6951808" y="3305673"/>
              <a:ext cx="1453654" cy="448835"/>
            </a:xfrm>
            <a:custGeom>
              <a:avLst/>
              <a:gdLst>
                <a:gd name="T0" fmla="*/ 483 w 704"/>
                <a:gd name="T1" fmla="*/ 113 h 217"/>
                <a:gd name="T2" fmla="*/ 485 w 704"/>
                <a:gd name="T3" fmla="*/ 98 h 217"/>
                <a:gd name="T4" fmla="*/ 471 w 704"/>
                <a:gd name="T5" fmla="*/ 83 h 217"/>
                <a:gd name="T6" fmla="*/ 449 w 704"/>
                <a:gd name="T7" fmla="*/ 113 h 217"/>
                <a:gd name="T8" fmla="*/ 483 w 704"/>
                <a:gd name="T9" fmla="*/ 113 h 217"/>
                <a:gd name="T10" fmla="*/ 240 w 704"/>
                <a:gd name="T11" fmla="*/ 170 h 217"/>
                <a:gd name="T12" fmla="*/ 224 w 704"/>
                <a:gd name="T13" fmla="*/ 176 h 217"/>
                <a:gd name="T14" fmla="*/ 211 w 704"/>
                <a:gd name="T15" fmla="*/ 154 h 217"/>
                <a:gd name="T16" fmla="*/ 219 w 704"/>
                <a:gd name="T17" fmla="*/ 106 h 217"/>
                <a:gd name="T18" fmla="*/ 247 w 704"/>
                <a:gd name="T19" fmla="*/ 86 h 217"/>
                <a:gd name="T20" fmla="*/ 250 w 704"/>
                <a:gd name="T21" fmla="*/ 87 h 217"/>
                <a:gd name="T22" fmla="*/ 240 w 704"/>
                <a:gd name="T23" fmla="*/ 170 h 217"/>
                <a:gd name="T24" fmla="*/ 643 w 704"/>
                <a:gd name="T25" fmla="*/ 136 h 217"/>
                <a:gd name="T26" fmla="*/ 621 w 704"/>
                <a:gd name="T27" fmla="*/ 185 h 217"/>
                <a:gd name="T28" fmla="*/ 606 w 704"/>
                <a:gd name="T29" fmla="*/ 160 h 217"/>
                <a:gd name="T30" fmla="*/ 608 w 704"/>
                <a:gd name="T31" fmla="*/ 132 h 217"/>
                <a:gd name="T32" fmla="*/ 630 w 704"/>
                <a:gd name="T33" fmla="*/ 83 h 217"/>
                <a:gd name="T34" fmla="*/ 645 w 704"/>
                <a:gd name="T35" fmla="*/ 108 h 217"/>
                <a:gd name="T36" fmla="*/ 643 w 704"/>
                <a:gd name="T37" fmla="*/ 136 h 217"/>
                <a:gd name="T38" fmla="*/ 367 w 704"/>
                <a:gd name="T39" fmla="*/ 212 h 217"/>
                <a:gd name="T40" fmla="*/ 309 w 704"/>
                <a:gd name="T41" fmla="*/ 212 h 217"/>
                <a:gd name="T42" fmla="*/ 335 w 704"/>
                <a:gd name="T43" fmla="*/ 0 h 217"/>
                <a:gd name="T44" fmla="*/ 393 w 704"/>
                <a:gd name="T45" fmla="*/ 0 h 217"/>
                <a:gd name="T46" fmla="*/ 367 w 704"/>
                <a:gd name="T47" fmla="*/ 212 h 217"/>
                <a:gd name="T48" fmla="*/ 484 w 704"/>
                <a:gd name="T49" fmla="*/ 175 h 217"/>
                <a:gd name="T50" fmla="*/ 524 w 704"/>
                <a:gd name="T51" fmla="*/ 169 h 217"/>
                <a:gd name="T52" fmla="*/ 517 w 704"/>
                <a:gd name="T53" fmla="*/ 208 h 217"/>
                <a:gd name="T54" fmla="*/ 463 w 704"/>
                <a:gd name="T55" fmla="*/ 214 h 217"/>
                <a:gd name="T56" fmla="*/ 389 w 704"/>
                <a:gd name="T57" fmla="*/ 155 h 217"/>
                <a:gd name="T58" fmla="*/ 475 w 704"/>
                <a:gd name="T59" fmla="*/ 51 h 217"/>
                <a:gd name="T60" fmla="*/ 539 w 704"/>
                <a:gd name="T61" fmla="*/ 106 h 217"/>
                <a:gd name="T62" fmla="*/ 534 w 704"/>
                <a:gd name="T63" fmla="*/ 147 h 217"/>
                <a:gd name="T64" fmla="*/ 447 w 704"/>
                <a:gd name="T65" fmla="*/ 147 h 217"/>
                <a:gd name="T66" fmla="*/ 484 w 704"/>
                <a:gd name="T67" fmla="*/ 175 h 217"/>
                <a:gd name="T68" fmla="*/ 257 w 704"/>
                <a:gd name="T69" fmla="*/ 52 h 217"/>
                <a:gd name="T70" fmla="*/ 177 w 704"/>
                <a:gd name="T71" fmla="*/ 79 h 217"/>
                <a:gd name="T72" fmla="*/ 151 w 704"/>
                <a:gd name="T73" fmla="*/ 161 h 217"/>
                <a:gd name="T74" fmla="*/ 195 w 704"/>
                <a:gd name="T75" fmla="*/ 215 h 217"/>
                <a:gd name="T76" fmla="*/ 239 w 704"/>
                <a:gd name="T77" fmla="*/ 201 h 217"/>
                <a:gd name="T78" fmla="*/ 239 w 704"/>
                <a:gd name="T79" fmla="*/ 201 h 217"/>
                <a:gd name="T80" fmla="*/ 238 w 704"/>
                <a:gd name="T81" fmla="*/ 212 h 217"/>
                <a:gd name="T82" fmla="*/ 293 w 704"/>
                <a:gd name="T83" fmla="*/ 212 h 217"/>
                <a:gd name="T84" fmla="*/ 312 w 704"/>
                <a:gd name="T85" fmla="*/ 53 h 217"/>
                <a:gd name="T86" fmla="*/ 257 w 704"/>
                <a:gd name="T87" fmla="*/ 52 h 217"/>
                <a:gd name="T88" fmla="*/ 704 w 704"/>
                <a:gd name="T89" fmla="*/ 108 h 217"/>
                <a:gd name="T90" fmla="*/ 633 w 704"/>
                <a:gd name="T91" fmla="*/ 51 h 217"/>
                <a:gd name="T92" fmla="*/ 546 w 704"/>
                <a:gd name="T93" fmla="*/ 159 h 217"/>
                <a:gd name="T94" fmla="*/ 618 w 704"/>
                <a:gd name="T95" fmla="*/ 217 h 217"/>
                <a:gd name="T96" fmla="*/ 704 w 704"/>
                <a:gd name="T97" fmla="*/ 108 h 217"/>
                <a:gd name="T98" fmla="*/ 131 w 704"/>
                <a:gd name="T99" fmla="*/ 0 h 217"/>
                <a:gd name="T100" fmla="*/ 76 w 704"/>
                <a:gd name="T101" fmla="*/ 149 h 217"/>
                <a:gd name="T102" fmla="*/ 76 w 704"/>
                <a:gd name="T103" fmla="*/ 149 h 217"/>
                <a:gd name="T104" fmla="*/ 67 w 704"/>
                <a:gd name="T105" fmla="*/ 0 h 217"/>
                <a:gd name="T106" fmla="*/ 0 w 704"/>
                <a:gd name="T107" fmla="*/ 0 h 217"/>
                <a:gd name="T108" fmla="*/ 31 w 704"/>
                <a:gd name="T109" fmla="*/ 212 h 217"/>
                <a:gd name="T110" fmla="*/ 96 w 704"/>
                <a:gd name="T111" fmla="*/ 212 h 217"/>
                <a:gd name="T112" fmla="*/ 193 w 704"/>
                <a:gd name="T113" fmla="*/ 0 h 217"/>
                <a:gd name="T114" fmla="*/ 131 w 704"/>
                <a:gd name="T11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4" h="217">
                  <a:moveTo>
                    <a:pt x="483" y="113"/>
                  </a:moveTo>
                  <a:cubicBezTo>
                    <a:pt x="484" y="108"/>
                    <a:pt x="485" y="104"/>
                    <a:pt x="485" y="98"/>
                  </a:cubicBezTo>
                  <a:cubicBezTo>
                    <a:pt x="485" y="87"/>
                    <a:pt x="478" y="83"/>
                    <a:pt x="471" y="83"/>
                  </a:cubicBezTo>
                  <a:cubicBezTo>
                    <a:pt x="458" y="83"/>
                    <a:pt x="452" y="90"/>
                    <a:pt x="449" y="113"/>
                  </a:cubicBezTo>
                  <a:lnTo>
                    <a:pt x="483" y="113"/>
                  </a:lnTo>
                  <a:close/>
                  <a:moveTo>
                    <a:pt x="240" y="170"/>
                  </a:moveTo>
                  <a:cubicBezTo>
                    <a:pt x="236" y="173"/>
                    <a:pt x="231" y="176"/>
                    <a:pt x="224" y="176"/>
                  </a:cubicBezTo>
                  <a:cubicBezTo>
                    <a:pt x="213" y="176"/>
                    <a:pt x="211" y="166"/>
                    <a:pt x="211" y="154"/>
                  </a:cubicBezTo>
                  <a:cubicBezTo>
                    <a:pt x="211" y="140"/>
                    <a:pt x="215" y="115"/>
                    <a:pt x="219" y="106"/>
                  </a:cubicBezTo>
                  <a:cubicBezTo>
                    <a:pt x="225" y="91"/>
                    <a:pt x="233" y="86"/>
                    <a:pt x="247" y="86"/>
                  </a:cubicBezTo>
                  <a:cubicBezTo>
                    <a:pt x="248" y="86"/>
                    <a:pt x="249" y="86"/>
                    <a:pt x="250" y="87"/>
                  </a:cubicBezTo>
                  <a:lnTo>
                    <a:pt x="240" y="170"/>
                  </a:lnTo>
                  <a:close/>
                  <a:moveTo>
                    <a:pt x="643" y="136"/>
                  </a:moveTo>
                  <a:cubicBezTo>
                    <a:pt x="638" y="176"/>
                    <a:pt x="632" y="185"/>
                    <a:pt x="621" y="185"/>
                  </a:cubicBezTo>
                  <a:cubicBezTo>
                    <a:pt x="610" y="185"/>
                    <a:pt x="606" y="177"/>
                    <a:pt x="606" y="160"/>
                  </a:cubicBezTo>
                  <a:cubicBezTo>
                    <a:pt x="606" y="153"/>
                    <a:pt x="607" y="143"/>
                    <a:pt x="608" y="132"/>
                  </a:cubicBezTo>
                  <a:cubicBezTo>
                    <a:pt x="612" y="92"/>
                    <a:pt x="618" y="83"/>
                    <a:pt x="630" y="83"/>
                  </a:cubicBezTo>
                  <a:cubicBezTo>
                    <a:pt x="641" y="83"/>
                    <a:pt x="645" y="91"/>
                    <a:pt x="645" y="108"/>
                  </a:cubicBezTo>
                  <a:cubicBezTo>
                    <a:pt x="645" y="115"/>
                    <a:pt x="644" y="125"/>
                    <a:pt x="643" y="136"/>
                  </a:cubicBezTo>
                  <a:moveTo>
                    <a:pt x="367" y="212"/>
                  </a:moveTo>
                  <a:cubicBezTo>
                    <a:pt x="309" y="212"/>
                    <a:pt x="309" y="212"/>
                    <a:pt x="309" y="212"/>
                  </a:cubicBezTo>
                  <a:cubicBezTo>
                    <a:pt x="335" y="0"/>
                    <a:pt x="335" y="0"/>
                    <a:pt x="335" y="0"/>
                  </a:cubicBezTo>
                  <a:cubicBezTo>
                    <a:pt x="393" y="0"/>
                    <a:pt x="393" y="0"/>
                    <a:pt x="393" y="0"/>
                  </a:cubicBezTo>
                  <a:lnTo>
                    <a:pt x="367" y="212"/>
                  </a:lnTo>
                  <a:close/>
                  <a:moveTo>
                    <a:pt x="484" y="175"/>
                  </a:moveTo>
                  <a:cubicBezTo>
                    <a:pt x="496" y="175"/>
                    <a:pt x="511" y="173"/>
                    <a:pt x="524" y="169"/>
                  </a:cubicBezTo>
                  <a:cubicBezTo>
                    <a:pt x="517" y="208"/>
                    <a:pt x="517" y="208"/>
                    <a:pt x="517" y="208"/>
                  </a:cubicBezTo>
                  <a:cubicBezTo>
                    <a:pt x="502" y="212"/>
                    <a:pt x="481" y="214"/>
                    <a:pt x="463" y="214"/>
                  </a:cubicBezTo>
                  <a:cubicBezTo>
                    <a:pt x="405" y="214"/>
                    <a:pt x="389" y="188"/>
                    <a:pt x="389" y="155"/>
                  </a:cubicBezTo>
                  <a:cubicBezTo>
                    <a:pt x="389" y="70"/>
                    <a:pt x="425" y="51"/>
                    <a:pt x="475" y="51"/>
                  </a:cubicBezTo>
                  <a:cubicBezTo>
                    <a:pt x="515" y="51"/>
                    <a:pt x="539" y="70"/>
                    <a:pt x="539" y="106"/>
                  </a:cubicBezTo>
                  <a:cubicBezTo>
                    <a:pt x="539" y="122"/>
                    <a:pt x="536" y="137"/>
                    <a:pt x="534" y="147"/>
                  </a:cubicBezTo>
                  <a:cubicBezTo>
                    <a:pt x="447" y="147"/>
                    <a:pt x="447" y="147"/>
                    <a:pt x="447" y="147"/>
                  </a:cubicBezTo>
                  <a:cubicBezTo>
                    <a:pt x="447" y="165"/>
                    <a:pt x="453" y="175"/>
                    <a:pt x="484" y="175"/>
                  </a:cubicBezTo>
                  <a:moveTo>
                    <a:pt x="257" y="52"/>
                  </a:moveTo>
                  <a:cubicBezTo>
                    <a:pt x="217" y="52"/>
                    <a:pt x="195" y="60"/>
                    <a:pt x="177" y="79"/>
                  </a:cubicBezTo>
                  <a:cubicBezTo>
                    <a:pt x="160" y="96"/>
                    <a:pt x="151" y="128"/>
                    <a:pt x="151" y="161"/>
                  </a:cubicBezTo>
                  <a:cubicBezTo>
                    <a:pt x="151" y="191"/>
                    <a:pt x="159" y="215"/>
                    <a:pt x="195" y="215"/>
                  </a:cubicBezTo>
                  <a:cubicBezTo>
                    <a:pt x="211" y="215"/>
                    <a:pt x="225" y="208"/>
                    <a:pt x="239" y="201"/>
                  </a:cubicBezTo>
                  <a:cubicBezTo>
                    <a:pt x="239" y="201"/>
                    <a:pt x="239" y="201"/>
                    <a:pt x="239" y="201"/>
                  </a:cubicBezTo>
                  <a:cubicBezTo>
                    <a:pt x="238" y="212"/>
                    <a:pt x="238" y="212"/>
                    <a:pt x="238" y="212"/>
                  </a:cubicBezTo>
                  <a:cubicBezTo>
                    <a:pt x="293" y="212"/>
                    <a:pt x="293" y="212"/>
                    <a:pt x="293" y="212"/>
                  </a:cubicBezTo>
                  <a:cubicBezTo>
                    <a:pt x="312" y="53"/>
                    <a:pt x="312" y="53"/>
                    <a:pt x="312" y="53"/>
                  </a:cubicBezTo>
                  <a:cubicBezTo>
                    <a:pt x="296" y="52"/>
                    <a:pt x="278" y="52"/>
                    <a:pt x="257" y="52"/>
                  </a:cubicBezTo>
                  <a:moveTo>
                    <a:pt x="704" y="108"/>
                  </a:moveTo>
                  <a:cubicBezTo>
                    <a:pt x="704" y="67"/>
                    <a:pt x="678" y="51"/>
                    <a:pt x="633" y="51"/>
                  </a:cubicBezTo>
                  <a:cubicBezTo>
                    <a:pt x="579" y="51"/>
                    <a:pt x="546" y="75"/>
                    <a:pt x="546" y="159"/>
                  </a:cubicBezTo>
                  <a:cubicBezTo>
                    <a:pt x="546" y="201"/>
                    <a:pt x="573" y="217"/>
                    <a:pt x="618" y="217"/>
                  </a:cubicBezTo>
                  <a:cubicBezTo>
                    <a:pt x="672" y="217"/>
                    <a:pt x="704" y="193"/>
                    <a:pt x="704" y="108"/>
                  </a:cubicBezTo>
                  <a:moveTo>
                    <a:pt x="131" y="0"/>
                  </a:moveTo>
                  <a:cubicBezTo>
                    <a:pt x="118" y="49"/>
                    <a:pt x="100" y="99"/>
                    <a:pt x="76" y="149"/>
                  </a:cubicBezTo>
                  <a:cubicBezTo>
                    <a:pt x="76" y="149"/>
                    <a:pt x="76" y="149"/>
                    <a:pt x="76" y="149"/>
                  </a:cubicBezTo>
                  <a:cubicBezTo>
                    <a:pt x="70" y="109"/>
                    <a:pt x="67" y="50"/>
                    <a:pt x="67" y="0"/>
                  </a:cubicBezTo>
                  <a:cubicBezTo>
                    <a:pt x="0" y="0"/>
                    <a:pt x="0" y="0"/>
                    <a:pt x="0" y="0"/>
                  </a:cubicBezTo>
                  <a:cubicBezTo>
                    <a:pt x="2" y="79"/>
                    <a:pt x="16" y="150"/>
                    <a:pt x="31" y="212"/>
                  </a:cubicBezTo>
                  <a:cubicBezTo>
                    <a:pt x="96" y="212"/>
                    <a:pt x="96" y="212"/>
                    <a:pt x="96" y="212"/>
                  </a:cubicBezTo>
                  <a:cubicBezTo>
                    <a:pt x="132" y="147"/>
                    <a:pt x="166" y="76"/>
                    <a:pt x="193" y="0"/>
                  </a:cubicBezTo>
                  <a:lnTo>
                    <a:pt x="131" y="0"/>
                  </a:lnTo>
                  <a:close/>
                </a:path>
              </a:pathLst>
            </a:custGeom>
            <a:solidFill>
              <a:srgbClr val="82E6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8" name="Freeform 7"/>
            <p:cNvSpPr>
              <a:spLocks/>
            </p:cNvSpPr>
            <p:nvPr userDrawn="1"/>
          </p:nvSpPr>
          <p:spPr bwMode="auto">
            <a:xfrm>
              <a:off x="6957803" y="4105933"/>
              <a:ext cx="59945" cy="113895"/>
            </a:xfrm>
            <a:custGeom>
              <a:avLst/>
              <a:gdLst>
                <a:gd name="T0" fmla="*/ 12 w 29"/>
                <a:gd name="T1" fmla="*/ 55 h 55"/>
                <a:gd name="T2" fmla="*/ 0 w 29"/>
                <a:gd name="T3" fmla="*/ 52 h 55"/>
                <a:gd name="T4" fmla="*/ 2 w 29"/>
                <a:gd name="T5" fmla="*/ 47 h 55"/>
                <a:gd name="T6" fmla="*/ 11 w 29"/>
                <a:gd name="T7" fmla="*/ 49 h 55"/>
                <a:gd name="T8" fmla="*/ 21 w 29"/>
                <a:gd name="T9" fmla="*/ 39 h 55"/>
                <a:gd name="T10" fmla="*/ 12 w 29"/>
                <a:gd name="T11" fmla="*/ 29 h 55"/>
                <a:gd name="T12" fmla="*/ 0 w 29"/>
                <a:gd name="T13" fmla="*/ 15 h 55"/>
                <a:gd name="T14" fmla="*/ 16 w 29"/>
                <a:gd name="T15" fmla="*/ 0 h 55"/>
                <a:gd name="T16" fmla="*/ 27 w 29"/>
                <a:gd name="T17" fmla="*/ 2 h 55"/>
                <a:gd name="T18" fmla="*/ 25 w 29"/>
                <a:gd name="T19" fmla="*/ 7 h 55"/>
                <a:gd name="T20" fmla="*/ 16 w 29"/>
                <a:gd name="T21" fmla="*/ 4 h 55"/>
                <a:gd name="T22" fmla="*/ 7 w 29"/>
                <a:gd name="T23" fmla="*/ 14 h 55"/>
                <a:gd name="T24" fmla="*/ 16 w 29"/>
                <a:gd name="T25" fmla="*/ 24 h 55"/>
                <a:gd name="T26" fmla="*/ 29 w 29"/>
                <a:gd name="T27" fmla="*/ 39 h 55"/>
                <a:gd name="T28" fmla="*/ 12 w 29"/>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55">
                  <a:moveTo>
                    <a:pt x="12" y="55"/>
                  </a:moveTo>
                  <a:cubicBezTo>
                    <a:pt x="6" y="55"/>
                    <a:pt x="3" y="54"/>
                    <a:pt x="0" y="52"/>
                  </a:cubicBezTo>
                  <a:cubicBezTo>
                    <a:pt x="2" y="47"/>
                    <a:pt x="2" y="47"/>
                    <a:pt x="2" y="47"/>
                  </a:cubicBezTo>
                  <a:cubicBezTo>
                    <a:pt x="4" y="48"/>
                    <a:pt x="7" y="49"/>
                    <a:pt x="11" y="49"/>
                  </a:cubicBezTo>
                  <a:cubicBezTo>
                    <a:pt x="17" y="49"/>
                    <a:pt x="21" y="45"/>
                    <a:pt x="21" y="39"/>
                  </a:cubicBezTo>
                  <a:cubicBezTo>
                    <a:pt x="21" y="34"/>
                    <a:pt x="19" y="32"/>
                    <a:pt x="12" y="29"/>
                  </a:cubicBezTo>
                  <a:cubicBezTo>
                    <a:pt x="3" y="25"/>
                    <a:pt x="0" y="20"/>
                    <a:pt x="0" y="15"/>
                  </a:cubicBezTo>
                  <a:cubicBezTo>
                    <a:pt x="0" y="6"/>
                    <a:pt x="6" y="0"/>
                    <a:pt x="16" y="0"/>
                  </a:cubicBezTo>
                  <a:cubicBezTo>
                    <a:pt x="21" y="0"/>
                    <a:pt x="24" y="1"/>
                    <a:pt x="27" y="2"/>
                  </a:cubicBezTo>
                  <a:cubicBezTo>
                    <a:pt x="25" y="7"/>
                    <a:pt x="25" y="7"/>
                    <a:pt x="25" y="7"/>
                  </a:cubicBezTo>
                  <a:cubicBezTo>
                    <a:pt x="23" y="6"/>
                    <a:pt x="20" y="4"/>
                    <a:pt x="16" y="4"/>
                  </a:cubicBezTo>
                  <a:cubicBezTo>
                    <a:pt x="11" y="4"/>
                    <a:pt x="7" y="8"/>
                    <a:pt x="7" y="14"/>
                  </a:cubicBezTo>
                  <a:cubicBezTo>
                    <a:pt x="7" y="19"/>
                    <a:pt x="12" y="22"/>
                    <a:pt x="16" y="24"/>
                  </a:cubicBezTo>
                  <a:cubicBezTo>
                    <a:pt x="27" y="28"/>
                    <a:pt x="29" y="34"/>
                    <a:pt x="29" y="39"/>
                  </a:cubicBezTo>
                  <a:cubicBezTo>
                    <a:pt x="29" y="48"/>
                    <a:pt x="22" y="55"/>
                    <a:pt x="1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8"/>
            <p:cNvSpPr>
              <a:spLocks/>
            </p:cNvSpPr>
            <p:nvPr userDrawn="1"/>
          </p:nvSpPr>
          <p:spPr bwMode="auto">
            <a:xfrm>
              <a:off x="7042474" y="4105933"/>
              <a:ext cx="109399" cy="111647"/>
            </a:xfrm>
            <a:custGeom>
              <a:avLst/>
              <a:gdLst>
                <a:gd name="T0" fmla="*/ 46 w 53"/>
                <a:gd name="T1" fmla="*/ 54 h 54"/>
                <a:gd name="T2" fmla="*/ 42 w 53"/>
                <a:gd name="T3" fmla="*/ 14 h 54"/>
                <a:gd name="T4" fmla="*/ 41 w 53"/>
                <a:gd name="T5" fmla="*/ 7 h 54"/>
                <a:gd name="T6" fmla="*/ 41 w 53"/>
                <a:gd name="T7" fmla="*/ 7 h 54"/>
                <a:gd name="T8" fmla="*/ 40 w 53"/>
                <a:gd name="T9" fmla="*/ 14 h 54"/>
                <a:gd name="T10" fmla="*/ 28 w 53"/>
                <a:gd name="T11" fmla="*/ 54 h 54"/>
                <a:gd name="T12" fmla="*/ 24 w 53"/>
                <a:gd name="T13" fmla="*/ 54 h 54"/>
                <a:gd name="T14" fmla="*/ 12 w 53"/>
                <a:gd name="T15" fmla="*/ 14 h 54"/>
                <a:gd name="T16" fmla="*/ 11 w 53"/>
                <a:gd name="T17" fmla="*/ 7 h 54"/>
                <a:gd name="T18" fmla="*/ 11 w 53"/>
                <a:gd name="T19" fmla="*/ 7 h 54"/>
                <a:gd name="T20" fmla="*/ 10 w 53"/>
                <a:gd name="T21" fmla="*/ 14 h 54"/>
                <a:gd name="T22" fmla="*/ 6 w 53"/>
                <a:gd name="T23" fmla="*/ 54 h 54"/>
                <a:gd name="T24" fmla="*/ 0 w 53"/>
                <a:gd name="T25" fmla="*/ 54 h 54"/>
                <a:gd name="T26" fmla="*/ 6 w 53"/>
                <a:gd name="T27" fmla="*/ 0 h 54"/>
                <a:gd name="T28" fmla="*/ 14 w 53"/>
                <a:gd name="T29" fmla="*/ 0 h 54"/>
                <a:gd name="T30" fmla="*/ 25 w 53"/>
                <a:gd name="T31" fmla="*/ 39 h 54"/>
                <a:gd name="T32" fmla="*/ 26 w 53"/>
                <a:gd name="T33" fmla="*/ 45 h 54"/>
                <a:gd name="T34" fmla="*/ 26 w 53"/>
                <a:gd name="T35" fmla="*/ 45 h 54"/>
                <a:gd name="T36" fmla="*/ 28 w 53"/>
                <a:gd name="T37" fmla="*/ 39 h 54"/>
                <a:gd name="T38" fmla="*/ 39 w 53"/>
                <a:gd name="T39" fmla="*/ 0 h 54"/>
                <a:gd name="T40" fmla="*/ 46 w 53"/>
                <a:gd name="T41" fmla="*/ 0 h 54"/>
                <a:gd name="T42" fmla="*/ 53 w 53"/>
                <a:gd name="T43" fmla="*/ 54 h 54"/>
                <a:gd name="T44" fmla="*/ 46 w 53"/>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46" y="54"/>
                  </a:moveTo>
                  <a:cubicBezTo>
                    <a:pt x="46" y="53"/>
                    <a:pt x="42" y="14"/>
                    <a:pt x="42" y="14"/>
                  </a:cubicBezTo>
                  <a:cubicBezTo>
                    <a:pt x="41" y="10"/>
                    <a:pt x="41" y="7"/>
                    <a:pt x="41" y="7"/>
                  </a:cubicBezTo>
                  <a:cubicBezTo>
                    <a:pt x="41" y="7"/>
                    <a:pt x="41" y="7"/>
                    <a:pt x="41" y="7"/>
                  </a:cubicBezTo>
                  <a:cubicBezTo>
                    <a:pt x="41" y="7"/>
                    <a:pt x="41" y="10"/>
                    <a:pt x="40" y="14"/>
                  </a:cubicBezTo>
                  <a:cubicBezTo>
                    <a:pt x="40" y="14"/>
                    <a:pt x="29" y="53"/>
                    <a:pt x="28" y="54"/>
                  </a:cubicBezTo>
                  <a:cubicBezTo>
                    <a:pt x="24" y="54"/>
                    <a:pt x="24" y="54"/>
                    <a:pt x="24" y="54"/>
                  </a:cubicBezTo>
                  <a:cubicBezTo>
                    <a:pt x="23" y="53"/>
                    <a:pt x="12" y="14"/>
                    <a:pt x="12" y="14"/>
                  </a:cubicBezTo>
                  <a:cubicBezTo>
                    <a:pt x="11" y="11"/>
                    <a:pt x="11" y="7"/>
                    <a:pt x="11" y="7"/>
                  </a:cubicBezTo>
                  <a:cubicBezTo>
                    <a:pt x="11" y="7"/>
                    <a:pt x="11" y="7"/>
                    <a:pt x="11" y="7"/>
                  </a:cubicBezTo>
                  <a:cubicBezTo>
                    <a:pt x="11" y="7"/>
                    <a:pt x="11" y="11"/>
                    <a:pt x="10" y="14"/>
                  </a:cubicBezTo>
                  <a:cubicBezTo>
                    <a:pt x="10" y="14"/>
                    <a:pt x="6" y="53"/>
                    <a:pt x="6" y="54"/>
                  </a:cubicBezTo>
                  <a:cubicBezTo>
                    <a:pt x="0" y="54"/>
                    <a:pt x="0" y="54"/>
                    <a:pt x="0" y="54"/>
                  </a:cubicBezTo>
                  <a:cubicBezTo>
                    <a:pt x="6" y="0"/>
                    <a:pt x="6" y="0"/>
                    <a:pt x="6" y="0"/>
                  </a:cubicBezTo>
                  <a:cubicBezTo>
                    <a:pt x="14" y="0"/>
                    <a:pt x="14" y="0"/>
                    <a:pt x="14" y="0"/>
                  </a:cubicBezTo>
                  <a:cubicBezTo>
                    <a:pt x="25" y="39"/>
                    <a:pt x="25" y="39"/>
                    <a:pt x="25" y="39"/>
                  </a:cubicBezTo>
                  <a:cubicBezTo>
                    <a:pt x="26" y="43"/>
                    <a:pt x="26" y="45"/>
                    <a:pt x="26" y="45"/>
                  </a:cubicBezTo>
                  <a:cubicBezTo>
                    <a:pt x="26" y="45"/>
                    <a:pt x="26" y="45"/>
                    <a:pt x="26" y="45"/>
                  </a:cubicBezTo>
                  <a:cubicBezTo>
                    <a:pt x="26" y="45"/>
                    <a:pt x="27" y="43"/>
                    <a:pt x="28" y="39"/>
                  </a:cubicBezTo>
                  <a:cubicBezTo>
                    <a:pt x="39" y="0"/>
                    <a:pt x="39" y="0"/>
                    <a:pt x="39" y="0"/>
                  </a:cubicBezTo>
                  <a:cubicBezTo>
                    <a:pt x="46" y="0"/>
                    <a:pt x="46" y="0"/>
                    <a:pt x="46" y="0"/>
                  </a:cubicBezTo>
                  <a:cubicBezTo>
                    <a:pt x="53" y="54"/>
                    <a:pt x="53" y="54"/>
                    <a:pt x="53" y="54"/>
                  </a:cubicBezTo>
                  <a:lnTo>
                    <a:pt x="46"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9"/>
            <p:cNvSpPr>
              <a:spLocks noEditPoints="1"/>
            </p:cNvSpPr>
            <p:nvPr userDrawn="1"/>
          </p:nvSpPr>
          <p:spPr bwMode="auto">
            <a:xfrm>
              <a:off x="7170606" y="4105933"/>
              <a:ext cx="88418" cy="111647"/>
            </a:xfrm>
            <a:custGeom>
              <a:avLst/>
              <a:gdLst>
                <a:gd name="T0" fmla="*/ 35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5 w 43"/>
                <a:gd name="T17" fmla="*/ 54 h 54"/>
                <a:gd name="T18" fmla="*/ 23 w 43"/>
                <a:gd name="T19" fmla="*/ 13 h 54"/>
                <a:gd name="T20" fmla="*/ 21 w 43"/>
                <a:gd name="T21" fmla="*/ 7 h 54"/>
                <a:gd name="T22" fmla="*/ 21 w 43"/>
                <a:gd name="T23" fmla="*/ 7 h 54"/>
                <a:gd name="T24" fmla="*/ 20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5"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5" y="54"/>
                  </a:lnTo>
                  <a:close/>
                  <a:moveTo>
                    <a:pt x="23" y="13"/>
                  </a:moveTo>
                  <a:cubicBezTo>
                    <a:pt x="22" y="9"/>
                    <a:pt x="21" y="7"/>
                    <a:pt x="21" y="7"/>
                  </a:cubicBezTo>
                  <a:cubicBezTo>
                    <a:pt x="21" y="7"/>
                    <a:pt x="21" y="7"/>
                    <a:pt x="21" y="7"/>
                  </a:cubicBezTo>
                  <a:cubicBezTo>
                    <a:pt x="21" y="7"/>
                    <a:pt x="21" y="9"/>
                    <a:pt x="20"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10"/>
            <p:cNvSpPr>
              <a:spLocks noEditPoints="1"/>
            </p:cNvSpPr>
            <p:nvPr userDrawn="1"/>
          </p:nvSpPr>
          <p:spPr bwMode="auto">
            <a:xfrm>
              <a:off x="7282252" y="4105933"/>
              <a:ext cx="68187" cy="111647"/>
            </a:xfrm>
            <a:custGeom>
              <a:avLst/>
              <a:gdLst>
                <a:gd name="T0" fmla="*/ 25 w 33"/>
                <a:gd name="T1" fmla="*/ 54 h 54"/>
                <a:gd name="T2" fmla="*/ 8 w 33"/>
                <a:gd name="T3" fmla="*/ 29 h 54"/>
                <a:gd name="T4" fmla="*/ 7 w 33"/>
                <a:gd name="T5" fmla="*/ 29 h 54"/>
                <a:gd name="T6" fmla="*/ 7 w 33"/>
                <a:gd name="T7" fmla="*/ 54 h 54"/>
                <a:gd name="T8" fmla="*/ 0 w 33"/>
                <a:gd name="T9" fmla="*/ 54 h 54"/>
                <a:gd name="T10" fmla="*/ 0 w 33"/>
                <a:gd name="T11" fmla="*/ 2 h 54"/>
                <a:gd name="T12" fmla="*/ 14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4 w 33"/>
                <a:gd name="T25" fmla="*/ 4 h 54"/>
                <a:gd name="T26" fmla="*/ 7 w 33"/>
                <a:gd name="T27" fmla="*/ 5 h 54"/>
                <a:gd name="T28" fmla="*/ 7 w 33"/>
                <a:gd name="T29" fmla="*/ 27 h 54"/>
                <a:gd name="T30" fmla="*/ 12 w 33"/>
                <a:gd name="T31" fmla="*/ 28 h 54"/>
                <a:gd name="T32" fmla="*/ 25 w 33"/>
                <a:gd name="T33" fmla="*/ 16 h 54"/>
                <a:gd name="T34" fmla="*/ 14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8" y="29"/>
                    <a:pt x="8" y="29"/>
                    <a:pt x="8"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4" y="0"/>
                  </a:cubicBezTo>
                  <a:cubicBezTo>
                    <a:pt x="26" y="0"/>
                    <a:pt x="32" y="5"/>
                    <a:pt x="32" y="15"/>
                  </a:cubicBezTo>
                  <a:cubicBezTo>
                    <a:pt x="32" y="25"/>
                    <a:pt x="26" y="30"/>
                    <a:pt x="16" y="30"/>
                  </a:cubicBezTo>
                  <a:cubicBezTo>
                    <a:pt x="16" y="30"/>
                    <a:pt x="16" y="30"/>
                    <a:pt x="16" y="30"/>
                  </a:cubicBezTo>
                  <a:cubicBezTo>
                    <a:pt x="33" y="54"/>
                    <a:pt x="33" y="54"/>
                    <a:pt x="33" y="54"/>
                  </a:cubicBezTo>
                  <a:lnTo>
                    <a:pt x="25" y="54"/>
                  </a:lnTo>
                  <a:close/>
                  <a:moveTo>
                    <a:pt x="14"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4"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11"/>
            <p:cNvSpPr>
              <a:spLocks/>
            </p:cNvSpPr>
            <p:nvPr userDrawn="1"/>
          </p:nvSpPr>
          <p:spPr bwMode="auto">
            <a:xfrm>
              <a:off x="7368423" y="4105933"/>
              <a:ext cx="58446" cy="111647"/>
            </a:xfrm>
            <a:custGeom>
              <a:avLst/>
              <a:gdLst>
                <a:gd name="T0" fmla="*/ 50 w 78"/>
                <a:gd name="T1" fmla="*/ 14 h 149"/>
                <a:gd name="T2" fmla="*/ 50 w 78"/>
                <a:gd name="T3" fmla="*/ 149 h 149"/>
                <a:gd name="T4" fmla="*/ 31 w 78"/>
                <a:gd name="T5" fmla="*/ 149 h 149"/>
                <a:gd name="T6" fmla="*/ 31 w 78"/>
                <a:gd name="T7" fmla="*/ 14 h 149"/>
                <a:gd name="T8" fmla="*/ 0 w 78"/>
                <a:gd name="T9" fmla="*/ 14 h 149"/>
                <a:gd name="T10" fmla="*/ 0 w 78"/>
                <a:gd name="T11" fmla="*/ 0 h 149"/>
                <a:gd name="T12" fmla="*/ 78 w 78"/>
                <a:gd name="T13" fmla="*/ 0 h 149"/>
                <a:gd name="T14" fmla="*/ 78 w 78"/>
                <a:gd name="T15" fmla="*/ 14 h 149"/>
                <a:gd name="T16" fmla="*/ 50 w 78"/>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9">
                  <a:moveTo>
                    <a:pt x="50" y="14"/>
                  </a:moveTo>
                  <a:lnTo>
                    <a:pt x="50" y="149"/>
                  </a:lnTo>
                  <a:lnTo>
                    <a:pt x="31" y="149"/>
                  </a:lnTo>
                  <a:lnTo>
                    <a:pt x="31" y="14"/>
                  </a:lnTo>
                  <a:lnTo>
                    <a:pt x="0" y="14"/>
                  </a:lnTo>
                  <a:lnTo>
                    <a:pt x="0" y="0"/>
                  </a:lnTo>
                  <a:lnTo>
                    <a:pt x="78" y="0"/>
                  </a:lnTo>
                  <a:lnTo>
                    <a:pt x="78"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12"/>
            <p:cNvSpPr>
              <a:spLocks/>
            </p:cNvSpPr>
            <p:nvPr userDrawn="1"/>
          </p:nvSpPr>
          <p:spPr bwMode="auto">
            <a:xfrm>
              <a:off x="7496554" y="4105933"/>
              <a:ext cx="59945" cy="111647"/>
            </a:xfrm>
            <a:custGeom>
              <a:avLst/>
              <a:gdLst>
                <a:gd name="T0" fmla="*/ 50 w 80"/>
                <a:gd name="T1" fmla="*/ 14 h 149"/>
                <a:gd name="T2" fmla="*/ 50 w 80"/>
                <a:gd name="T3" fmla="*/ 149 h 149"/>
                <a:gd name="T4" fmla="*/ 31 w 80"/>
                <a:gd name="T5" fmla="*/ 149 h 149"/>
                <a:gd name="T6" fmla="*/ 31 w 80"/>
                <a:gd name="T7" fmla="*/ 14 h 149"/>
                <a:gd name="T8" fmla="*/ 0 w 80"/>
                <a:gd name="T9" fmla="*/ 14 h 149"/>
                <a:gd name="T10" fmla="*/ 0 w 80"/>
                <a:gd name="T11" fmla="*/ 0 h 149"/>
                <a:gd name="T12" fmla="*/ 80 w 80"/>
                <a:gd name="T13" fmla="*/ 0 h 149"/>
                <a:gd name="T14" fmla="*/ 80 w 80"/>
                <a:gd name="T15" fmla="*/ 14 h 149"/>
                <a:gd name="T16" fmla="*/ 50 w 80"/>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9">
                  <a:moveTo>
                    <a:pt x="50" y="14"/>
                  </a:moveTo>
                  <a:lnTo>
                    <a:pt x="50" y="149"/>
                  </a:lnTo>
                  <a:lnTo>
                    <a:pt x="31" y="149"/>
                  </a:lnTo>
                  <a:lnTo>
                    <a:pt x="31" y="14"/>
                  </a:lnTo>
                  <a:lnTo>
                    <a:pt x="0" y="14"/>
                  </a:lnTo>
                  <a:lnTo>
                    <a:pt x="0" y="0"/>
                  </a:lnTo>
                  <a:lnTo>
                    <a:pt x="80" y="0"/>
                  </a:lnTo>
                  <a:lnTo>
                    <a:pt x="80"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13"/>
            <p:cNvSpPr>
              <a:spLocks/>
            </p:cNvSpPr>
            <p:nvPr userDrawn="1"/>
          </p:nvSpPr>
          <p:spPr bwMode="auto">
            <a:xfrm>
              <a:off x="7581226" y="4105933"/>
              <a:ext cx="51702" cy="111647"/>
            </a:xfrm>
            <a:custGeom>
              <a:avLst/>
              <a:gdLst>
                <a:gd name="T0" fmla="*/ 0 w 69"/>
                <a:gd name="T1" fmla="*/ 149 h 149"/>
                <a:gd name="T2" fmla="*/ 0 w 69"/>
                <a:gd name="T3" fmla="*/ 0 h 149"/>
                <a:gd name="T4" fmla="*/ 69 w 69"/>
                <a:gd name="T5" fmla="*/ 0 h 149"/>
                <a:gd name="T6" fmla="*/ 69 w 69"/>
                <a:gd name="T7" fmla="*/ 14 h 149"/>
                <a:gd name="T8" fmla="*/ 20 w 69"/>
                <a:gd name="T9" fmla="*/ 14 h 149"/>
                <a:gd name="T10" fmla="*/ 20 w 69"/>
                <a:gd name="T11" fmla="*/ 66 h 149"/>
                <a:gd name="T12" fmla="*/ 64 w 69"/>
                <a:gd name="T13" fmla="*/ 66 h 149"/>
                <a:gd name="T14" fmla="*/ 64 w 69"/>
                <a:gd name="T15" fmla="*/ 80 h 149"/>
                <a:gd name="T16" fmla="*/ 20 w 69"/>
                <a:gd name="T17" fmla="*/ 80 h 149"/>
                <a:gd name="T18" fmla="*/ 20 w 69"/>
                <a:gd name="T19" fmla="*/ 135 h 149"/>
                <a:gd name="T20" fmla="*/ 69 w 69"/>
                <a:gd name="T21" fmla="*/ 135 h 149"/>
                <a:gd name="T22" fmla="*/ 69 w 69"/>
                <a:gd name="T23" fmla="*/ 149 h 149"/>
                <a:gd name="T24" fmla="*/ 0 w 69"/>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49">
                  <a:moveTo>
                    <a:pt x="0" y="149"/>
                  </a:moveTo>
                  <a:lnTo>
                    <a:pt x="0" y="0"/>
                  </a:lnTo>
                  <a:lnTo>
                    <a:pt x="69" y="0"/>
                  </a:lnTo>
                  <a:lnTo>
                    <a:pt x="69" y="14"/>
                  </a:lnTo>
                  <a:lnTo>
                    <a:pt x="20" y="14"/>
                  </a:lnTo>
                  <a:lnTo>
                    <a:pt x="20" y="66"/>
                  </a:lnTo>
                  <a:lnTo>
                    <a:pt x="64" y="66"/>
                  </a:lnTo>
                  <a:lnTo>
                    <a:pt x="64" y="80"/>
                  </a:lnTo>
                  <a:lnTo>
                    <a:pt x="20" y="80"/>
                  </a:lnTo>
                  <a:lnTo>
                    <a:pt x="20" y="135"/>
                  </a:lnTo>
                  <a:lnTo>
                    <a:pt x="69" y="135"/>
                  </a:lnTo>
                  <a:lnTo>
                    <a:pt x="69"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 name="Freeform 14"/>
            <p:cNvSpPr>
              <a:spLocks/>
            </p:cNvSpPr>
            <p:nvPr userDrawn="1"/>
          </p:nvSpPr>
          <p:spPr bwMode="auto">
            <a:xfrm>
              <a:off x="7656156" y="4105933"/>
              <a:ext cx="63691" cy="113895"/>
            </a:xfrm>
            <a:custGeom>
              <a:avLst/>
              <a:gdLst>
                <a:gd name="T0" fmla="*/ 20 w 31"/>
                <a:gd name="T1" fmla="*/ 55 h 55"/>
                <a:gd name="T2" fmla="*/ 0 w 31"/>
                <a:gd name="T3" fmla="*/ 27 h 55"/>
                <a:gd name="T4" fmla="*/ 20 w 31"/>
                <a:gd name="T5" fmla="*/ 0 h 55"/>
                <a:gd name="T6" fmla="*/ 30 w 31"/>
                <a:gd name="T7" fmla="*/ 3 h 55"/>
                <a:gd name="T8" fmla="*/ 29 w 31"/>
                <a:gd name="T9" fmla="*/ 7 h 55"/>
                <a:gd name="T10" fmla="*/ 21 w 31"/>
                <a:gd name="T11" fmla="*/ 5 h 55"/>
                <a:gd name="T12" fmla="*/ 7 w 31"/>
                <a:gd name="T13" fmla="*/ 27 h 55"/>
                <a:gd name="T14" fmla="*/ 21 w 31"/>
                <a:gd name="T15" fmla="*/ 49 h 55"/>
                <a:gd name="T16" fmla="*/ 29 w 31"/>
                <a:gd name="T17" fmla="*/ 47 h 55"/>
                <a:gd name="T18" fmla="*/ 31 w 31"/>
                <a:gd name="T19" fmla="*/ 52 h 55"/>
                <a:gd name="T20" fmla="*/ 20 w 31"/>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5">
                  <a:moveTo>
                    <a:pt x="20" y="55"/>
                  </a:moveTo>
                  <a:cubicBezTo>
                    <a:pt x="7" y="55"/>
                    <a:pt x="0" y="42"/>
                    <a:pt x="0" y="27"/>
                  </a:cubicBezTo>
                  <a:cubicBezTo>
                    <a:pt x="0" y="12"/>
                    <a:pt x="7" y="0"/>
                    <a:pt x="20" y="0"/>
                  </a:cubicBezTo>
                  <a:cubicBezTo>
                    <a:pt x="25" y="0"/>
                    <a:pt x="28" y="1"/>
                    <a:pt x="30" y="3"/>
                  </a:cubicBezTo>
                  <a:cubicBezTo>
                    <a:pt x="29" y="7"/>
                    <a:pt x="29" y="7"/>
                    <a:pt x="29" y="7"/>
                  </a:cubicBezTo>
                  <a:cubicBezTo>
                    <a:pt x="27" y="6"/>
                    <a:pt x="25" y="5"/>
                    <a:pt x="21" y="5"/>
                  </a:cubicBezTo>
                  <a:cubicBezTo>
                    <a:pt x="11" y="5"/>
                    <a:pt x="7" y="16"/>
                    <a:pt x="7" y="27"/>
                  </a:cubicBezTo>
                  <a:cubicBezTo>
                    <a:pt x="7" y="39"/>
                    <a:pt x="11" y="49"/>
                    <a:pt x="21" y="49"/>
                  </a:cubicBezTo>
                  <a:cubicBezTo>
                    <a:pt x="24" y="49"/>
                    <a:pt x="27" y="49"/>
                    <a:pt x="29" y="47"/>
                  </a:cubicBezTo>
                  <a:cubicBezTo>
                    <a:pt x="31" y="52"/>
                    <a:pt x="31" y="52"/>
                    <a:pt x="31" y="52"/>
                  </a:cubicBezTo>
                  <a:cubicBezTo>
                    <a:pt x="28" y="54"/>
                    <a:pt x="24" y="55"/>
                    <a:pt x="20"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Freeform 15"/>
            <p:cNvSpPr>
              <a:spLocks/>
            </p:cNvSpPr>
            <p:nvPr userDrawn="1"/>
          </p:nvSpPr>
          <p:spPr bwMode="auto">
            <a:xfrm>
              <a:off x="7744574" y="4105933"/>
              <a:ext cx="70435" cy="111647"/>
            </a:xfrm>
            <a:custGeom>
              <a:avLst/>
              <a:gdLst>
                <a:gd name="T0" fmla="*/ 75 w 94"/>
                <a:gd name="T1" fmla="*/ 149 h 149"/>
                <a:gd name="T2" fmla="*/ 75 w 94"/>
                <a:gd name="T3" fmla="*/ 80 h 149"/>
                <a:gd name="T4" fmla="*/ 19 w 94"/>
                <a:gd name="T5" fmla="*/ 80 h 149"/>
                <a:gd name="T6" fmla="*/ 19 w 94"/>
                <a:gd name="T7" fmla="*/ 149 h 149"/>
                <a:gd name="T8" fmla="*/ 0 w 94"/>
                <a:gd name="T9" fmla="*/ 149 h 149"/>
                <a:gd name="T10" fmla="*/ 0 w 94"/>
                <a:gd name="T11" fmla="*/ 0 h 149"/>
                <a:gd name="T12" fmla="*/ 19 w 94"/>
                <a:gd name="T13" fmla="*/ 0 h 149"/>
                <a:gd name="T14" fmla="*/ 19 w 94"/>
                <a:gd name="T15" fmla="*/ 66 h 149"/>
                <a:gd name="T16" fmla="*/ 75 w 94"/>
                <a:gd name="T17" fmla="*/ 66 h 149"/>
                <a:gd name="T18" fmla="*/ 75 w 94"/>
                <a:gd name="T19" fmla="*/ 0 h 149"/>
                <a:gd name="T20" fmla="*/ 94 w 94"/>
                <a:gd name="T21" fmla="*/ 0 h 149"/>
                <a:gd name="T22" fmla="*/ 94 w 94"/>
                <a:gd name="T23" fmla="*/ 149 h 149"/>
                <a:gd name="T24" fmla="*/ 75 w 94"/>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9">
                  <a:moveTo>
                    <a:pt x="75" y="149"/>
                  </a:moveTo>
                  <a:lnTo>
                    <a:pt x="75" y="80"/>
                  </a:lnTo>
                  <a:lnTo>
                    <a:pt x="19" y="80"/>
                  </a:lnTo>
                  <a:lnTo>
                    <a:pt x="19" y="149"/>
                  </a:lnTo>
                  <a:lnTo>
                    <a:pt x="0" y="149"/>
                  </a:lnTo>
                  <a:lnTo>
                    <a:pt x="0" y="0"/>
                  </a:lnTo>
                  <a:lnTo>
                    <a:pt x="19" y="0"/>
                  </a:lnTo>
                  <a:lnTo>
                    <a:pt x="19" y="66"/>
                  </a:lnTo>
                  <a:lnTo>
                    <a:pt x="75" y="66"/>
                  </a:lnTo>
                  <a:lnTo>
                    <a:pt x="75" y="0"/>
                  </a:lnTo>
                  <a:lnTo>
                    <a:pt x="94" y="0"/>
                  </a:lnTo>
                  <a:lnTo>
                    <a:pt x="94" y="149"/>
                  </a:lnTo>
                  <a:lnTo>
                    <a:pt x="75"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 name="Freeform 16"/>
            <p:cNvSpPr>
              <a:spLocks/>
            </p:cNvSpPr>
            <p:nvPr userDrawn="1"/>
          </p:nvSpPr>
          <p:spPr bwMode="auto">
            <a:xfrm>
              <a:off x="7847979" y="4105933"/>
              <a:ext cx="80176" cy="111647"/>
            </a:xfrm>
            <a:custGeom>
              <a:avLst/>
              <a:gdLst>
                <a:gd name="T0" fmla="*/ 33 w 39"/>
                <a:gd name="T1" fmla="*/ 54 h 54"/>
                <a:gd name="T2" fmla="*/ 10 w 39"/>
                <a:gd name="T3" fmla="*/ 15 h 54"/>
                <a:gd name="T4" fmla="*/ 6 w 39"/>
                <a:gd name="T5" fmla="*/ 8 h 54"/>
                <a:gd name="T6" fmla="*/ 6 w 39"/>
                <a:gd name="T7" fmla="*/ 8 h 54"/>
                <a:gd name="T8" fmla="*/ 6 w 39"/>
                <a:gd name="T9" fmla="*/ 15 h 54"/>
                <a:gd name="T10" fmla="*/ 6 w 39"/>
                <a:gd name="T11" fmla="*/ 54 h 54"/>
                <a:gd name="T12" fmla="*/ 0 w 39"/>
                <a:gd name="T13" fmla="*/ 54 h 54"/>
                <a:gd name="T14" fmla="*/ 0 w 39"/>
                <a:gd name="T15" fmla="*/ 0 h 54"/>
                <a:gd name="T16" fmla="*/ 8 w 39"/>
                <a:gd name="T17" fmla="*/ 0 h 54"/>
                <a:gd name="T18" fmla="*/ 30 w 39"/>
                <a:gd name="T19" fmla="*/ 38 h 54"/>
                <a:gd name="T20" fmla="*/ 33 w 39"/>
                <a:gd name="T21" fmla="*/ 44 h 54"/>
                <a:gd name="T22" fmla="*/ 33 w 39"/>
                <a:gd name="T23" fmla="*/ 44 h 54"/>
                <a:gd name="T24" fmla="*/ 33 w 39"/>
                <a:gd name="T25" fmla="*/ 38 h 54"/>
                <a:gd name="T26" fmla="*/ 33 w 39"/>
                <a:gd name="T27" fmla="*/ 0 h 54"/>
                <a:gd name="T28" fmla="*/ 39 w 39"/>
                <a:gd name="T29" fmla="*/ 0 h 54"/>
                <a:gd name="T30" fmla="*/ 39 w 39"/>
                <a:gd name="T31" fmla="*/ 54 h 54"/>
                <a:gd name="T32" fmla="*/ 33 w 39"/>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54">
                  <a:moveTo>
                    <a:pt x="33" y="54"/>
                  </a:moveTo>
                  <a:cubicBezTo>
                    <a:pt x="10" y="15"/>
                    <a:pt x="10" y="15"/>
                    <a:pt x="10" y="15"/>
                  </a:cubicBezTo>
                  <a:cubicBezTo>
                    <a:pt x="8" y="11"/>
                    <a:pt x="6" y="8"/>
                    <a:pt x="6" y="8"/>
                  </a:cubicBezTo>
                  <a:cubicBezTo>
                    <a:pt x="6" y="8"/>
                    <a:pt x="6" y="8"/>
                    <a:pt x="6" y="8"/>
                  </a:cubicBezTo>
                  <a:cubicBezTo>
                    <a:pt x="6" y="8"/>
                    <a:pt x="6" y="12"/>
                    <a:pt x="6" y="15"/>
                  </a:cubicBezTo>
                  <a:cubicBezTo>
                    <a:pt x="6" y="54"/>
                    <a:pt x="6" y="54"/>
                    <a:pt x="6" y="54"/>
                  </a:cubicBezTo>
                  <a:cubicBezTo>
                    <a:pt x="0" y="54"/>
                    <a:pt x="0" y="54"/>
                    <a:pt x="0" y="54"/>
                  </a:cubicBezTo>
                  <a:cubicBezTo>
                    <a:pt x="0" y="0"/>
                    <a:pt x="0" y="0"/>
                    <a:pt x="0" y="0"/>
                  </a:cubicBezTo>
                  <a:cubicBezTo>
                    <a:pt x="8" y="0"/>
                    <a:pt x="8" y="0"/>
                    <a:pt x="8" y="0"/>
                  </a:cubicBezTo>
                  <a:cubicBezTo>
                    <a:pt x="30" y="38"/>
                    <a:pt x="30" y="38"/>
                    <a:pt x="30" y="38"/>
                  </a:cubicBezTo>
                  <a:cubicBezTo>
                    <a:pt x="32" y="41"/>
                    <a:pt x="33" y="44"/>
                    <a:pt x="33" y="44"/>
                  </a:cubicBezTo>
                  <a:cubicBezTo>
                    <a:pt x="33" y="44"/>
                    <a:pt x="33" y="44"/>
                    <a:pt x="33" y="44"/>
                  </a:cubicBezTo>
                  <a:cubicBezTo>
                    <a:pt x="33" y="44"/>
                    <a:pt x="33" y="41"/>
                    <a:pt x="33" y="38"/>
                  </a:cubicBezTo>
                  <a:cubicBezTo>
                    <a:pt x="33" y="0"/>
                    <a:pt x="33" y="0"/>
                    <a:pt x="33" y="0"/>
                  </a:cubicBezTo>
                  <a:cubicBezTo>
                    <a:pt x="39" y="0"/>
                    <a:pt x="39" y="0"/>
                    <a:pt x="39" y="0"/>
                  </a:cubicBezTo>
                  <a:cubicBezTo>
                    <a:pt x="39" y="54"/>
                    <a:pt x="39" y="54"/>
                    <a:pt x="39" y="54"/>
                  </a:cubicBezTo>
                  <a:lnTo>
                    <a:pt x="33"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Freeform 17"/>
            <p:cNvSpPr>
              <a:spLocks noEditPoints="1"/>
            </p:cNvSpPr>
            <p:nvPr userDrawn="1"/>
          </p:nvSpPr>
          <p:spPr bwMode="auto">
            <a:xfrm>
              <a:off x="7957377" y="4105933"/>
              <a:ext cx="80925" cy="113895"/>
            </a:xfrm>
            <a:custGeom>
              <a:avLst/>
              <a:gdLst>
                <a:gd name="T0" fmla="*/ 19 w 39"/>
                <a:gd name="T1" fmla="*/ 55 h 55"/>
                <a:gd name="T2" fmla="*/ 0 w 39"/>
                <a:gd name="T3" fmla="*/ 27 h 55"/>
                <a:gd name="T4" fmla="*/ 19 w 39"/>
                <a:gd name="T5" fmla="*/ 0 h 55"/>
                <a:gd name="T6" fmla="*/ 39 w 39"/>
                <a:gd name="T7" fmla="*/ 27 h 55"/>
                <a:gd name="T8" fmla="*/ 19 w 39"/>
                <a:gd name="T9" fmla="*/ 55 h 55"/>
                <a:gd name="T10" fmla="*/ 19 w 39"/>
                <a:gd name="T11" fmla="*/ 4 h 55"/>
                <a:gd name="T12" fmla="*/ 7 w 39"/>
                <a:gd name="T13" fmla="*/ 27 h 55"/>
                <a:gd name="T14" fmla="*/ 19 w 39"/>
                <a:gd name="T15" fmla="*/ 49 h 55"/>
                <a:gd name="T16" fmla="*/ 31 w 39"/>
                <a:gd name="T17" fmla="*/ 27 h 55"/>
                <a:gd name="T18" fmla="*/ 19 w 39"/>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5">
                  <a:moveTo>
                    <a:pt x="19" y="55"/>
                  </a:moveTo>
                  <a:cubicBezTo>
                    <a:pt x="5" y="55"/>
                    <a:pt x="0" y="43"/>
                    <a:pt x="0" y="27"/>
                  </a:cubicBezTo>
                  <a:cubicBezTo>
                    <a:pt x="0" y="12"/>
                    <a:pt x="5" y="0"/>
                    <a:pt x="19" y="0"/>
                  </a:cubicBezTo>
                  <a:cubicBezTo>
                    <a:pt x="33" y="0"/>
                    <a:pt x="39" y="12"/>
                    <a:pt x="39" y="27"/>
                  </a:cubicBezTo>
                  <a:cubicBezTo>
                    <a:pt x="39"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 name="Freeform 18"/>
            <p:cNvSpPr>
              <a:spLocks/>
            </p:cNvSpPr>
            <p:nvPr userDrawn="1"/>
          </p:nvSpPr>
          <p:spPr bwMode="auto">
            <a:xfrm>
              <a:off x="8066776" y="4105933"/>
              <a:ext cx="47956" cy="111647"/>
            </a:xfrm>
            <a:custGeom>
              <a:avLst/>
              <a:gdLst>
                <a:gd name="T0" fmla="*/ 0 w 64"/>
                <a:gd name="T1" fmla="*/ 149 h 149"/>
                <a:gd name="T2" fmla="*/ 0 w 64"/>
                <a:gd name="T3" fmla="*/ 0 h 149"/>
                <a:gd name="T4" fmla="*/ 19 w 64"/>
                <a:gd name="T5" fmla="*/ 0 h 149"/>
                <a:gd name="T6" fmla="*/ 19 w 64"/>
                <a:gd name="T7" fmla="*/ 135 h 149"/>
                <a:gd name="T8" fmla="*/ 64 w 64"/>
                <a:gd name="T9" fmla="*/ 135 h 149"/>
                <a:gd name="T10" fmla="*/ 64 w 64"/>
                <a:gd name="T11" fmla="*/ 149 h 149"/>
                <a:gd name="T12" fmla="*/ 0 w 64"/>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64" h="149">
                  <a:moveTo>
                    <a:pt x="0" y="149"/>
                  </a:moveTo>
                  <a:lnTo>
                    <a:pt x="0" y="0"/>
                  </a:lnTo>
                  <a:lnTo>
                    <a:pt x="19" y="0"/>
                  </a:lnTo>
                  <a:lnTo>
                    <a:pt x="19" y="135"/>
                  </a:lnTo>
                  <a:lnTo>
                    <a:pt x="64" y="135"/>
                  </a:lnTo>
                  <a:lnTo>
                    <a:pt x="64"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 name="Freeform 19"/>
            <p:cNvSpPr>
              <a:spLocks noEditPoints="1"/>
            </p:cNvSpPr>
            <p:nvPr userDrawn="1"/>
          </p:nvSpPr>
          <p:spPr bwMode="auto">
            <a:xfrm>
              <a:off x="8132715" y="4105933"/>
              <a:ext cx="78677" cy="113895"/>
            </a:xfrm>
            <a:custGeom>
              <a:avLst/>
              <a:gdLst>
                <a:gd name="T0" fmla="*/ 19 w 38"/>
                <a:gd name="T1" fmla="*/ 55 h 55"/>
                <a:gd name="T2" fmla="*/ 0 w 38"/>
                <a:gd name="T3" fmla="*/ 27 h 55"/>
                <a:gd name="T4" fmla="*/ 19 w 38"/>
                <a:gd name="T5" fmla="*/ 0 h 55"/>
                <a:gd name="T6" fmla="*/ 38 w 38"/>
                <a:gd name="T7" fmla="*/ 27 h 55"/>
                <a:gd name="T8" fmla="*/ 19 w 38"/>
                <a:gd name="T9" fmla="*/ 55 h 55"/>
                <a:gd name="T10" fmla="*/ 19 w 38"/>
                <a:gd name="T11" fmla="*/ 4 h 55"/>
                <a:gd name="T12" fmla="*/ 7 w 38"/>
                <a:gd name="T13" fmla="*/ 27 h 55"/>
                <a:gd name="T14" fmla="*/ 19 w 38"/>
                <a:gd name="T15" fmla="*/ 49 h 55"/>
                <a:gd name="T16" fmla="*/ 31 w 38"/>
                <a:gd name="T17" fmla="*/ 27 h 55"/>
                <a:gd name="T18" fmla="*/ 19 w 3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5">
                  <a:moveTo>
                    <a:pt x="19" y="55"/>
                  </a:moveTo>
                  <a:cubicBezTo>
                    <a:pt x="5" y="55"/>
                    <a:pt x="0" y="43"/>
                    <a:pt x="0" y="27"/>
                  </a:cubicBezTo>
                  <a:cubicBezTo>
                    <a:pt x="0" y="12"/>
                    <a:pt x="5" y="0"/>
                    <a:pt x="19" y="0"/>
                  </a:cubicBezTo>
                  <a:cubicBezTo>
                    <a:pt x="33" y="0"/>
                    <a:pt x="38" y="12"/>
                    <a:pt x="38" y="27"/>
                  </a:cubicBezTo>
                  <a:cubicBezTo>
                    <a:pt x="38"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 name="Freeform 20"/>
            <p:cNvSpPr>
              <a:spLocks/>
            </p:cNvSpPr>
            <p:nvPr userDrawn="1"/>
          </p:nvSpPr>
          <p:spPr bwMode="auto">
            <a:xfrm>
              <a:off x="8238367" y="4105933"/>
              <a:ext cx="74182" cy="113895"/>
            </a:xfrm>
            <a:custGeom>
              <a:avLst/>
              <a:gdLst>
                <a:gd name="T0" fmla="*/ 22 w 36"/>
                <a:gd name="T1" fmla="*/ 55 h 55"/>
                <a:gd name="T2" fmla="*/ 0 w 36"/>
                <a:gd name="T3" fmla="*/ 27 h 55"/>
                <a:gd name="T4" fmla="*/ 22 w 36"/>
                <a:gd name="T5" fmla="*/ 0 h 55"/>
                <a:gd name="T6" fmla="*/ 35 w 36"/>
                <a:gd name="T7" fmla="*/ 2 h 55"/>
                <a:gd name="T8" fmla="*/ 33 w 36"/>
                <a:gd name="T9" fmla="*/ 7 h 55"/>
                <a:gd name="T10" fmla="*/ 23 w 36"/>
                <a:gd name="T11" fmla="*/ 5 h 55"/>
                <a:gd name="T12" fmla="*/ 7 w 36"/>
                <a:gd name="T13" fmla="*/ 27 h 55"/>
                <a:gd name="T14" fmla="*/ 22 w 36"/>
                <a:gd name="T15" fmla="*/ 50 h 55"/>
                <a:gd name="T16" fmla="*/ 29 w 36"/>
                <a:gd name="T17" fmla="*/ 49 h 55"/>
                <a:gd name="T18" fmla="*/ 29 w 36"/>
                <a:gd name="T19" fmla="*/ 28 h 55"/>
                <a:gd name="T20" fmla="*/ 20 w 36"/>
                <a:gd name="T21" fmla="*/ 28 h 55"/>
                <a:gd name="T22" fmla="*/ 20 w 36"/>
                <a:gd name="T23" fmla="*/ 24 h 55"/>
                <a:gd name="T24" fmla="*/ 36 w 36"/>
                <a:gd name="T25" fmla="*/ 24 h 55"/>
                <a:gd name="T26" fmla="*/ 36 w 36"/>
                <a:gd name="T27" fmla="*/ 52 h 55"/>
                <a:gd name="T28" fmla="*/ 22 w 3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5">
                  <a:moveTo>
                    <a:pt x="22" y="55"/>
                  </a:moveTo>
                  <a:cubicBezTo>
                    <a:pt x="10" y="55"/>
                    <a:pt x="0" y="46"/>
                    <a:pt x="0" y="27"/>
                  </a:cubicBezTo>
                  <a:cubicBezTo>
                    <a:pt x="0" y="9"/>
                    <a:pt x="10" y="0"/>
                    <a:pt x="22" y="0"/>
                  </a:cubicBezTo>
                  <a:cubicBezTo>
                    <a:pt x="28" y="0"/>
                    <a:pt x="32" y="1"/>
                    <a:pt x="35" y="2"/>
                  </a:cubicBezTo>
                  <a:cubicBezTo>
                    <a:pt x="33" y="7"/>
                    <a:pt x="33" y="7"/>
                    <a:pt x="33" y="7"/>
                  </a:cubicBezTo>
                  <a:cubicBezTo>
                    <a:pt x="31" y="6"/>
                    <a:pt x="28" y="5"/>
                    <a:pt x="23" y="5"/>
                  </a:cubicBezTo>
                  <a:cubicBezTo>
                    <a:pt x="13" y="5"/>
                    <a:pt x="7" y="12"/>
                    <a:pt x="7" y="27"/>
                  </a:cubicBezTo>
                  <a:cubicBezTo>
                    <a:pt x="7" y="42"/>
                    <a:pt x="14" y="50"/>
                    <a:pt x="22" y="50"/>
                  </a:cubicBezTo>
                  <a:cubicBezTo>
                    <a:pt x="26" y="50"/>
                    <a:pt x="28" y="49"/>
                    <a:pt x="29" y="49"/>
                  </a:cubicBezTo>
                  <a:cubicBezTo>
                    <a:pt x="29" y="28"/>
                    <a:pt x="29" y="28"/>
                    <a:pt x="29" y="28"/>
                  </a:cubicBezTo>
                  <a:cubicBezTo>
                    <a:pt x="20" y="28"/>
                    <a:pt x="20" y="28"/>
                    <a:pt x="20" y="28"/>
                  </a:cubicBezTo>
                  <a:cubicBezTo>
                    <a:pt x="20" y="24"/>
                    <a:pt x="20" y="24"/>
                    <a:pt x="20" y="24"/>
                  </a:cubicBezTo>
                  <a:cubicBezTo>
                    <a:pt x="36" y="24"/>
                    <a:pt x="36" y="24"/>
                    <a:pt x="36" y="24"/>
                  </a:cubicBezTo>
                  <a:cubicBezTo>
                    <a:pt x="36" y="52"/>
                    <a:pt x="36" y="52"/>
                    <a:pt x="36" y="52"/>
                  </a:cubicBezTo>
                  <a:cubicBezTo>
                    <a:pt x="33" y="54"/>
                    <a:pt x="29" y="55"/>
                    <a:pt x="2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 name="Freeform 21"/>
            <p:cNvSpPr>
              <a:spLocks/>
            </p:cNvSpPr>
            <p:nvPr userDrawn="1"/>
          </p:nvSpPr>
          <p:spPr bwMode="auto">
            <a:xfrm>
              <a:off x="8331281" y="4105933"/>
              <a:ext cx="76429" cy="111647"/>
            </a:xfrm>
            <a:custGeom>
              <a:avLst/>
              <a:gdLst>
                <a:gd name="T0" fmla="*/ 61 w 102"/>
                <a:gd name="T1" fmla="*/ 83 h 149"/>
                <a:gd name="T2" fmla="*/ 61 w 102"/>
                <a:gd name="T3" fmla="*/ 149 h 149"/>
                <a:gd name="T4" fmla="*/ 41 w 102"/>
                <a:gd name="T5" fmla="*/ 149 h 149"/>
                <a:gd name="T6" fmla="*/ 41 w 102"/>
                <a:gd name="T7" fmla="*/ 83 h 149"/>
                <a:gd name="T8" fmla="*/ 0 w 102"/>
                <a:gd name="T9" fmla="*/ 0 h 149"/>
                <a:gd name="T10" fmla="*/ 22 w 102"/>
                <a:gd name="T11" fmla="*/ 0 h 149"/>
                <a:gd name="T12" fmla="*/ 52 w 102"/>
                <a:gd name="T13" fmla="*/ 69 h 149"/>
                <a:gd name="T14" fmla="*/ 52 w 102"/>
                <a:gd name="T15" fmla="*/ 69 h 149"/>
                <a:gd name="T16" fmla="*/ 83 w 102"/>
                <a:gd name="T17" fmla="*/ 0 h 149"/>
                <a:gd name="T18" fmla="*/ 102 w 102"/>
                <a:gd name="T19" fmla="*/ 0 h 149"/>
                <a:gd name="T20" fmla="*/ 61 w 102"/>
                <a:gd name="T21"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49">
                  <a:moveTo>
                    <a:pt x="61" y="83"/>
                  </a:moveTo>
                  <a:lnTo>
                    <a:pt x="61" y="149"/>
                  </a:lnTo>
                  <a:lnTo>
                    <a:pt x="41" y="149"/>
                  </a:lnTo>
                  <a:lnTo>
                    <a:pt x="41" y="83"/>
                  </a:lnTo>
                  <a:lnTo>
                    <a:pt x="0" y="0"/>
                  </a:lnTo>
                  <a:lnTo>
                    <a:pt x="22" y="0"/>
                  </a:lnTo>
                  <a:lnTo>
                    <a:pt x="52" y="69"/>
                  </a:lnTo>
                  <a:lnTo>
                    <a:pt x="52" y="69"/>
                  </a:lnTo>
                  <a:lnTo>
                    <a:pt x="83" y="0"/>
                  </a:lnTo>
                  <a:lnTo>
                    <a:pt x="102" y="0"/>
                  </a:lnTo>
                  <a:lnTo>
                    <a:pt x="61" y="8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Freeform 22"/>
            <p:cNvSpPr>
              <a:spLocks/>
            </p:cNvSpPr>
            <p:nvPr userDrawn="1"/>
          </p:nvSpPr>
          <p:spPr bwMode="auto">
            <a:xfrm>
              <a:off x="6963797" y="4263287"/>
              <a:ext cx="49454" cy="111647"/>
            </a:xfrm>
            <a:custGeom>
              <a:avLst/>
              <a:gdLst>
                <a:gd name="T0" fmla="*/ 19 w 66"/>
                <a:gd name="T1" fmla="*/ 14 h 149"/>
                <a:gd name="T2" fmla="*/ 19 w 66"/>
                <a:gd name="T3" fmla="*/ 66 h 149"/>
                <a:gd name="T4" fmla="*/ 64 w 66"/>
                <a:gd name="T5" fmla="*/ 66 h 149"/>
                <a:gd name="T6" fmla="*/ 64 w 66"/>
                <a:gd name="T7" fmla="*/ 80 h 149"/>
                <a:gd name="T8" fmla="*/ 19 w 66"/>
                <a:gd name="T9" fmla="*/ 80 h 149"/>
                <a:gd name="T10" fmla="*/ 19 w 66"/>
                <a:gd name="T11" fmla="*/ 149 h 149"/>
                <a:gd name="T12" fmla="*/ 0 w 66"/>
                <a:gd name="T13" fmla="*/ 149 h 149"/>
                <a:gd name="T14" fmla="*/ 0 w 66"/>
                <a:gd name="T15" fmla="*/ 0 h 149"/>
                <a:gd name="T16" fmla="*/ 66 w 66"/>
                <a:gd name="T17" fmla="*/ 0 h 149"/>
                <a:gd name="T18" fmla="*/ 66 w 66"/>
                <a:gd name="T19" fmla="*/ 14 h 149"/>
                <a:gd name="T20" fmla="*/ 19 w 66"/>
                <a:gd name="T21"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49">
                  <a:moveTo>
                    <a:pt x="19" y="14"/>
                  </a:moveTo>
                  <a:lnTo>
                    <a:pt x="19" y="66"/>
                  </a:lnTo>
                  <a:lnTo>
                    <a:pt x="64" y="66"/>
                  </a:lnTo>
                  <a:lnTo>
                    <a:pt x="64" y="80"/>
                  </a:lnTo>
                  <a:lnTo>
                    <a:pt x="19" y="80"/>
                  </a:lnTo>
                  <a:lnTo>
                    <a:pt x="19" y="149"/>
                  </a:lnTo>
                  <a:lnTo>
                    <a:pt x="0" y="149"/>
                  </a:lnTo>
                  <a:lnTo>
                    <a:pt x="0" y="0"/>
                  </a:lnTo>
                  <a:lnTo>
                    <a:pt x="66" y="0"/>
                  </a:lnTo>
                  <a:lnTo>
                    <a:pt x="66" y="14"/>
                  </a:lnTo>
                  <a:lnTo>
                    <a:pt x="19"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Freeform 23"/>
            <p:cNvSpPr>
              <a:spLocks noEditPoints="1"/>
            </p:cNvSpPr>
            <p:nvPr userDrawn="1"/>
          </p:nvSpPr>
          <p:spPr bwMode="auto">
            <a:xfrm>
              <a:off x="7040226" y="4263287"/>
              <a:ext cx="78677" cy="113895"/>
            </a:xfrm>
            <a:custGeom>
              <a:avLst/>
              <a:gdLst>
                <a:gd name="T0" fmla="*/ 19 w 38"/>
                <a:gd name="T1" fmla="*/ 55 h 55"/>
                <a:gd name="T2" fmla="*/ 0 w 38"/>
                <a:gd name="T3" fmla="*/ 27 h 55"/>
                <a:gd name="T4" fmla="*/ 19 w 38"/>
                <a:gd name="T5" fmla="*/ 0 h 55"/>
                <a:gd name="T6" fmla="*/ 38 w 38"/>
                <a:gd name="T7" fmla="*/ 27 h 55"/>
                <a:gd name="T8" fmla="*/ 19 w 38"/>
                <a:gd name="T9" fmla="*/ 55 h 55"/>
                <a:gd name="T10" fmla="*/ 19 w 38"/>
                <a:gd name="T11" fmla="*/ 4 h 55"/>
                <a:gd name="T12" fmla="*/ 7 w 38"/>
                <a:gd name="T13" fmla="*/ 27 h 55"/>
                <a:gd name="T14" fmla="*/ 19 w 38"/>
                <a:gd name="T15" fmla="*/ 49 h 55"/>
                <a:gd name="T16" fmla="*/ 31 w 38"/>
                <a:gd name="T17" fmla="*/ 27 h 55"/>
                <a:gd name="T18" fmla="*/ 19 w 3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5">
                  <a:moveTo>
                    <a:pt x="19" y="55"/>
                  </a:moveTo>
                  <a:cubicBezTo>
                    <a:pt x="5" y="55"/>
                    <a:pt x="0" y="43"/>
                    <a:pt x="0" y="27"/>
                  </a:cubicBezTo>
                  <a:cubicBezTo>
                    <a:pt x="0" y="12"/>
                    <a:pt x="5" y="0"/>
                    <a:pt x="19" y="0"/>
                  </a:cubicBezTo>
                  <a:cubicBezTo>
                    <a:pt x="33" y="0"/>
                    <a:pt x="38" y="12"/>
                    <a:pt x="38" y="27"/>
                  </a:cubicBezTo>
                  <a:cubicBezTo>
                    <a:pt x="38"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Freeform 24"/>
            <p:cNvSpPr>
              <a:spLocks noEditPoints="1"/>
            </p:cNvSpPr>
            <p:nvPr userDrawn="1"/>
          </p:nvSpPr>
          <p:spPr bwMode="auto">
            <a:xfrm>
              <a:off x="7154121" y="4263287"/>
              <a:ext cx="68187" cy="111647"/>
            </a:xfrm>
            <a:custGeom>
              <a:avLst/>
              <a:gdLst>
                <a:gd name="T0" fmla="*/ 24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1 w 33"/>
                <a:gd name="T15" fmla="*/ 15 h 54"/>
                <a:gd name="T16" fmla="*/ 15 w 33"/>
                <a:gd name="T17" fmla="*/ 30 h 54"/>
                <a:gd name="T18" fmla="*/ 15 w 33"/>
                <a:gd name="T19" fmla="*/ 30 h 54"/>
                <a:gd name="T20" fmla="*/ 33 w 33"/>
                <a:gd name="T21" fmla="*/ 54 h 54"/>
                <a:gd name="T22" fmla="*/ 24 w 33"/>
                <a:gd name="T23" fmla="*/ 54 h 54"/>
                <a:gd name="T24" fmla="*/ 13 w 33"/>
                <a:gd name="T25" fmla="*/ 4 h 54"/>
                <a:gd name="T26" fmla="*/ 7 w 33"/>
                <a:gd name="T27" fmla="*/ 5 h 54"/>
                <a:gd name="T28" fmla="*/ 7 w 33"/>
                <a:gd name="T29" fmla="*/ 27 h 54"/>
                <a:gd name="T30" fmla="*/ 11 w 33"/>
                <a:gd name="T31" fmla="*/ 28 h 54"/>
                <a:gd name="T32" fmla="*/ 24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4"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2" y="1"/>
                    <a:pt x="7" y="0"/>
                    <a:pt x="13" y="0"/>
                  </a:cubicBezTo>
                  <a:cubicBezTo>
                    <a:pt x="25" y="0"/>
                    <a:pt x="31" y="5"/>
                    <a:pt x="31" y="15"/>
                  </a:cubicBezTo>
                  <a:cubicBezTo>
                    <a:pt x="31" y="25"/>
                    <a:pt x="25" y="30"/>
                    <a:pt x="15" y="30"/>
                  </a:cubicBezTo>
                  <a:cubicBezTo>
                    <a:pt x="15" y="30"/>
                    <a:pt x="15" y="30"/>
                    <a:pt x="15" y="30"/>
                  </a:cubicBezTo>
                  <a:cubicBezTo>
                    <a:pt x="33" y="54"/>
                    <a:pt x="33" y="54"/>
                    <a:pt x="33" y="54"/>
                  </a:cubicBezTo>
                  <a:lnTo>
                    <a:pt x="24" y="54"/>
                  </a:lnTo>
                  <a:close/>
                  <a:moveTo>
                    <a:pt x="13" y="4"/>
                  </a:moveTo>
                  <a:cubicBezTo>
                    <a:pt x="10" y="4"/>
                    <a:pt x="8" y="4"/>
                    <a:pt x="7" y="5"/>
                  </a:cubicBezTo>
                  <a:cubicBezTo>
                    <a:pt x="7" y="27"/>
                    <a:pt x="7" y="27"/>
                    <a:pt x="7" y="27"/>
                  </a:cubicBezTo>
                  <a:cubicBezTo>
                    <a:pt x="7" y="28"/>
                    <a:pt x="9" y="28"/>
                    <a:pt x="11" y="28"/>
                  </a:cubicBezTo>
                  <a:cubicBezTo>
                    <a:pt x="20" y="28"/>
                    <a:pt x="24" y="23"/>
                    <a:pt x="24" y="16"/>
                  </a:cubicBezTo>
                  <a:cubicBezTo>
                    <a:pt x="24"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 name="Freeform 25"/>
            <p:cNvSpPr>
              <a:spLocks/>
            </p:cNvSpPr>
            <p:nvPr userDrawn="1"/>
          </p:nvSpPr>
          <p:spPr bwMode="auto">
            <a:xfrm>
              <a:off x="7302484" y="4263287"/>
              <a:ext cx="59945" cy="113895"/>
            </a:xfrm>
            <a:custGeom>
              <a:avLst/>
              <a:gdLst>
                <a:gd name="T0" fmla="*/ 13 w 29"/>
                <a:gd name="T1" fmla="*/ 55 h 55"/>
                <a:gd name="T2" fmla="*/ 0 w 29"/>
                <a:gd name="T3" fmla="*/ 52 h 55"/>
                <a:gd name="T4" fmla="*/ 2 w 29"/>
                <a:gd name="T5" fmla="*/ 47 h 55"/>
                <a:gd name="T6" fmla="*/ 11 w 29"/>
                <a:gd name="T7" fmla="*/ 49 h 55"/>
                <a:gd name="T8" fmla="*/ 21 w 29"/>
                <a:gd name="T9" fmla="*/ 39 h 55"/>
                <a:gd name="T10" fmla="*/ 12 w 29"/>
                <a:gd name="T11" fmla="*/ 29 h 55"/>
                <a:gd name="T12" fmla="*/ 1 w 29"/>
                <a:gd name="T13" fmla="*/ 15 h 55"/>
                <a:gd name="T14" fmla="*/ 16 w 29"/>
                <a:gd name="T15" fmla="*/ 0 h 55"/>
                <a:gd name="T16" fmla="*/ 27 w 29"/>
                <a:gd name="T17" fmla="*/ 2 h 55"/>
                <a:gd name="T18" fmla="*/ 25 w 29"/>
                <a:gd name="T19" fmla="*/ 7 h 55"/>
                <a:gd name="T20" fmla="*/ 17 w 29"/>
                <a:gd name="T21" fmla="*/ 4 h 55"/>
                <a:gd name="T22" fmla="*/ 8 w 29"/>
                <a:gd name="T23" fmla="*/ 14 h 55"/>
                <a:gd name="T24" fmla="*/ 17 w 29"/>
                <a:gd name="T25" fmla="*/ 24 h 55"/>
                <a:gd name="T26" fmla="*/ 29 w 29"/>
                <a:gd name="T27" fmla="*/ 39 h 55"/>
                <a:gd name="T28" fmla="*/ 13 w 29"/>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55">
                  <a:moveTo>
                    <a:pt x="13" y="55"/>
                  </a:moveTo>
                  <a:cubicBezTo>
                    <a:pt x="6" y="55"/>
                    <a:pt x="3" y="54"/>
                    <a:pt x="0" y="52"/>
                  </a:cubicBezTo>
                  <a:cubicBezTo>
                    <a:pt x="2" y="47"/>
                    <a:pt x="2" y="47"/>
                    <a:pt x="2" y="47"/>
                  </a:cubicBezTo>
                  <a:cubicBezTo>
                    <a:pt x="4" y="48"/>
                    <a:pt x="7" y="49"/>
                    <a:pt x="11" y="49"/>
                  </a:cubicBezTo>
                  <a:cubicBezTo>
                    <a:pt x="17" y="49"/>
                    <a:pt x="21" y="45"/>
                    <a:pt x="21" y="39"/>
                  </a:cubicBezTo>
                  <a:cubicBezTo>
                    <a:pt x="21" y="34"/>
                    <a:pt x="19" y="32"/>
                    <a:pt x="12" y="29"/>
                  </a:cubicBezTo>
                  <a:cubicBezTo>
                    <a:pt x="3" y="25"/>
                    <a:pt x="1" y="20"/>
                    <a:pt x="1" y="15"/>
                  </a:cubicBezTo>
                  <a:cubicBezTo>
                    <a:pt x="1" y="6"/>
                    <a:pt x="6" y="0"/>
                    <a:pt x="16" y="0"/>
                  </a:cubicBezTo>
                  <a:cubicBezTo>
                    <a:pt x="21" y="0"/>
                    <a:pt x="24" y="1"/>
                    <a:pt x="27" y="2"/>
                  </a:cubicBezTo>
                  <a:cubicBezTo>
                    <a:pt x="25" y="7"/>
                    <a:pt x="25" y="7"/>
                    <a:pt x="25" y="7"/>
                  </a:cubicBezTo>
                  <a:cubicBezTo>
                    <a:pt x="23" y="6"/>
                    <a:pt x="20" y="4"/>
                    <a:pt x="17" y="4"/>
                  </a:cubicBezTo>
                  <a:cubicBezTo>
                    <a:pt x="11" y="4"/>
                    <a:pt x="8" y="8"/>
                    <a:pt x="8" y="14"/>
                  </a:cubicBezTo>
                  <a:cubicBezTo>
                    <a:pt x="8" y="19"/>
                    <a:pt x="12" y="22"/>
                    <a:pt x="17" y="24"/>
                  </a:cubicBezTo>
                  <a:cubicBezTo>
                    <a:pt x="27" y="28"/>
                    <a:pt x="29" y="34"/>
                    <a:pt x="29" y="39"/>
                  </a:cubicBezTo>
                  <a:cubicBezTo>
                    <a:pt x="29" y="48"/>
                    <a:pt x="22" y="55"/>
                    <a:pt x="13"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Freeform 26"/>
            <p:cNvSpPr>
              <a:spLocks/>
            </p:cNvSpPr>
            <p:nvPr userDrawn="1"/>
          </p:nvSpPr>
          <p:spPr bwMode="auto">
            <a:xfrm>
              <a:off x="7391651" y="4263287"/>
              <a:ext cx="109399" cy="111647"/>
            </a:xfrm>
            <a:custGeom>
              <a:avLst/>
              <a:gdLst>
                <a:gd name="T0" fmla="*/ 46 w 53"/>
                <a:gd name="T1" fmla="*/ 54 h 54"/>
                <a:gd name="T2" fmla="*/ 42 w 53"/>
                <a:gd name="T3" fmla="*/ 14 h 54"/>
                <a:gd name="T4" fmla="*/ 41 w 53"/>
                <a:gd name="T5" fmla="*/ 7 h 54"/>
                <a:gd name="T6" fmla="*/ 41 w 53"/>
                <a:gd name="T7" fmla="*/ 7 h 54"/>
                <a:gd name="T8" fmla="*/ 40 w 53"/>
                <a:gd name="T9" fmla="*/ 14 h 54"/>
                <a:gd name="T10" fmla="*/ 28 w 53"/>
                <a:gd name="T11" fmla="*/ 54 h 54"/>
                <a:gd name="T12" fmla="*/ 24 w 53"/>
                <a:gd name="T13" fmla="*/ 54 h 54"/>
                <a:gd name="T14" fmla="*/ 12 w 53"/>
                <a:gd name="T15" fmla="*/ 14 h 54"/>
                <a:gd name="T16" fmla="*/ 11 w 53"/>
                <a:gd name="T17" fmla="*/ 7 h 54"/>
                <a:gd name="T18" fmla="*/ 11 w 53"/>
                <a:gd name="T19" fmla="*/ 7 h 54"/>
                <a:gd name="T20" fmla="*/ 10 w 53"/>
                <a:gd name="T21" fmla="*/ 14 h 54"/>
                <a:gd name="T22" fmla="*/ 6 w 53"/>
                <a:gd name="T23" fmla="*/ 54 h 54"/>
                <a:gd name="T24" fmla="*/ 0 w 53"/>
                <a:gd name="T25" fmla="*/ 54 h 54"/>
                <a:gd name="T26" fmla="*/ 6 w 53"/>
                <a:gd name="T27" fmla="*/ 0 h 54"/>
                <a:gd name="T28" fmla="*/ 14 w 53"/>
                <a:gd name="T29" fmla="*/ 0 h 54"/>
                <a:gd name="T30" fmla="*/ 25 w 53"/>
                <a:gd name="T31" fmla="*/ 39 h 54"/>
                <a:gd name="T32" fmla="*/ 26 w 53"/>
                <a:gd name="T33" fmla="*/ 45 h 54"/>
                <a:gd name="T34" fmla="*/ 26 w 53"/>
                <a:gd name="T35" fmla="*/ 45 h 54"/>
                <a:gd name="T36" fmla="*/ 28 w 53"/>
                <a:gd name="T37" fmla="*/ 39 h 54"/>
                <a:gd name="T38" fmla="*/ 39 w 53"/>
                <a:gd name="T39" fmla="*/ 0 h 54"/>
                <a:gd name="T40" fmla="*/ 46 w 53"/>
                <a:gd name="T41" fmla="*/ 0 h 54"/>
                <a:gd name="T42" fmla="*/ 53 w 53"/>
                <a:gd name="T43" fmla="*/ 54 h 54"/>
                <a:gd name="T44" fmla="*/ 46 w 53"/>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46" y="54"/>
                  </a:moveTo>
                  <a:cubicBezTo>
                    <a:pt x="46" y="53"/>
                    <a:pt x="42" y="14"/>
                    <a:pt x="42" y="14"/>
                  </a:cubicBezTo>
                  <a:cubicBezTo>
                    <a:pt x="41" y="10"/>
                    <a:pt x="41" y="7"/>
                    <a:pt x="41" y="7"/>
                  </a:cubicBezTo>
                  <a:cubicBezTo>
                    <a:pt x="41" y="7"/>
                    <a:pt x="41" y="7"/>
                    <a:pt x="41" y="7"/>
                  </a:cubicBezTo>
                  <a:cubicBezTo>
                    <a:pt x="41" y="7"/>
                    <a:pt x="41" y="10"/>
                    <a:pt x="40" y="14"/>
                  </a:cubicBezTo>
                  <a:cubicBezTo>
                    <a:pt x="40" y="14"/>
                    <a:pt x="29" y="53"/>
                    <a:pt x="28" y="54"/>
                  </a:cubicBezTo>
                  <a:cubicBezTo>
                    <a:pt x="24" y="54"/>
                    <a:pt x="24" y="54"/>
                    <a:pt x="24" y="54"/>
                  </a:cubicBezTo>
                  <a:cubicBezTo>
                    <a:pt x="23" y="53"/>
                    <a:pt x="12" y="14"/>
                    <a:pt x="12" y="14"/>
                  </a:cubicBezTo>
                  <a:cubicBezTo>
                    <a:pt x="11" y="11"/>
                    <a:pt x="11" y="7"/>
                    <a:pt x="11" y="7"/>
                  </a:cubicBezTo>
                  <a:cubicBezTo>
                    <a:pt x="11" y="7"/>
                    <a:pt x="11" y="7"/>
                    <a:pt x="11" y="7"/>
                  </a:cubicBezTo>
                  <a:cubicBezTo>
                    <a:pt x="11" y="7"/>
                    <a:pt x="11" y="11"/>
                    <a:pt x="10" y="14"/>
                  </a:cubicBezTo>
                  <a:cubicBezTo>
                    <a:pt x="10" y="14"/>
                    <a:pt x="6" y="53"/>
                    <a:pt x="6" y="54"/>
                  </a:cubicBezTo>
                  <a:cubicBezTo>
                    <a:pt x="0" y="54"/>
                    <a:pt x="0" y="54"/>
                    <a:pt x="0" y="54"/>
                  </a:cubicBezTo>
                  <a:cubicBezTo>
                    <a:pt x="6" y="0"/>
                    <a:pt x="6" y="0"/>
                    <a:pt x="6" y="0"/>
                  </a:cubicBezTo>
                  <a:cubicBezTo>
                    <a:pt x="14" y="0"/>
                    <a:pt x="14" y="0"/>
                    <a:pt x="14" y="0"/>
                  </a:cubicBezTo>
                  <a:cubicBezTo>
                    <a:pt x="25" y="39"/>
                    <a:pt x="25" y="39"/>
                    <a:pt x="25" y="39"/>
                  </a:cubicBezTo>
                  <a:cubicBezTo>
                    <a:pt x="26" y="43"/>
                    <a:pt x="26" y="45"/>
                    <a:pt x="26" y="45"/>
                  </a:cubicBezTo>
                  <a:cubicBezTo>
                    <a:pt x="26" y="45"/>
                    <a:pt x="26" y="45"/>
                    <a:pt x="26" y="45"/>
                  </a:cubicBezTo>
                  <a:cubicBezTo>
                    <a:pt x="26" y="45"/>
                    <a:pt x="27" y="43"/>
                    <a:pt x="28" y="39"/>
                  </a:cubicBezTo>
                  <a:cubicBezTo>
                    <a:pt x="39" y="0"/>
                    <a:pt x="39" y="0"/>
                    <a:pt x="39" y="0"/>
                  </a:cubicBezTo>
                  <a:cubicBezTo>
                    <a:pt x="46" y="0"/>
                    <a:pt x="46" y="0"/>
                    <a:pt x="46" y="0"/>
                  </a:cubicBezTo>
                  <a:cubicBezTo>
                    <a:pt x="53" y="54"/>
                    <a:pt x="53" y="54"/>
                    <a:pt x="53" y="54"/>
                  </a:cubicBezTo>
                  <a:lnTo>
                    <a:pt x="46"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 name="Freeform 27"/>
            <p:cNvSpPr>
              <a:spLocks noEditPoints="1"/>
            </p:cNvSpPr>
            <p:nvPr userDrawn="1"/>
          </p:nvSpPr>
          <p:spPr bwMode="auto">
            <a:xfrm>
              <a:off x="7523529" y="4263287"/>
              <a:ext cx="89168" cy="111647"/>
            </a:xfrm>
            <a:custGeom>
              <a:avLst/>
              <a:gdLst>
                <a:gd name="T0" fmla="*/ 35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5 w 43"/>
                <a:gd name="T17" fmla="*/ 54 h 54"/>
                <a:gd name="T18" fmla="*/ 23 w 43"/>
                <a:gd name="T19" fmla="*/ 13 h 54"/>
                <a:gd name="T20" fmla="*/ 21 w 43"/>
                <a:gd name="T21" fmla="*/ 7 h 54"/>
                <a:gd name="T22" fmla="*/ 21 w 43"/>
                <a:gd name="T23" fmla="*/ 7 h 54"/>
                <a:gd name="T24" fmla="*/ 19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5"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5" y="54"/>
                  </a:lnTo>
                  <a:close/>
                  <a:moveTo>
                    <a:pt x="23" y="13"/>
                  </a:moveTo>
                  <a:cubicBezTo>
                    <a:pt x="21" y="9"/>
                    <a:pt x="21" y="7"/>
                    <a:pt x="21" y="7"/>
                  </a:cubicBezTo>
                  <a:cubicBezTo>
                    <a:pt x="21" y="7"/>
                    <a:pt x="21" y="7"/>
                    <a:pt x="21" y="7"/>
                  </a:cubicBezTo>
                  <a:cubicBezTo>
                    <a:pt x="21" y="7"/>
                    <a:pt x="21" y="9"/>
                    <a:pt x="19"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 name="Freeform 28"/>
            <p:cNvSpPr>
              <a:spLocks noEditPoints="1"/>
            </p:cNvSpPr>
            <p:nvPr userDrawn="1"/>
          </p:nvSpPr>
          <p:spPr bwMode="auto">
            <a:xfrm>
              <a:off x="7639671" y="4263287"/>
              <a:ext cx="68187" cy="111647"/>
            </a:xfrm>
            <a:custGeom>
              <a:avLst/>
              <a:gdLst>
                <a:gd name="T0" fmla="*/ 25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3 w 33"/>
                <a:gd name="T25" fmla="*/ 4 h 54"/>
                <a:gd name="T26" fmla="*/ 7 w 33"/>
                <a:gd name="T27" fmla="*/ 5 h 54"/>
                <a:gd name="T28" fmla="*/ 7 w 33"/>
                <a:gd name="T29" fmla="*/ 27 h 54"/>
                <a:gd name="T30" fmla="*/ 12 w 33"/>
                <a:gd name="T31" fmla="*/ 28 h 54"/>
                <a:gd name="T32" fmla="*/ 25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3" y="0"/>
                  </a:cubicBezTo>
                  <a:cubicBezTo>
                    <a:pt x="26" y="0"/>
                    <a:pt x="32" y="5"/>
                    <a:pt x="32" y="15"/>
                  </a:cubicBezTo>
                  <a:cubicBezTo>
                    <a:pt x="32" y="25"/>
                    <a:pt x="25" y="30"/>
                    <a:pt x="16" y="30"/>
                  </a:cubicBezTo>
                  <a:cubicBezTo>
                    <a:pt x="16" y="30"/>
                    <a:pt x="16" y="30"/>
                    <a:pt x="16" y="30"/>
                  </a:cubicBezTo>
                  <a:cubicBezTo>
                    <a:pt x="33" y="54"/>
                    <a:pt x="33" y="54"/>
                    <a:pt x="33" y="54"/>
                  </a:cubicBezTo>
                  <a:lnTo>
                    <a:pt x="25" y="54"/>
                  </a:lnTo>
                  <a:close/>
                  <a:moveTo>
                    <a:pt x="13"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 name="Freeform 29"/>
            <p:cNvSpPr>
              <a:spLocks/>
            </p:cNvSpPr>
            <p:nvPr userDrawn="1"/>
          </p:nvSpPr>
          <p:spPr bwMode="auto">
            <a:xfrm>
              <a:off x="7728090" y="4263287"/>
              <a:ext cx="59945" cy="111647"/>
            </a:xfrm>
            <a:custGeom>
              <a:avLst/>
              <a:gdLst>
                <a:gd name="T0" fmla="*/ 50 w 80"/>
                <a:gd name="T1" fmla="*/ 14 h 149"/>
                <a:gd name="T2" fmla="*/ 50 w 80"/>
                <a:gd name="T3" fmla="*/ 149 h 149"/>
                <a:gd name="T4" fmla="*/ 30 w 80"/>
                <a:gd name="T5" fmla="*/ 149 h 149"/>
                <a:gd name="T6" fmla="*/ 30 w 80"/>
                <a:gd name="T7" fmla="*/ 14 h 149"/>
                <a:gd name="T8" fmla="*/ 0 w 80"/>
                <a:gd name="T9" fmla="*/ 14 h 149"/>
                <a:gd name="T10" fmla="*/ 0 w 80"/>
                <a:gd name="T11" fmla="*/ 0 h 149"/>
                <a:gd name="T12" fmla="*/ 80 w 80"/>
                <a:gd name="T13" fmla="*/ 0 h 149"/>
                <a:gd name="T14" fmla="*/ 80 w 80"/>
                <a:gd name="T15" fmla="*/ 14 h 149"/>
                <a:gd name="T16" fmla="*/ 50 w 80"/>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9">
                  <a:moveTo>
                    <a:pt x="50" y="14"/>
                  </a:moveTo>
                  <a:lnTo>
                    <a:pt x="50" y="149"/>
                  </a:lnTo>
                  <a:lnTo>
                    <a:pt x="30" y="149"/>
                  </a:lnTo>
                  <a:lnTo>
                    <a:pt x="30" y="14"/>
                  </a:lnTo>
                  <a:lnTo>
                    <a:pt x="0" y="14"/>
                  </a:lnTo>
                  <a:lnTo>
                    <a:pt x="0" y="0"/>
                  </a:lnTo>
                  <a:lnTo>
                    <a:pt x="80" y="0"/>
                  </a:lnTo>
                  <a:lnTo>
                    <a:pt x="80"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 name="Freeform 30"/>
            <p:cNvSpPr>
              <a:spLocks/>
            </p:cNvSpPr>
            <p:nvPr userDrawn="1"/>
          </p:nvSpPr>
          <p:spPr bwMode="auto">
            <a:xfrm>
              <a:off x="7817257" y="4263287"/>
              <a:ext cx="51702" cy="111647"/>
            </a:xfrm>
            <a:custGeom>
              <a:avLst/>
              <a:gdLst>
                <a:gd name="T0" fmla="*/ 0 w 69"/>
                <a:gd name="T1" fmla="*/ 149 h 149"/>
                <a:gd name="T2" fmla="*/ 0 w 69"/>
                <a:gd name="T3" fmla="*/ 0 h 149"/>
                <a:gd name="T4" fmla="*/ 69 w 69"/>
                <a:gd name="T5" fmla="*/ 0 h 149"/>
                <a:gd name="T6" fmla="*/ 69 w 69"/>
                <a:gd name="T7" fmla="*/ 14 h 149"/>
                <a:gd name="T8" fmla="*/ 19 w 69"/>
                <a:gd name="T9" fmla="*/ 14 h 149"/>
                <a:gd name="T10" fmla="*/ 19 w 69"/>
                <a:gd name="T11" fmla="*/ 66 h 149"/>
                <a:gd name="T12" fmla="*/ 63 w 69"/>
                <a:gd name="T13" fmla="*/ 66 h 149"/>
                <a:gd name="T14" fmla="*/ 63 w 69"/>
                <a:gd name="T15" fmla="*/ 80 h 149"/>
                <a:gd name="T16" fmla="*/ 19 w 69"/>
                <a:gd name="T17" fmla="*/ 80 h 149"/>
                <a:gd name="T18" fmla="*/ 19 w 69"/>
                <a:gd name="T19" fmla="*/ 135 h 149"/>
                <a:gd name="T20" fmla="*/ 69 w 69"/>
                <a:gd name="T21" fmla="*/ 135 h 149"/>
                <a:gd name="T22" fmla="*/ 69 w 69"/>
                <a:gd name="T23" fmla="*/ 149 h 149"/>
                <a:gd name="T24" fmla="*/ 0 w 69"/>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49">
                  <a:moveTo>
                    <a:pt x="0" y="149"/>
                  </a:moveTo>
                  <a:lnTo>
                    <a:pt x="0" y="0"/>
                  </a:lnTo>
                  <a:lnTo>
                    <a:pt x="69" y="0"/>
                  </a:lnTo>
                  <a:lnTo>
                    <a:pt x="69" y="14"/>
                  </a:lnTo>
                  <a:lnTo>
                    <a:pt x="19" y="14"/>
                  </a:lnTo>
                  <a:lnTo>
                    <a:pt x="19" y="66"/>
                  </a:lnTo>
                  <a:lnTo>
                    <a:pt x="63" y="66"/>
                  </a:lnTo>
                  <a:lnTo>
                    <a:pt x="63" y="80"/>
                  </a:lnTo>
                  <a:lnTo>
                    <a:pt x="19" y="80"/>
                  </a:lnTo>
                  <a:lnTo>
                    <a:pt x="19" y="135"/>
                  </a:lnTo>
                  <a:lnTo>
                    <a:pt x="69" y="135"/>
                  </a:lnTo>
                  <a:lnTo>
                    <a:pt x="69"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 name="Freeform 31"/>
            <p:cNvSpPr>
              <a:spLocks noEditPoints="1"/>
            </p:cNvSpPr>
            <p:nvPr userDrawn="1"/>
          </p:nvSpPr>
          <p:spPr bwMode="auto">
            <a:xfrm>
              <a:off x="7901929" y="4263287"/>
              <a:ext cx="68187" cy="111647"/>
            </a:xfrm>
            <a:custGeom>
              <a:avLst/>
              <a:gdLst>
                <a:gd name="T0" fmla="*/ 24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1 w 33"/>
                <a:gd name="T15" fmla="*/ 15 h 54"/>
                <a:gd name="T16" fmla="*/ 15 w 33"/>
                <a:gd name="T17" fmla="*/ 30 h 54"/>
                <a:gd name="T18" fmla="*/ 15 w 33"/>
                <a:gd name="T19" fmla="*/ 30 h 54"/>
                <a:gd name="T20" fmla="*/ 33 w 33"/>
                <a:gd name="T21" fmla="*/ 54 h 54"/>
                <a:gd name="T22" fmla="*/ 24 w 33"/>
                <a:gd name="T23" fmla="*/ 54 h 54"/>
                <a:gd name="T24" fmla="*/ 13 w 33"/>
                <a:gd name="T25" fmla="*/ 4 h 54"/>
                <a:gd name="T26" fmla="*/ 7 w 33"/>
                <a:gd name="T27" fmla="*/ 5 h 54"/>
                <a:gd name="T28" fmla="*/ 7 w 33"/>
                <a:gd name="T29" fmla="*/ 27 h 54"/>
                <a:gd name="T30" fmla="*/ 11 w 33"/>
                <a:gd name="T31" fmla="*/ 28 h 54"/>
                <a:gd name="T32" fmla="*/ 24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4"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2" y="1"/>
                    <a:pt x="7" y="0"/>
                    <a:pt x="13" y="0"/>
                  </a:cubicBezTo>
                  <a:cubicBezTo>
                    <a:pt x="25" y="0"/>
                    <a:pt x="31" y="5"/>
                    <a:pt x="31" y="15"/>
                  </a:cubicBezTo>
                  <a:cubicBezTo>
                    <a:pt x="31" y="25"/>
                    <a:pt x="25" y="30"/>
                    <a:pt x="15" y="30"/>
                  </a:cubicBezTo>
                  <a:cubicBezTo>
                    <a:pt x="15" y="30"/>
                    <a:pt x="15" y="30"/>
                    <a:pt x="15" y="30"/>
                  </a:cubicBezTo>
                  <a:cubicBezTo>
                    <a:pt x="33" y="54"/>
                    <a:pt x="33" y="54"/>
                    <a:pt x="33" y="54"/>
                  </a:cubicBezTo>
                  <a:lnTo>
                    <a:pt x="24" y="54"/>
                  </a:lnTo>
                  <a:close/>
                  <a:moveTo>
                    <a:pt x="13" y="4"/>
                  </a:moveTo>
                  <a:cubicBezTo>
                    <a:pt x="10" y="4"/>
                    <a:pt x="8" y="4"/>
                    <a:pt x="7" y="5"/>
                  </a:cubicBezTo>
                  <a:cubicBezTo>
                    <a:pt x="7" y="27"/>
                    <a:pt x="7" y="27"/>
                    <a:pt x="7" y="27"/>
                  </a:cubicBezTo>
                  <a:cubicBezTo>
                    <a:pt x="7" y="28"/>
                    <a:pt x="9" y="28"/>
                    <a:pt x="11" y="28"/>
                  </a:cubicBezTo>
                  <a:cubicBezTo>
                    <a:pt x="20" y="28"/>
                    <a:pt x="24" y="23"/>
                    <a:pt x="24" y="16"/>
                  </a:cubicBezTo>
                  <a:cubicBezTo>
                    <a:pt x="24"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 name="Freeform 32"/>
            <p:cNvSpPr>
              <a:spLocks/>
            </p:cNvSpPr>
            <p:nvPr userDrawn="1"/>
          </p:nvSpPr>
          <p:spPr bwMode="auto">
            <a:xfrm>
              <a:off x="8052539" y="4263287"/>
              <a:ext cx="63691" cy="113895"/>
            </a:xfrm>
            <a:custGeom>
              <a:avLst/>
              <a:gdLst>
                <a:gd name="T0" fmla="*/ 20 w 31"/>
                <a:gd name="T1" fmla="*/ 55 h 55"/>
                <a:gd name="T2" fmla="*/ 0 w 31"/>
                <a:gd name="T3" fmla="*/ 27 h 55"/>
                <a:gd name="T4" fmla="*/ 20 w 31"/>
                <a:gd name="T5" fmla="*/ 0 h 55"/>
                <a:gd name="T6" fmla="*/ 30 w 31"/>
                <a:gd name="T7" fmla="*/ 3 h 55"/>
                <a:gd name="T8" fmla="*/ 29 w 31"/>
                <a:gd name="T9" fmla="*/ 7 h 55"/>
                <a:gd name="T10" fmla="*/ 21 w 31"/>
                <a:gd name="T11" fmla="*/ 5 h 55"/>
                <a:gd name="T12" fmla="*/ 7 w 31"/>
                <a:gd name="T13" fmla="*/ 27 h 55"/>
                <a:gd name="T14" fmla="*/ 21 w 31"/>
                <a:gd name="T15" fmla="*/ 49 h 55"/>
                <a:gd name="T16" fmla="*/ 29 w 31"/>
                <a:gd name="T17" fmla="*/ 47 h 55"/>
                <a:gd name="T18" fmla="*/ 31 w 31"/>
                <a:gd name="T19" fmla="*/ 52 h 55"/>
                <a:gd name="T20" fmla="*/ 20 w 31"/>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5">
                  <a:moveTo>
                    <a:pt x="20" y="55"/>
                  </a:moveTo>
                  <a:cubicBezTo>
                    <a:pt x="7" y="55"/>
                    <a:pt x="0" y="42"/>
                    <a:pt x="0" y="27"/>
                  </a:cubicBezTo>
                  <a:cubicBezTo>
                    <a:pt x="0" y="12"/>
                    <a:pt x="7" y="0"/>
                    <a:pt x="20" y="0"/>
                  </a:cubicBezTo>
                  <a:cubicBezTo>
                    <a:pt x="25" y="0"/>
                    <a:pt x="28" y="1"/>
                    <a:pt x="30" y="3"/>
                  </a:cubicBezTo>
                  <a:cubicBezTo>
                    <a:pt x="29" y="7"/>
                    <a:pt x="29" y="7"/>
                    <a:pt x="29" y="7"/>
                  </a:cubicBezTo>
                  <a:cubicBezTo>
                    <a:pt x="27" y="6"/>
                    <a:pt x="25" y="5"/>
                    <a:pt x="21" y="5"/>
                  </a:cubicBezTo>
                  <a:cubicBezTo>
                    <a:pt x="11" y="5"/>
                    <a:pt x="7" y="16"/>
                    <a:pt x="7" y="27"/>
                  </a:cubicBezTo>
                  <a:cubicBezTo>
                    <a:pt x="7" y="39"/>
                    <a:pt x="11" y="49"/>
                    <a:pt x="21" y="49"/>
                  </a:cubicBezTo>
                  <a:cubicBezTo>
                    <a:pt x="24" y="49"/>
                    <a:pt x="27" y="49"/>
                    <a:pt x="29" y="47"/>
                  </a:cubicBezTo>
                  <a:cubicBezTo>
                    <a:pt x="31" y="52"/>
                    <a:pt x="31" y="52"/>
                    <a:pt x="31" y="52"/>
                  </a:cubicBezTo>
                  <a:cubicBezTo>
                    <a:pt x="28" y="54"/>
                    <a:pt x="24" y="55"/>
                    <a:pt x="20"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 name="Freeform 33"/>
            <p:cNvSpPr>
              <a:spLocks noEditPoints="1"/>
            </p:cNvSpPr>
            <p:nvPr userDrawn="1"/>
          </p:nvSpPr>
          <p:spPr bwMode="auto">
            <a:xfrm>
              <a:off x="8134963" y="4263287"/>
              <a:ext cx="89168" cy="111647"/>
            </a:xfrm>
            <a:custGeom>
              <a:avLst/>
              <a:gdLst>
                <a:gd name="T0" fmla="*/ 36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6 w 43"/>
                <a:gd name="T17" fmla="*/ 54 h 54"/>
                <a:gd name="T18" fmla="*/ 23 w 43"/>
                <a:gd name="T19" fmla="*/ 13 h 54"/>
                <a:gd name="T20" fmla="*/ 21 w 43"/>
                <a:gd name="T21" fmla="*/ 7 h 54"/>
                <a:gd name="T22" fmla="*/ 21 w 43"/>
                <a:gd name="T23" fmla="*/ 7 h 54"/>
                <a:gd name="T24" fmla="*/ 20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6"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6" y="54"/>
                  </a:lnTo>
                  <a:close/>
                  <a:moveTo>
                    <a:pt x="23" y="13"/>
                  </a:moveTo>
                  <a:cubicBezTo>
                    <a:pt x="22" y="9"/>
                    <a:pt x="21" y="7"/>
                    <a:pt x="21" y="7"/>
                  </a:cubicBezTo>
                  <a:cubicBezTo>
                    <a:pt x="21" y="7"/>
                    <a:pt x="21" y="7"/>
                    <a:pt x="21" y="7"/>
                  </a:cubicBezTo>
                  <a:cubicBezTo>
                    <a:pt x="21" y="7"/>
                    <a:pt x="21" y="9"/>
                    <a:pt x="20"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 name="Freeform 34"/>
            <p:cNvSpPr>
              <a:spLocks noEditPoints="1"/>
            </p:cNvSpPr>
            <p:nvPr userDrawn="1"/>
          </p:nvSpPr>
          <p:spPr bwMode="auto">
            <a:xfrm>
              <a:off x="8250356" y="4263287"/>
              <a:ext cx="68187" cy="111647"/>
            </a:xfrm>
            <a:custGeom>
              <a:avLst/>
              <a:gdLst>
                <a:gd name="T0" fmla="*/ 25 w 33"/>
                <a:gd name="T1" fmla="*/ 54 h 54"/>
                <a:gd name="T2" fmla="*/ 8 w 33"/>
                <a:gd name="T3" fmla="*/ 29 h 54"/>
                <a:gd name="T4" fmla="*/ 7 w 33"/>
                <a:gd name="T5" fmla="*/ 29 h 54"/>
                <a:gd name="T6" fmla="*/ 7 w 33"/>
                <a:gd name="T7" fmla="*/ 54 h 54"/>
                <a:gd name="T8" fmla="*/ 0 w 33"/>
                <a:gd name="T9" fmla="*/ 54 h 54"/>
                <a:gd name="T10" fmla="*/ 0 w 33"/>
                <a:gd name="T11" fmla="*/ 2 h 54"/>
                <a:gd name="T12" fmla="*/ 14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4 w 33"/>
                <a:gd name="T25" fmla="*/ 4 h 54"/>
                <a:gd name="T26" fmla="*/ 7 w 33"/>
                <a:gd name="T27" fmla="*/ 5 h 54"/>
                <a:gd name="T28" fmla="*/ 7 w 33"/>
                <a:gd name="T29" fmla="*/ 27 h 54"/>
                <a:gd name="T30" fmla="*/ 12 w 33"/>
                <a:gd name="T31" fmla="*/ 28 h 54"/>
                <a:gd name="T32" fmla="*/ 25 w 33"/>
                <a:gd name="T33" fmla="*/ 16 h 54"/>
                <a:gd name="T34" fmla="*/ 14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8" y="29"/>
                    <a:pt x="8" y="29"/>
                    <a:pt x="8"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4" y="0"/>
                  </a:cubicBezTo>
                  <a:cubicBezTo>
                    <a:pt x="26" y="0"/>
                    <a:pt x="32" y="5"/>
                    <a:pt x="32" y="15"/>
                  </a:cubicBezTo>
                  <a:cubicBezTo>
                    <a:pt x="32" y="25"/>
                    <a:pt x="26" y="30"/>
                    <a:pt x="16" y="30"/>
                  </a:cubicBezTo>
                  <a:cubicBezTo>
                    <a:pt x="16" y="30"/>
                    <a:pt x="16" y="30"/>
                    <a:pt x="16" y="30"/>
                  </a:cubicBezTo>
                  <a:cubicBezTo>
                    <a:pt x="33" y="54"/>
                    <a:pt x="33" y="54"/>
                    <a:pt x="33" y="54"/>
                  </a:cubicBezTo>
                  <a:lnTo>
                    <a:pt x="25" y="54"/>
                  </a:lnTo>
                  <a:close/>
                  <a:moveTo>
                    <a:pt x="14"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4"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 name="Freeform 35"/>
            <p:cNvSpPr>
              <a:spLocks/>
            </p:cNvSpPr>
            <p:nvPr userDrawn="1"/>
          </p:nvSpPr>
          <p:spPr bwMode="auto">
            <a:xfrm>
              <a:off x="8345518" y="4263287"/>
              <a:ext cx="57697" cy="113895"/>
            </a:xfrm>
            <a:custGeom>
              <a:avLst/>
              <a:gdLst>
                <a:gd name="T0" fmla="*/ 12 w 28"/>
                <a:gd name="T1" fmla="*/ 55 h 55"/>
                <a:gd name="T2" fmla="*/ 0 w 28"/>
                <a:gd name="T3" fmla="*/ 52 h 55"/>
                <a:gd name="T4" fmla="*/ 1 w 28"/>
                <a:gd name="T5" fmla="*/ 47 h 55"/>
                <a:gd name="T6" fmla="*/ 11 w 28"/>
                <a:gd name="T7" fmla="*/ 49 h 55"/>
                <a:gd name="T8" fmla="*/ 21 w 28"/>
                <a:gd name="T9" fmla="*/ 39 h 55"/>
                <a:gd name="T10" fmla="*/ 11 w 28"/>
                <a:gd name="T11" fmla="*/ 29 h 55"/>
                <a:gd name="T12" fmla="*/ 0 w 28"/>
                <a:gd name="T13" fmla="*/ 15 h 55"/>
                <a:gd name="T14" fmla="*/ 15 w 28"/>
                <a:gd name="T15" fmla="*/ 0 h 55"/>
                <a:gd name="T16" fmla="*/ 26 w 28"/>
                <a:gd name="T17" fmla="*/ 2 h 55"/>
                <a:gd name="T18" fmla="*/ 25 w 28"/>
                <a:gd name="T19" fmla="*/ 7 h 55"/>
                <a:gd name="T20" fmla="*/ 16 w 28"/>
                <a:gd name="T21" fmla="*/ 4 h 55"/>
                <a:gd name="T22" fmla="*/ 7 w 28"/>
                <a:gd name="T23" fmla="*/ 14 h 55"/>
                <a:gd name="T24" fmla="*/ 16 w 28"/>
                <a:gd name="T25" fmla="*/ 24 h 55"/>
                <a:gd name="T26" fmla="*/ 28 w 28"/>
                <a:gd name="T27" fmla="*/ 39 h 55"/>
                <a:gd name="T28" fmla="*/ 12 w 28"/>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55">
                  <a:moveTo>
                    <a:pt x="12" y="55"/>
                  </a:moveTo>
                  <a:cubicBezTo>
                    <a:pt x="6" y="55"/>
                    <a:pt x="2" y="54"/>
                    <a:pt x="0" y="52"/>
                  </a:cubicBezTo>
                  <a:cubicBezTo>
                    <a:pt x="1" y="47"/>
                    <a:pt x="1" y="47"/>
                    <a:pt x="1" y="47"/>
                  </a:cubicBezTo>
                  <a:cubicBezTo>
                    <a:pt x="3" y="48"/>
                    <a:pt x="7" y="49"/>
                    <a:pt x="11" y="49"/>
                  </a:cubicBezTo>
                  <a:cubicBezTo>
                    <a:pt x="17" y="49"/>
                    <a:pt x="21" y="45"/>
                    <a:pt x="21" y="39"/>
                  </a:cubicBezTo>
                  <a:cubicBezTo>
                    <a:pt x="21" y="34"/>
                    <a:pt x="18" y="32"/>
                    <a:pt x="11" y="29"/>
                  </a:cubicBezTo>
                  <a:cubicBezTo>
                    <a:pt x="3" y="25"/>
                    <a:pt x="0" y="20"/>
                    <a:pt x="0" y="15"/>
                  </a:cubicBezTo>
                  <a:cubicBezTo>
                    <a:pt x="0" y="6"/>
                    <a:pt x="6" y="0"/>
                    <a:pt x="15" y="0"/>
                  </a:cubicBezTo>
                  <a:cubicBezTo>
                    <a:pt x="20" y="0"/>
                    <a:pt x="24" y="1"/>
                    <a:pt x="26" y="2"/>
                  </a:cubicBezTo>
                  <a:cubicBezTo>
                    <a:pt x="25" y="7"/>
                    <a:pt x="25" y="7"/>
                    <a:pt x="25" y="7"/>
                  </a:cubicBezTo>
                  <a:cubicBezTo>
                    <a:pt x="23" y="6"/>
                    <a:pt x="20" y="4"/>
                    <a:pt x="16" y="4"/>
                  </a:cubicBezTo>
                  <a:cubicBezTo>
                    <a:pt x="10" y="4"/>
                    <a:pt x="7" y="8"/>
                    <a:pt x="7" y="14"/>
                  </a:cubicBezTo>
                  <a:cubicBezTo>
                    <a:pt x="7" y="19"/>
                    <a:pt x="11" y="22"/>
                    <a:pt x="16" y="24"/>
                  </a:cubicBezTo>
                  <a:cubicBezTo>
                    <a:pt x="27" y="28"/>
                    <a:pt x="28" y="34"/>
                    <a:pt x="28" y="39"/>
                  </a:cubicBezTo>
                  <a:cubicBezTo>
                    <a:pt x="28" y="48"/>
                    <a:pt x="21" y="55"/>
                    <a:pt x="1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Slide </a:t>
            </a:r>
            <a:r>
              <a:rPr lang="fr-FR" dirty="0" err="1"/>
              <a:t>title</a:t>
            </a:r>
            <a:r>
              <a:rPr lang="fr-FR" dirty="0"/>
              <a:t> on one </a:t>
            </a:r>
            <a:br>
              <a:rPr lang="fr-FR" dirty="0"/>
            </a:br>
            <a:r>
              <a:rPr lang="fr-FR" dirty="0"/>
              <a:t>or </a:t>
            </a:r>
            <a:r>
              <a:rPr lang="fr-FR" dirty="0" err="1"/>
              <a:t>two</a:t>
            </a:r>
            <a:r>
              <a:rPr lang="fr-FR" dirty="0"/>
              <a:t> </a:t>
            </a:r>
            <a:r>
              <a:rPr lang="fr-FR" dirty="0" err="1"/>
              <a:t>lines</a:t>
            </a:r>
            <a:endParaRPr lang="fr-BE" dirty="0"/>
          </a:p>
        </p:txBody>
      </p:sp>
      <p:sp>
        <p:nvSpPr>
          <p:cNvPr id="3" name="Espace réservé du contenu 2"/>
          <p:cNvSpPr>
            <a:spLocks noGrp="1"/>
          </p:cNvSpPr>
          <p:nvPr>
            <p:ph idx="1" hasCustomPrompt="1"/>
          </p:nvPr>
        </p:nvSpPr>
        <p:spPr/>
        <p:txBody>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7"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9"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Tree>
    <p:extLst>
      <p:ext uri="{BB962C8B-B14F-4D97-AF65-F5344CB8AC3E}">
        <p14:creationId xmlns="" xmlns:p14="http://schemas.microsoft.com/office/powerpoint/2010/main" val="1626082268"/>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28229" y="761684"/>
            <a:ext cx="5316859" cy="377402"/>
          </a:xfrm>
        </p:spPr>
        <p:txBody>
          <a:bodyPr/>
          <a:lstStyle>
            <a:lvl1pPr>
              <a:defRPr/>
            </a:lvl1pPr>
          </a:lstStyle>
          <a:p>
            <a:r>
              <a:rPr lang="fr-FR" dirty="0"/>
              <a:t>Table of contents or agenda</a:t>
            </a:r>
            <a:endParaRPr lang="fr-BE" dirty="0"/>
          </a:p>
        </p:txBody>
      </p:sp>
      <p:sp>
        <p:nvSpPr>
          <p:cNvPr id="3" name="Espace réservé du contenu 2"/>
          <p:cNvSpPr>
            <a:spLocks noGrp="1"/>
          </p:cNvSpPr>
          <p:nvPr>
            <p:ph idx="1" hasCustomPrompt="1"/>
          </p:nvPr>
        </p:nvSpPr>
        <p:spPr>
          <a:xfrm>
            <a:off x="1208584" y="1858408"/>
            <a:ext cx="6480720" cy="561692"/>
          </a:xfrm>
        </p:spPr>
        <p:txBody>
          <a:bodyPr/>
          <a:lstStyle>
            <a:lvl1pPr marL="285750" indent="-285750">
              <a:spcBef>
                <a:spcPts val="2400"/>
              </a:spcBef>
              <a:spcAft>
                <a:spcPts val="300"/>
              </a:spcAft>
              <a:buClr>
                <a:schemeClr val="tx2"/>
              </a:buClr>
              <a:buSzPct val="80000"/>
              <a:buFont typeface="Wingdings 3" panose="05040102010807070707" pitchFamily="18" charset="2"/>
              <a:buChar char="u"/>
              <a:defRPr sz="1800">
                <a:solidFill>
                  <a:schemeClr val="accent2"/>
                </a:solidFill>
              </a:defRPr>
            </a:lvl1pPr>
            <a:lvl2pPr marL="342900" indent="0">
              <a:buFontTx/>
              <a:buNone/>
              <a:defRPr sz="1600" i="1"/>
            </a:lvl2pPr>
          </a:lstStyle>
          <a:p>
            <a:pPr lvl="0"/>
            <a:r>
              <a:rPr lang="fr-FR" dirty="0"/>
              <a:t>Cliquez pour modifier les styles du texte du masque</a:t>
            </a:r>
          </a:p>
          <a:p>
            <a:pPr lvl="1"/>
            <a:r>
              <a:rPr lang="fr-FR" dirty="0"/>
              <a:t>Deuxième niveau</a:t>
            </a:r>
          </a:p>
        </p:txBody>
      </p:sp>
      <p:sp>
        <p:nvSpPr>
          <p:cNvPr id="7"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9"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Tree>
    <p:extLst>
      <p:ext uri="{BB962C8B-B14F-4D97-AF65-F5344CB8AC3E}">
        <p14:creationId xmlns="" xmlns:p14="http://schemas.microsoft.com/office/powerpoint/2010/main" val="119142155"/>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 the left + picture on the righ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Slide </a:t>
            </a:r>
            <a:r>
              <a:rPr lang="fr-FR" dirty="0" err="1"/>
              <a:t>title</a:t>
            </a:r>
            <a:r>
              <a:rPr lang="fr-FR" dirty="0"/>
              <a:t> on one </a:t>
            </a:r>
            <a:br>
              <a:rPr lang="fr-FR" dirty="0"/>
            </a:br>
            <a:r>
              <a:rPr lang="fr-FR" dirty="0"/>
              <a:t>or </a:t>
            </a:r>
            <a:r>
              <a:rPr lang="fr-FR" dirty="0" err="1"/>
              <a:t>two</a:t>
            </a:r>
            <a:r>
              <a:rPr lang="fr-FR" dirty="0"/>
              <a:t> </a:t>
            </a:r>
            <a:r>
              <a:rPr lang="fr-FR" dirty="0" err="1"/>
              <a:t>lines</a:t>
            </a:r>
            <a:endParaRPr lang="fr-BE" dirty="0"/>
          </a:p>
        </p:txBody>
      </p:sp>
      <p:sp>
        <p:nvSpPr>
          <p:cNvPr id="3" name="Espace réservé du contenu 2"/>
          <p:cNvSpPr>
            <a:spLocks noGrp="1"/>
          </p:cNvSpPr>
          <p:nvPr>
            <p:ph idx="1" hasCustomPrompt="1"/>
          </p:nvPr>
        </p:nvSpPr>
        <p:spPr>
          <a:xfrm>
            <a:off x="428229" y="1858408"/>
            <a:ext cx="5316859" cy="815608"/>
          </a:xfrm>
        </p:spPr>
        <p:txBody>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7"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9"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
        <p:nvSpPr>
          <p:cNvPr id="10" name="Espace réservé pour une image  42"/>
          <p:cNvSpPr>
            <a:spLocks noGrp="1"/>
          </p:cNvSpPr>
          <p:nvPr>
            <p:ph type="pic" sz="quarter" idx="13" hasCustomPrompt="1"/>
          </p:nvPr>
        </p:nvSpPr>
        <p:spPr>
          <a:xfrm>
            <a:off x="6033120" y="1412776"/>
            <a:ext cx="3432507" cy="3221308"/>
          </a:xfrm>
          <a:prstGeom prst="rect">
            <a:avLst/>
          </a:prstGeom>
          <a:solidFill>
            <a:schemeClr val="accent1">
              <a:lumMod val="20000"/>
              <a:lumOff val="80000"/>
            </a:schemeClr>
          </a:solidFill>
        </p:spPr>
        <p:txBody>
          <a:bodyPr wrap="none" lIns="0" tIns="0" rIns="0" bIns="0" anchor="ctr" anchorCtr="0">
            <a:noAutofit/>
          </a:bodyPr>
          <a:lstStyle>
            <a:lvl1pPr marL="0" indent="0" algn="ctr">
              <a:buFontTx/>
              <a:buNone/>
              <a:defRPr/>
            </a:lvl1pPr>
          </a:lstStyle>
          <a:p>
            <a:r>
              <a:rPr lang="fr-FR" dirty="0" err="1"/>
              <a:t>Pictures</a:t>
            </a:r>
            <a:endParaRPr lang="fr-FR" dirty="0"/>
          </a:p>
        </p:txBody>
      </p:sp>
    </p:spTree>
    <p:extLst>
      <p:ext uri="{BB962C8B-B14F-4D97-AF65-F5344CB8AC3E}">
        <p14:creationId xmlns="" xmlns:p14="http://schemas.microsoft.com/office/powerpoint/2010/main" val="975476263"/>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in the middle + graph on the left + picture on the righ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Slide </a:t>
            </a:r>
            <a:r>
              <a:rPr lang="fr-FR" dirty="0" err="1"/>
              <a:t>title</a:t>
            </a:r>
            <a:r>
              <a:rPr lang="fr-FR" dirty="0"/>
              <a:t> on one </a:t>
            </a:r>
            <a:br>
              <a:rPr lang="fr-FR" dirty="0"/>
            </a:br>
            <a:r>
              <a:rPr lang="fr-FR" dirty="0"/>
              <a:t>or </a:t>
            </a:r>
            <a:r>
              <a:rPr lang="fr-FR" dirty="0" err="1"/>
              <a:t>two</a:t>
            </a:r>
            <a:r>
              <a:rPr lang="fr-FR" dirty="0"/>
              <a:t> </a:t>
            </a:r>
            <a:r>
              <a:rPr lang="fr-FR" dirty="0" err="1"/>
              <a:t>lines</a:t>
            </a:r>
            <a:endParaRPr lang="fr-BE" dirty="0"/>
          </a:p>
        </p:txBody>
      </p:sp>
      <p:sp>
        <p:nvSpPr>
          <p:cNvPr id="3" name="Espace réservé du contenu 2"/>
          <p:cNvSpPr>
            <a:spLocks noGrp="1"/>
          </p:cNvSpPr>
          <p:nvPr>
            <p:ph idx="1" hasCustomPrompt="1"/>
          </p:nvPr>
        </p:nvSpPr>
        <p:spPr>
          <a:xfrm>
            <a:off x="3080792" y="1858408"/>
            <a:ext cx="4392488" cy="1123384"/>
          </a:xfrm>
        </p:spPr>
        <p:txBody>
          <a:bodyPr/>
          <a:lstStyle>
            <a:lvl3pPr>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7"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9"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sp>
        <p:nvSpPr>
          <p:cNvPr id="10" name="Espace réservé pour une image  42"/>
          <p:cNvSpPr>
            <a:spLocks noGrp="1"/>
          </p:cNvSpPr>
          <p:nvPr>
            <p:ph type="pic" sz="quarter" idx="13" hasCustomPrompt="1"/>
          </p:nvPr>
        </p:nvSpPr>
        <p:spPr>
          <a:xfrm>
            <a:off x="7617296" y="1863876"/>
            <a:ext cx="1848331" cy="3509340"/>
          </a:xfrm>
          <a:prstGeom prst="rect">
            <a:avLst/>
          </a:prstGeom>
          <a:solidFill>
            <a:schemeClr val="accent1">
              <a:lumMod val="20000"/>
              <a:lumOff val="80000"/>
            </a:schemeClr>
          </a:solidFill>
        </p:spPr>
        <p:txBody>
          <a:bodyPr wrap="none" lIns="0" tIns="0" rIns="0" bIns="0" anchor="ctr" anchorCtr="0">
            <a:noAutofit/>
          </a:bodyPr>
          <a:lstStyle>
            <a:lvl1pPr marL="0" indent="0" algn="ctr">
              <a:buFontTx/>
              <a:buNone/>
              <a:defRPr/>
            </a:lvl1pPr>
          </a:lstStyle>
          <a:p>
            <a:r>
              <a:rPr lang="fr-FR" dirty="0"/>
              <a:t>Picture</a:t>
            </a:r>
          </a:p>
        </p:txBody>
      </p:sp>
    </p:spTree>
    <p:extLst>
      <p:ext uri="{BB962C8B-B14F-4D97-AF65-F5344CB8AC3E}">
        <p14:creationId xmlns="" xmlns:p14="http://schemas.microsoft.com/office/powerpoint/2010/main" val="3612331743"/>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Connecteur droit 6"/>
          <p:cNvCxnSpPr/>
          <p:nvPr/>
        </p:nvCxnSpPr>
        <p:spPr>
          <a:xfrm>
            <a:off x="428229" y="6461094"/>
            <a:ext cx="9048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Espace réservé de la date 3"/>
          <p:cNvSpPr>
            <a:spLocks noGrp="1"/>
          </p:cNvSpPr>
          <p:nvPr>
            <p:ph type="dt" sz="half" idx="2"/>
          </p:nvPr>
        </p:nvSpPr>
        <p:spPr>
          <a:xfrm>
            <a:off x="1281600"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cxnSp>
        <p:nvCxnSpPr>
          <p:cNvPr id="11" name="Connecteur droit 10"/>
          <p:cNvCxnSpPr/>
          <p:nvPr/>
        </p:nvCxnSpPr>
        <p:spPr>
          <a:xfrm>
            <a:off x="428229" y="6461094"/>
            <a:ext cx="9048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529807" y="6463085"/>
            <a:ext cx="846386" cy="174851"/>
          </a:xfrm>
          <a:prstGeom prst="rect">
            <a:avLst/>
          </a:prstGeom>
        </p:spPr>
        <p:txBody>
          <a:bodyPr vert="horz" wrap="none" lIns="0" tIns="36000" rIns="0" bIns="0" rtlCol="0" anchor="t" anchorCtr="0">
            <a:spAutoFit/>
          </a:bodyPr>
          <a:lstStyle>
            <a:defPPr>
              <a:defRPr lang="fr-FR"/>
            </a:defPPr>
            <a:lvl1pPr>
              <a:defRPr sz="800">
                <a:solidFill>
                  <a:schemeClr val="bg2"/>
                </a:solidFill>
              </a:defRPr>
            </a:lvl1pPr>
          </a:lstStyle>
          <a:p>
            <a:pPr lvl="0" algn="r"/>
            <a:r>
              <a:rPr lang="en-GB" sz="900" cap="all" baseline="0" noProof="0" dirty="0"/>
              <a:t>Confidential</a:t>
            </a:r>
          </a:p>
        </p:txBody>
      </p:sp>
      <p:grpSp>
        <p:nvGrpSpPr>
          <p:cNvPr id="76" name="Groupe 75"/>
          <p:cNvGrpSpPr/>
          <p:nvPr/>
        </p:nvGrpSpPr>
        <p:grpSpPr>
          <a:xfrm>
            <a:off x="7886291" y="274245"/>
            <a:ext cx="1588529" cy="1071509"/>
            <a:chOff x="6819181" y="3305673"/>
            <a:chExt cx="1588529" cy="1071509"/>
          </a:xfrm>
        </p:grpSpPr>
        <p:sp>
          <p:nvSpPr>
            <p:cNvPr id="5" name="Freeform 5"/>
            <p:cNvSpPr>
              <a:spLocks/>
            </p:cNvSpPr>
            <p:nvPr userDrawn="1"/>
          </p:nvSpPr>
          <p:spPr bwMode="auto">
            <a:xfrm>
              <a:off x="6819181" y="3725285"/>
              <a:ext cx="1545070" cy="269001"/>
            </a:xfrm>
            <a:custGeom>
              <a:avLst/>
              <a:gdLst>
                <a:gd name="T0" fmla="*/ 748 w 748"/>
                <a:gd name="T1" fmla="*/ 41 h 130"/>
                <a:gd name="T2" fmla="*/ 517 w 748"/>
                <a:gd name="T3" fmla="*/ 32 h 130"/>
                <a:gd name="T4" fmla="*/ 95 w 748"/>
                <a:gd name="T5" fmla="*/ 70 h 130"/>
                <a:gd name="T6" fmla="*/ 0 w 748"/>
                <a:gd name="T7" fmla="*/ 0 h 130"/>
                <a:gd name="T8" fmla="*/ 0 w 748"/>
                <a:gd name="T9" fmla="*/ 1 h 130"/>
                <a:gd name="T10" fmla="*/ 79 w 748"/>
                <a:gd name="T11" fmla="*/ 130 h 130"/>
                <a:gd name="T12" fmla="*/ 697 w 748"/>
                <a:gd name="T13" fmla="*/ 44 h 130"/>
                <a:gd name="T14" fmla="*/ 748 w 748"/>
                <a:gd name="T15" fmla="*/ 45 h 130"/>
                <a:gd name="T16" fmla="*/ 748 w 748"/>
                <a:gd name="T1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8" h="130">
                  <a:moveTo>
                    <a:pt x="748" y="41"/>
                  </a:moveTo>
                  <a:cubicBezTo>
                    <a:pt x="684" y="36"/>
                    <a:pt x="604" y="32"/>
                    <a:pt x="517" y="32"/>
                  </a:cubicBezTo>
                  <a:cubicBezTo>
                    <a:pt x="383" y="32"/>
                    <a:pt x="232" y="42"/>
                    <a:pt x="95" y="70"/>
                  </a:cubicBezTo>
                  <a:cubicBezTo>
                    <a:pt x="72" y="41"/>
                    <a:pt x="44" y="18"/>
                    <a:pt x="0" y="0"/>
                  </a:cubicBezTo>
                  <a:cubicBezTo>
                    <a:pt x="0" y="1"/>
                    <a:pt x="0" y="1"/>
                    <a:pt x="0" y="1"/>
                  </a:cubicBezTo>
                  <a:cubicBezTo>
                    <a:pt x="38" y="43"/>
                    <a:pt x="62" y="78"/>
                    <a:pt x="79" y="130"/>
                  </a:cubicBezTo>
                  <a:cubicBezTo>
                    <a:pt x="272" y="58"/>
                    <a:pt x="515" y="44"/>
                    <a:pt x="697" y="44"/>
                  </a:cubicBezTo>
                  <a:cubicBezTo>
                    <a:pt x="715" y="44"/>
                    <a:pt x="732" y="45"/>
                    <a:pt x="748" y="45"/>
                  </a:cubicBezTo>
                  <a:lnTo>
                    <a:pt x="748" y="41"/>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 name="Freeform 6"/>
            <p:cNvSpPr>
              <a:spLocks noEditPoints="1"/>
            </p:cNvSpPr>
            <p:nvPr userDrawn="1"/>
          </p:nvSpPr>
          <p:spPr bwMode="auto">
            <a:xfrm>
              <a:off x="6951808" y="3305673"/>
              <a:ext cx="1453654" cy="448835"/>
            </a:xfrm>
            <a:custGeom>
              <a:avLst/>
              <a:gdLst>
                <a:gd name="T0" fmla="*/ 483 w 704"/>
                <a:gd name="T1" fmla="*/ 113 h 217"/>
                <a:gd name="T2" fmla="*/ 485 w 704"/>
                <a:gd name="T3" fmla="*/ 98 h 217"/>
                <a:gd name="T4" fmla="*/ 471 w 704"/>
                <a:gd name="T5" fmla="*/ 83 h 217"/>
                <a:gd name="T6" fmla="*/ 449 w 704"/>
                <a:gd name="T7" fmla="*/ 113 h 217"/>
                <a:gd name="T8" fmla="*/ 483 w 704"/>
                <a:gd name="T9" fmla="*/ 113 h 217"/>
                <a:gd name="T10" fmla="*/ 240 w 704"/>
                <a:gd name="T11" fmla="*/ 170 h 217"/>
                <a:gd name="T12" fmla="*/ 224 w 704"/>
                <a:gd name="T13" fmla="*/ 176 h 217"/>
                <a:gd name="T14" fmla="*/ 211 w 704"/>
                <a:gd name="T15" fmla="*/ 154 h 217"/>
                <a:gd name="T16" fmla="*/ 219 w 704"/>
                <a:gd name="T17" fmla="*/ 106 h 217"/>
                <a:gd name="T18" fmla="*/ 247 w 704"/>
                <a:gd name="T19" fmla="*/ 86 h 217"/>
                <a:gd name="T20" fmla="*/ 250 w 704"/>
                <a:gd name="T21" fmla="*/ 87 h 217"/>
                <a:gd name="T22" fmla="*/ 240 w 704"/>
                <a:gd name="T23" fmla="*/ 170 h 217"/>
                <a:gd name="T24" fmla="*/ 643 w 704"/>
                <a:gd name="T25" fmla="*/ 136 h 217"/>
                <a:gd name="T26" fmla="*/ 621 w 704"/>
                <a:gd name="T27" fmla="*/ 185 h 217"/>
                <a:gd name="T28" fmla="*/ 606 w 704"/>
                <a:gd name="T29" fmla="*/ 160 h 217"/>
                <a:gd name="T30" fmla="*/ 608 w 704"/>
                <a:gd name="T31" fmla="*/ 132 h 217"/>
                <a:gd name="T32" fmla="*/ 630 w 704"/>
                <a:gd name="T33" fmla="*/ 83 h 217"/>
                <a:gd name="T34" fmla="*/ 645 w 704"/>
                <a:gd name="T35" fmla="*/ 108 h 217"/>
                <a:gd name="T36" fmla="*/ 643 w 704"/>
                <a:gd name="T37" fmla="*/ 136 h 217"/>
                <a:gd name="T38" fmla="*/ 367 w 704"/>
                <a:gd name="T39" fmla="*/ 212 h 217"/>
                <a:gd name="T40" fmla="*/ 309 w 704"/>
                <a:gd name="T41" fmla="*/ 212 h 217"/>
                <a:gd name="T42" fmla="*/ 335 w 704"/>
                <a:gd name="T43" fmla="*/ 0 h 217"/>
                <a:gd name="T44" fmla="*/ 393 w 704"/>
                <a:gd name="T45" fmla="*/ 0 h 217"/>
                <a:gd name="T46" fmla="*/ 367 w 704"/>
                <a:gd name="T47" fmla="*/ 212 h 217"/>
                <a:gd name="T48" fmla="*/ 484 w 704"/>
                <a:gd name="T49" fmla="*/ 175 h 217"/>
                <a:gd name="T50" fmla="*/ 524 w 704"/>
                <a:gd name="T51" fmla="*/ 169 h 217"/>
                <a:gd name="T52" fmla="*/ 517 w 704"/>
                <a:gd name="T53" fmla="*/ 208 h 217"/>
                <a:gd name="T54" fmla="*/ 463 w 704"/>
                <a:gd name="T55" fmla="*/ 214 h 217"/>
                <a:gd name="T56" fmla="*/ 389 w 704"/>
                <a:gd name="T57" fmla="*/ 155 h 217"/>
                <a:gd name="T58" fmla="*/ 475 w 704"/>
                <a:gd name="T59" fmla="*/ 51 h 217"/>
                <a:gd name="T60" fmla="*/ 539 w 704"/>
                <a:gd name="T61" fmla="*/ 106 h 217"/>
                <a:gd name="T62" fmla="*/ 534 w 704"/>
                <a:gd name="T63" fmla="*/ 147 h 217"/>
                <a:gd name="T64" fmla="*/ 447 w 704"/>
                <a:gd name="T65" fmla="*/ 147 h 217"/>
                <a:gd name="T66" fmla="*/ 484 w 704"/>
                <a:gd name="T67" fmla="*/ 175 h 217"/>
                <a:gd name="T68" fmla="*/ 257 w 704"/>
                <a:gd name="T69" fmla="*/ 52 h 217"/>
                <a:gd name="T70" fmla="*/ 177 w 704"/>
                <a:gd name="T71" fmla="*/ 79 h 217"/>
                <a:gd name="T72" fmla="*/ 151 w 704"/>
                <a:gd name="T73" fmla="*/ 161 h 217"/>
                <a:gd name="T74" fmla="*/ 195 w 704"/>
                <a:gd name="T75" fmla="*/ 215 h 217"/>
                <a:gd name="T76" fmla="*/ 239 w 704"/>
                <a:gd name="T77" fmla="*/ 201 h 217"/>
                <a:gd name="T78" fmla="*/ 239 w 704"/>
                <a:gd name="T79" fmla="*/ 201 h 217"/>
                <a:gd name="T80" fmla="*/ 238 w 704"/>
                <a:gd name="T81" fmla="*/ 212 h 217"/>
                <a:gd name="T82" fmla="*/ 293 w 704"/>
                <a:gd name="T83" fmla="*/ 212 h 217"/>
                <a:gd name="T84" fmla="*/ 312 w 704"/>
                <a:gd name="T85" fmla="*/ 53 h 217"/>
                <a:gd name="T86" fmla="*/ 257 w 704"/>
                <a:gd name="T87" fmla="*/ 52 h 217"/>
                <a:gd name="T88" fmla="*/ 704 w 704"/>
                <a:gd name="T89" fmla="*/ 108 h 217"/>
                <a:gd name="T90" fmla="*/ 633 w 704"/>
                <a:gd name="T91" fmla="*/ 51 h 217"/>
                <a:gd name="T92" fmla="*/ 546 w 704"/>
                <a:gd name="T93" fmla="*/ 159 h 217"/>
                <a:gd name="T94" fmla="*/ 618 w 704"/>
                <a:gd name="T95" fmla="*/ 217 h 217"/>
                <a:gd name="T96" fmla="*/ 704 w 704"/>
                <a:gd name="T97" fmla="*/ 108 h 217"/>
                <a:gd name="T98" fmla="*/ 131 w 704"/>
                <a:gd name="T99" fmla="*/ 0 h 217"/>
                <a:gd name="T100" fmla="*/ 76 w 704"/>
                <a:gd name="T101" fmla="*/ 149 h 217"/>
                <a:gd name="T102" fmla="*/ 76 w 704"/>
                <a:gd name="T103" fmla="*/ 149 h 217"/>
                <a:gd name="T104" fmla="*/ 67 w 704"/>
                <a:gd name="T105" fmla="*/ 0 h 217"/>
                <a:gd name="T106" fmla="*/ 0 w 704"/>
                <a:gd name="T107" fmla="*/ 0 h 217"/>
                <a:gd name="T108" fmla="*/ 31 w 704"/>
                <a:gd name="T109" fmla="*/ 212 h 217"/>
                <a:gd name="T110" fmla="*/ 96 w 704"/>
                <a:gd name="T111" fmla="*/ 212 h 217"/>
                <a:gd name="T112" fmla="*/ 193 w 704"/>
                <a:gd name="T113" fmla="*/ 0 h 217"/>
                <a:gd name="T114" fmla="*/ 131 w 704"/>
                <a:gd name="T11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4" h="217">
                  <a:moveTo>
                    <a:pt x="483" y="113"/>
                  </a:moveTo>
                  <a:cubicBezTo>
                    <a:pt x="484" y="108"/>
                    <a:pt x="485" y="104"/>
                    <a:pt x="485" y="98"/>
                  </a:cubicBezTo>
                  <a:cubicBezTo>
                    <a:pt x="485" y="87"/>
                    <a:pt x="478" y="83"/>
                    <a:pt x="471" y="83"/>
                  </a:cubicBezTo>
                  <a:cubicBezTo>
                    <a:pt x="458" y="83"/>
                    <a:pt x="452" y="90"/>
                    <a:pt x="449" y="113"/>
                  </a:cubicBezTo>
                  <a:lnTo>
                    <a:pt x="483" y="113"/>
                  </a:lnTo>
                  <a:close/>
                  <a:moveTo>
                    <a:pt x="240" y="170"/>
                  </a:moveTo>
                  <a:cubicBezTo>
                    <a:pt x="236" y="173"/>
                    <a:pt x="231" y="176"/>
                    <a:pt x="224" y="176"/>
                  </a:cubicBezTo>
                  <a:cubicBezTo>
                    <a:pt x="213" y="176"/>
                    <a:pt x="211" y="166"/>
                    <a:pt x="211" y="154"/>
                  </a:cubicBezTo>
                  <a:cubicBezTo>
                    <a:pt x="211" y="140"/>
                    <a:pt x="215" y="115"/>
                    <a:pt x="219" y="106"/>
                  </a:cubicBezTo>
                  <a:cubicBezTo>
                    <a:pt x="225" y="91"/>
                    <a:pt x="233" y="86"/>
                    <a:pt x="247" y="86"/>
                  </a:cubicBezTo>
                  <a:cubicBezTo>
                    <a:pt x="248" y="86"/>
                    <a:pt x="249" y="86"/>
                    <a:pt x="250" y="87"/>
                  </a:cubicBezTo>
                  <a:lnTo>
                    <a:pt x="240" y="170"/>
                  </a:lnTo>
                  <a:close/>
                  <a:moveTo>
                    <a:pt x="643" y="136"/>
                  </a:moveTo>
                  <a:cubicBezTo>
                    <a:pt x="638" y="176"/>
                    <a:pt x="632" y="185"/>
                    <a:pt x="621" y="185"/>
                  </a:cubicBezTo>
                  <a:cubicBezTo>
                    <a:pt x="610" y="185"/>
                    <a:pt x="606" y="177"/>
                    <a:pt x="606" y="160"/>
                  </a:cubicBezTo>
                  <a:cubicBezTo>
                    <a:pt x="606" y="153"/>
                    <a:pt x="607" y="143"/>
                    <a:pt x="608" y="132"/>
                  </a:cubicBezTo>
                  <a:cubicBezTo>
                    <a:pt x="612" y="92"/>
                    <a:pt x="618" y="83"/>
                    <a:pt x="630" y="83"/>
                  </a:cubicBezTo>
                  <a:cubicBezTo>
                    <a:pt x="641" y="83"/>
                    <a:pt x="645" y="91"/>
                    <a:pt x="645" y="108"/>
                  </a:cubicBezTo>
                  <a:cubicBezTo>
                    <a:pt x="645" y="115"/>
                    <a:pt x="644" y="125"/>
                    <a:pt x="643" y="136"/>
                  </a:cubicBezTo>
                  <a:moveTo>
                    <a:pt x="367" y="212"/>
                  </a:moveTo>
                  <a:cubicBezTo>
                    <a:pt x="309" y="212"/>
                    <a:pt x="309" y="212"/>
                    <a:pt x="309" y="212"/>
                  </a:cubicBezTo>
                  <a:cubicBezTo>
                    <a:pt x="335" y="0"/>
                    <a:pt x="335" y="0"/>
                    <a:pt x="335" y="0"/>
                  </a:cubicBezTo>
                  <a:cubicBezTo>
                    <a:pt x="393" y="0"/>
                    <a:pt x="393" y="0"/>
                    <a:pt x="393" y="0"/>
                  </a:cubicBezTo>
                  <a:lnTo>
                    <a:pt x="367" y="212"/>
                  </a:lnTo>
                  <a:close/>
                  <a:moveTo>
                    <a:pt x="484" y="175"/>
                  </a:moveTo>
                  <a:cubicBezTo>
                    <a:pt x="496" y="175"/>
                    <a:pt x="511" y="173"/>
                    <a:pt x="524" y="169"/>
                  </a:cubicBezTo>
                  <a:cubicBezTo>
                    <a:pt x="517" y="208"/>
                    <a:pt x="517" y="208"/>
                    <a:pt x="517" y="208"/>
                  </a:cubicBezTo>
                  <a:cubicBezTo>
                    <a:pt x="502" y="212"/>
                    <a:pt x="481" y="214"/>
                    <a:pt x="463" y="214"/>
                  </a:cubicBezTo>
                  <a:cubicBezTo>
                    <a:pt x="405" y="214"/>
                    <a:pt x="389" y="188"/>
                    <a:pt x="389" y="155"/>
                  </a:cubicBezTo>
                  <a:cubicBezTo>
                    <a:pt x="389" y="70"/>
                    <a:pt x="425" y="51"/>
                    <a:pt x="475" y="51"/>
                  </a:cubicBezTo>
                  <a:cubicBezTo>
                    <a:pt x="515" y="51"/>
                    <a:pt x="539" y="70"/>
                    <a:pt x="539" y="106"/>
                  </a:cubicBezTo>
                  <a:cubicBezTo>
                    <a:pt x="539" y="122"/>
                    <a:pt x="536" y="137"/>
                    <a:pt x="534" y="147"/>
                  </a:cubicBezTo>
                  <a:cubicBezTo>
                    <a:pt x="447" y="147"/>
                    <a:pt x="447" y="147"/>
                    <a:pt x="447" y="147"/>
                  </a:cubicBezTo>
                  <a:cubicBezTo>
                    <a:pt x="447" y="165"/>
                    <a:pt x="453" y="175"/>
                    <a:pt x="484" y="175"/>
                  </a:cubicBezTo>
                  <a:moveTo>
                    <a:pt x="257" y="52"/>
                  </a:moveTo>
                  <a:cubicBezTo>
                    <a:pt x="217" y="52"/>
                    <a:pt x="195" y="60"/>
                    <a:pt x="177" y="79"/>
                  </a:cubicBezTo>
                  <a:cubicBezTo>
                    <a:pt x="160" y="96"/>
                    <a:pt x="151" y="128"/>
                    <a:pt x="151" y="161"/>
                  </a:cubicBezTo>
                  <a:cubicBezTo>
                    <a:pt x="151" y="191"/>
                    <a:pt x="159" y="215"/>
                    <a:pt x="195" y="215"/>
                  </a:cubicBezTo>
                  <a:cubicBezTo>
                    <a:pt x="211" y="215"/>
                    <a:pt x="225" y="208"/>
                    <a:pt x="239" y="201"/>
                  </a:cubicBezTo>
                  <a:cubicBezTo>
                    <a:pt x="239" y="201"/>
                    <a:pt x="239" y="201"/>
                    <a:pt x="239" y="201"/>
                  </a:cubicBezTo>
                  <a:cubicBezTo>
                    <a:pt x="238" y="212"/>
                    <a:pt x="238" y="212"/>
                    <a:pt x="238" y="212"/>
                  </a:cubicBezTo>
                  <a:cubicBezTo>
                    <a:pt x="293" y="212"/>
                    <a:pt x="293" y="212"/>
                    <a:pt x="293" y="212"/>
                  </a:cubicBezTo>
                  <a:cubicBezTo>
                    <a:pt x="312" y="53"/>
                    <a:pt x="312" y="53"/>
                    <a:pt x="312" y="53"/>
                  </a:cubicBezTo>
                  <a:cubicBezTo>
                    <a:pt x="296" y="52"/>
                    <a:pt x="278" y="52"/>
                    <a:pt x="257" y="52"/>
                  </a:cubicBezTo>
                  <a:moveTo>
                    <a:pt x="704" y="108"/>
                  </a:moveTo>
                  <a:cubicBezTo>
                    <a:pt x="704" y="67"/>
                    <a:pt x="678" y="51"/>
                    <a:pt x="633" y="51"/>
                  </a:cubicBezTo>
                  <a:cubicBezTo>
                    <a:pt x="579" y="51"/>
                    <a:pt x="546" y="75"/>
                    <a:pt x="546" y="159"/>
                  </a:cubicBezTo>
                  <a:cubicBezTo>
                    <a:pt x="546" y="201"/>
                    <a:pt x="573" y="217"/>
                    <a:pt x="618" y="217"/>
                  </a:cubicBezTo>
                  <a:cubicBezTo>
                    <a:pt x="672" y="217"/>
                    <a:pt x="704" y="193"/>
                    <a:pt x="704" y="108"/>
                  </a:cubicBezTo>
                  <a:moveTo>
                    <a:pt x="131" y="0"/>
                  </a:moveTo>
                  <a:cubicBezTo>
                    <a:pt x="118" y="49"/>
                    <a:pt x="100" y="99"/>
                    <a:pt x="76" y="149"/>
                  </a:cubicBezTo>
                  <a:cubicBezTo>
                    <a:pt x="76" y="149"/>
                    <a:pt x="76" y="149"/>
                    <a:pt x="76" y="149"/>
                  </a:cubicBezTo>
                  <a:cubicBezTo>
                    <a:pt x="70" y="109"/>
                    <a:pt x="67" y="50"/>
                    <a:pt x="67" y="0"/>
                  </a:cubicBezTo>
                  <a:cubicBezTo>
                    <a:pt x="0" y="0"/>
                    <a:pt x="0" y="0"/>
                    <a:pt x="0" y="0"/>
                  </a:cubicBezTo>
                  <a:cubicBezTo>
                    <a:pt x="2" y="79"/>
                    <a:pt x="16" y="150"/>
                    <a:pt x="31" y="212"/>
                  </a:cubicBezTo>
                  <a:cubicBezTo>
                    <a:pt x="96" y="212"/>
                    <a:pt x="96" y="212"/>
                    <a:pt x="96" y="212"/>
                  </a:cubicBezTo>
                  <a:cubicBezTo>
                    <a:pt x="132" y="147"/>
                    <a:pt x="166" y="76"/>
                    <a:pt x="193" y="0"/>
                  </a:cubicBezTo>
                  <a:lnTo>
                    <a:pt x="131" y="0"/>
                  </a:lnTo>
                  <a:close/>
                </a:path>
              </a:pathLst>
            </a:custGeom>
            <a:solidFill>
              <a:srgbClr val="82E6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7"/>
            <p:cNvSpPr>
              <a:spLocks/>
            </p:cNvSpPr>
            <p:nvPr userDrawn="1"/>
          </p:nvSpPr>
          <p:spPr bwMode="auto">
            <a:xfrm>
              <a:off x="6957803" y="4105933"/>
              <a:ext cx="59945" cy="113895"/>
            </a:xfrm>
            <a:custGeom>
              <a:avLst/>
              <a:gdLst>
                <a:gd name="T0" fmla="*/ 12 w 29"/>
                <a:gd name="T1" fmla="*/ 55 h 55"/>
                <a:gd name="T2" fmla="*/ 0 w 29"/>
                <a:gd name="T3" fmla="*/ 52 h 55"/>
                <a:gd name="T4" fmla="*/ 2 w 29"/>
                <a:gd name="T5" fmla="*/ 47 h 55"/>
                <a:gd name="T6" fmla="*/ 11 w 29"/>
                <a:gd name="T7" fmla="*/ 49 h 55"/>
                <a:gd name="T8" fmla="*/ 21 w 29"/>
                <a:gd name="T9" fmla="*/ 39 h 55"/>
                <a:gd name="T10" fmla="*/ 12 w 29"/>
                <a:gd name="T11" fmla="*/ 29 h 55"/>
                <a:gd name="T12" fmla="*/ 0 w 29"/>
                <a:gd name="T13" fmla="*/ 15 h 55"/>
                <a:gd name="T14" fmla="*/ 16 w 29"/>
                <a:gd name="T15" fmla="*/ 0 h 55"/>
                <a:gd name="T16" fmla="*/ 27 w 29"/>
                <a:gd name="T17" fmla="*/ 2 h 55"/>
                <a:gd name="T18" fmla="*/ 25 w 29"/>
                <a:gd name="T19" fmla="*/ 7 h 55"/>
                <a:gd name="T20" fmla="*/ 16 w 29"/>
                <a:gd name="T21" fmla="*/ 4 h 55"/>
                <a:gd name="T22" fmla="*/ 7 w 29"/>
                <a:gd name="T23" fmla="*/ 14 h 55"/>
                <a:gd name="T24" fmla="*/ 16 w 29"/>
                <a:gd name="T25" fmla="*/ 24 h 55"/>
                <a:gd name="T26" fmla="*/ 29 w 29"/>
                <a:gd name="T27" fmla="*/ 39 h 55"/>
                <a:gd name="T28" fmla="*/ 12 w 29"/>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55">
                  <a:moveTo>
                    <a:pt x="12" y="55"/>
                  </a:moveTo>
                  <a:cubicBezTo>
                    <a:pt x="6" y="55"/>
                    <a:pt x="3" y="54"/>
                    <a:pt x="0" y="52"/>
                  </a:cubicBezTo>
                  <a:cubicBezTo>
                    <a:pt x="2" y="47"/>
                    <a:pt x="2" y="47"/>
                    <a:pt x="2" y="47"/>
                  </a:cubicBezTo>
                  <a:cubicBezTo>
                    <a:pt x="4" y="48"/>
                    <a:pt x="7" y="49"/>
                    <a:pt x="11" y="49"/>
                  </a:cubicBezTo>
                  <a:cubicBezTo>
                    <a:pt x="17" y="49"/>
                    <a:pt x="21" y="45"/>
                    <a:pt x="21" y="39"/>
                  </a:cubicBezTo>
                  <a:cubicBezTo>
                    <a:pt x="21" y="34"/>
                    <a:pt x="19" y="32"/>
                    <a:pt x="12" y="29"/>
                  </a:cubicBezTo>
                  <a:cubicBezTo>
                    <a:pt x="3" y="25"/>
                    <a:pt x="0" y="20"/>
                    <a:pt x="0" y="15"/>
                  </a:cubicBezTo>
                  <a:cubicBezTo>
                    <a:pt x="0" y="6"/>
                    <a:pt x="6" y="0"/>
                    <a:pt x="16" y="0"/>
                  </a:cubicBezTo>
                  <a:cubicBezTo>
                    <a:pt x="21" y="0"/>
                    <a:pt x="24" y="1"/>
                    <a:pt x="27" y="2"/>
                  </a:cubicBezTo>
                  <a:cubicBezTo>
                    <a:pt x="25" y="7"/>
                    <a:pt x="25" y="7"/>
                    <a:pt x="25" y="7"/>
                  </a:cubicBezTo>
                  <a:cubicBezTo>
                    <a:pt x="23" y="6"/>
                    <a:pt x="20" y="4"/>
                    <a:pt x="16" y="4"/>
                  </a:cubicBezTo>
                  <a:cubicBezTo>
                    <a:pt x="11" y="4"/>
                    <a:pt x="7" y="8"/>
                    <a:pt x="7" y="14"/>
                  </a:cubicBezTo>
                  <a:cubicBezTo>
                    <a:pt x="7" y="19"/>
                    <a:pt x="12" y="22"/>
                    <a:pt x="16" y="24"/>
                  </a:cubicBezTo>
                  <a:cubicBezTo>
                    <a:pt x="27" y="28"/>
                    <a:pt x="29" y="34"/>
                    <a:pt x="29" y="39"/>
                  </a:cubicBezTo>
                  <a:cubicBezTo>
                    <a:pt x="29" y="48"/>
                    <a:pt x="22" y="55"/>
                    <a:pt x="1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8"/>
            <p:cNvSpPr>
              <a:spLocks/>
            </p:cNvSpPr>
            <p:nvPr userDrawn="1"/>
          </p:nvSpPr>
          <p:spPr bwMode="auto">
            <a:xfrm>
              <a:off x="7042474" y="4105933"/>
              <a:ext cx="109399" cy="111647"/>
            </a:xfrm>
            <a:custGeom>
              <a:avLst/>
              <a:gdLst>
                <a:gd name="T0" fmla="*/ 46 w 53"/>
                <a:gd name="T1" fmla="*/ 54 h 54"/>
                <a:gd name="T2" fmla="*/ 42 w 53"/>
                <a:gd name="T3" fmla="*/ 14 h 54"/>
                <a:gd name="T4" fmla="*/ 41 w 53"/>
                <a:gd name="T5" fmla="*/ 7 h 54"/>
                <a:gd name="T6" fmla="*/ 41 w 53"/>
                <a:gd name="T7" fmla="*/ 7 h 54"/>
                <a:gd name="T8" fmla="*/ 40 w 53"/>
                <a:gd name="T9" fmla="*/ 14 h 54"/>
                <a:gd name="T10" fmla="*/ 28 w 53"/>
                <a:gd name="T11" fmla="*/ 54 h 54"/>
                <a:gd name="T12" fmla="*/ 24 w 53"/>
                <a:gd name="T13" fmla="*/ 54 h 54"/>
                <a:gd name="T14" fmla="*/ 12 w 53"/>
                <a:gd name="T15" fmla="*/ 14 h 54"/>
                <a:gd name="T16" fmla="*/ 11 w 53"/>
                <a:gd name="T17" fmla="*/ 7 h 54"/>
                <a:gd name="T18" fmla="*/ 11 w 53"/>
                <a:gd name="T19" fmla="*/ 7 h 54"/>
                <a:gd name="T20" fmla="*/ 10 w 53"/>
                <a:gd name="T21" fmla="*/ 14 h 54"/>
                <a:gd name="T22" fmla="*/ 6 w 53"/>
                <a:gd name="T23" fmla="*/ 54 h 54"/>
                <a:gd name="T24" fmla="*/ 0 w 53"/>
                <a:gd name="T25" fmla="*/ 54 h 54"/>
                <a:gd name="T26" fmla="*/ 6 w 53"/>
                <a:gd name="T27" fmla="*/ 0 h 54"/>
                <a:gd name="T28" fmla="*/ 14 w 53"/>
                <a:gd name="T29" fmla="*/ 0 h 54"/>
                <a:gd name="T30" fmla="*/ 25 w 53"/>
                <a:gd name="T31" fmla="*/ 39 h 54"/>
                <a:gd name="T32" fmla="*/ 26 w 53"/>
                <a:gd name="T33" fmla="*/ 45 h 54"/>
                <a:gd name="T34" fmla="*/ 26 w 53"/>
                <a:gd name="T35" fmla="*/ 45 h 54"/>
                <a:gd name="T36" fmla="*/ 28 w 53"/>
                <a:gd name="T37" fmla="*/ 39 h 54"/>
                <a:gd name="T38" fmla="*/ 39 w 53"/>
                <a:gd name="T39" fmla="*/ 0 h 54"/>
                <a:gd name="T40" fmla="*/ 46 w 53"/>
                <a:gd name="T41" fmla="*/ 0 h 54"/>
                <a:gd name="T42" fmla="*/ 53 w 53"/>
                <a:gd name="T43" fmla="*/ 54 h 54"/>
                <a:gd name="T44" fmla="*/ 46 w 53"/>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46" y="54"/>
                  </a:moveTo>
                  <a:cubicBezTo>
                    <a:pt x="46" y="53"/>
                    <a:pt x="42" y="14"/>
                    <a:pt x="42" y="14"/>
                  </a:cubicBezTo>
                  <a:cubicBezTo>
                    <a:pt x="41" y="10"/>
                    <a:pt x="41" y="7"/>
                    <a:pt x="41" y="7"/>
                  </a:cubicBezTo>
                  <a:cubicBezTo>
                    <a:pt x="41" y="7"/>
                    <a:pt x="41" y="7"/>
                    <a:pt x="41" y="7"/>
                  </a:cubicBezTo>
                  <a:cubicBezTo>
                    <a:pt x="41" y="7"/>
                    <a:pt x="41" y="10"/>
                    <a:pt x="40" y="14"/>
                  </a:cubicBezTo>
                  <a:cubicBezTo>
                    <a:pt x="40" y="14"/>
                    <a:pt x="29" y="53"/>
                    <a:pt x="28" y="54"/>
                  </a:cubicBezTo>
                  <a:cubicBezTo>
                    <a:pt x="24" y="54"/>
                    <a:pt x="24" y="54"/>
                    <a:pt x="24" y="54"/>
                  </a:cubicBezTo>
                  <a:cubicBezTo>
                    <a:pt x="23" y="53"/>
                    <a:pt x="12" y="14"/>
                    <a:pt x="12" y="14"/>
                  </a:cubicBezTo>
                  <a:cubicBezTo>
                    <a:pt x="11" y="11"/>
                    <a:pt x="11" y="7"/>
                    <a:pt x="11" y="7"/>
                  </a:cubicBezTo>
                  <a:cubicBezTo>
                    <a:pt x="11" y="7"/>
                    <a:pt x="11" y="7"/>
                    <a:pt x="11" y="7"/>
                  </a:cubicBezTo>
                  <a:cubicBezTo>
                    <a:pt x="11" y="7"/>
                    <a:pt x="11" y="11"/>
                    <a:pt x="10" y="14"/>
                  </a:cubicBezTo>
                  <a:cubicBezTo>
                    <a:pt x="10" y="14"/>
                    <a:pt x="6" y="53"/>
                    <a:pt x="6" y="54"/>
                  </a:cubicBezTo>
                  <a:cubicBezTo>
                    <a:pt x="0" y="54"/>
                    <a:pt x="0" y="54"/>
                    <a:pt x="0" y="54"/>
                  </a:cubicBezTo>
                  <a:cubicBezTo>
                    <a:pt x="6" y="0"/>
                    <a:pt x="6" y="0"/>
                    <a:pt x="6" y="0"/>
                  </a:cubicBezTo>
                  <a:cubicBezTo>
                    <a:pt x="14" y="0"/>
                    <a:pt x="14" y="0"/>
                    <a:pt x="14" y="0"/>
                  </a:cubicBezTo>
                  <a:cubicBezTo>
                    <a:pt x="25" y="39"/>
                    <a:pt x="25" y="39"/>
                    <a:pt x="25" y="39"/>
                  </a:cubicBezTo>
                  <a:cubicBezTo>
                    <a:pt x="26" y="43"/>
                    <a:pt x="26" y="45"/>
                    <a:pt x="26" y="45"/>
                  </a:cubicBezTo>
                  <a:cubicBezTo>
                    <a:pt x="26" y="45"/>
                    <a:pt x="26" y="45"/>
                    <a:pt x="26" y="45"/>
                  </a:cubicBezTo>
                  <a:cubicBezTo>
                    <a:pt x="26" y="45"/>
                    <a:pt x="27" y="43"/>
                    <a:pt x="28" y="39"/>
                  </a:cubicBezTo>
                  <a:cubicBezTo>
                    <a:pt x="39" y="0"/>
                    <a:pt x="39" y="0"/>
                    <a:pt x="39" y="0"/>
                  </a:cubicBezTo>
                  <a:cubicBezTo>
                    <a:pt x="46" y="0"/>
                    <a:pt x="46" y="0"/>
                    <a:pt x="46" y="0"/>
                  </a:cubicBezTo>
                  <a:cubicBezTo>
                    <a:pt x="53" y="54"/>
                    <a:pt x="53" y="54"/>
                    <a:pt x="53" y="54"/>
                  </a:cubicBezTo>
                  <a:lnTo>
                    <a:pt x="46"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9"/>
            <p:cNvSpPr>
              <a:spLocks noEditPoints="1"/>
            </p:cNvSpPr>
            <p:nvPr userDrawn="1"/>
          </p:nvSpPr>
          <p:spPr bwMode="auto">
            <a:xfrm>
              <a:off x="7170606" y="4105933"/>
              <a:ext cx="88418" cy="111647"/>
            </a:xfrm>
            <a:custGeom>
              <a:avLst/>
              <a:gdLst>
                <a:gd name="T0" fmla="*/ 35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5 w 43"/>
                <a:gd name="T17" fmla="*/ 54 h 54"/>
                <a:gd name="T18" fmla="*/ 23 w 43"/>
                <a:gd name="T19" fmla="*/ 13 h 54"/>
                <a:gd name="T20" fmla="*/ 21 w 43"/>
                <a:gd name="T21" fmla="*/ 7 h 54"/>
                <a:gd name="T22" fmla="*/ 21 w 43"/>
                <a:gd name="T23" fmla="*/ 7 h 54"/>
                <a:gd name="T24" fmla="*/ 20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5"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5" y="54"/>
                  </a:lnTo>
                  <a:close/>
                  <a:moveTo>
                    <a:pt x="23" y="13"/>
                  </a:moveTo>
                  <a:cubicBezTo>
                    <a:pt x="22" y="9"/>
                    <a:pt x="21" y="7"/>
                    <a:pt x="21" y="7"/>
                  </a:cubicBezTo>
                  <a:cubicBezTo>
                    <a:pt x="21" y="7"/>
                    <a:pt x="21" y="7"/>
                    <a:pt x="21" y="7"/>
                  </a:cubicBezTo>
                  <a:cubicBezTo>
                    <a:pt x="21" y="7"/>
                    <a:pt x="21" y="9"/>
                    <a:pt x="20"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10"/>
            <p:cNvSpPr>
              <a:spLocks noEditPoints="1"/>
            </p:cNvSpPr>
            <p:nvPr userDrawn="1"/>
          </p:nvSpPr>
          <p:spPr bwMode="auto">
            <a:xfrm>
              <a:off x="7282252" y="4105933"/>
              <a:ext cx="68187" cy="111647"/>
            </a:xfrm>
            <a:custGeom>
              <a:avLst/>
              <a:gdLst>
                <a:gd name="T0" fmla="*/ 25 w 33"/>
                <a:gd name="T1" fmla="*/ 54 h 54"/>
                <a:gd name="T2" fmla="*/ 8 w 33"/>
                <a:gd name="T3" fmla="*/ 29 h 54"/>
                <a:gd name="T4" fmla="*/ 7 w 33"/>
                <a:gd name="T5" fmla="*/ 29 h 54"/>
                <a:gd name="T6" fmla="*/ 7 w 33"/>
                <a:gd name="T7" fmla="*/ 54 h 54"/>
                <a:gd name="T8" fmla="*/ 0 w 33"/>
                <a:gd name="T9" fmla="*/ 54 h 54"/>
                <a:gd name="T10" fmla="*/ 0 w 33"/>
                <a:gd name="T11" fmla="*/ 2 h 54"/>
                <a:gd name="T12" fmla="*/ 14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4 w 33"/>
                <a:gd name="T25" fmla="*/ 4 h 54"/>
                <a:gd name="T26" fmla="*/ 7 w 33"/>
                <a:gd name="T27" fmla="*/ 5 h 54"/>
                <a:gd name="T28" fmla="*/ 7 w 33"/>
                <a:gd name="T29" fmla="*/ 27 h 54"/>
                <a:gd name="T30" fmla="*/ 12 w 33"/>
                <a:gd name="T31" fmla="*/ 28 h 54"/>
                <a:gd name="T32" fmla="*/ 25 w 33"/>
                <a:gd name="T33" fmla="*/ 16 h 54"/>
                <a:gd name="T34" fmla="*/ 14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8" y="29"/>
                    <a:pt x="8" y="29"/>
                    <a:pt x="8"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4" y="0"/>
                  </a:cubicBezTo>
                  <a:cubicBezTo>
                    <a:pt x="26" y="0"/>
                    <a:pt x="32" y="5"/>
                    <a:pt x="32" y="15"/>
                  </a:cubicBezTo>
                  <a:cubicBezTo>
                    <a:pt x="32" y="25"/>
                    <a:pt x="26" y="30"/>
                    <a:pt x="16" y="30"/>
                  </a:cubicBezTo>
                  <a:cubicBezTo>
                    <a:pt x="16" y="30"/>
                    <a:pt x="16" y="30"/>
                    <a:pt x="16" y="30"/>
                  </a:cubicBezTo>
                  <a:cubicBezTo>
                    <a:pt x="33" y="54"/>
                    <a:pt x="33" y="54"/>
                    <a:pt x="33" y="54"/>
                  </a:cubicBezTo>
                  <a:lnTo>
                    <a:pt x="25" y="54"/>
                  </a:lnTo>
                  <a:close/>
                  <a:moveTo>
                    <a:pt x="14"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4"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Freeform 11"/>
            <p:cNvSpPr>
              <a:spLocks/>
            </p:cNvSpPr>
            <p:nvPr userDrawn="1"/>
          </p:nvSpPr>
          <p:spPr bwMode="auto">
            <a:xfrm>
              <a:off x="7368423" y="4105933"/>
              <a:ext cx="58446" cy="111647"/>
            </a:xfrm>
            <a:custGeom>
              <a:avLst/>
              <a:gdLst>
                <a:gd name="T0" fmla="*/ 50 w 78"/>
                <a:gd name="T1" fmla="*/ 14 h 149"/>
                <a:gd name="T2" fmla="*/ 50 w 78"/>
                <a:gd name="T3" fmla="*/ 149 h 149"/>
                <a:gd name="T4" fmla="*/ 31 w 78"/>
                <a:gd name="T5" fmla="*/ 149 h 149"/>
                <a:gd name="T6" fmla="*/ 31 w 78"/>
                <a:gd name="T7" fmla="*/ 14 h 149"/>
                <a:gd name="T8" fmla="*/ 0 w 78"/>
                <a:gd name="T9" fmla="*/ 14 h 149"/>
                <a:gd name="T10" fmla="*/ 0 w 78"/>
                <a:gd name="T11" fmla="*/ 0 h 149"/>
                <a:gd name="T12" fmla="*/ 78 w 78"/>
                <a:gd name="T13" fmla="*/ 0 h 149"/>
                <a:gd name="T14" fmla="*/ 78 w 78"/>
                <a:gd name="T15" fmla="*/ 14 h 149"/>
                <a:gd name="T16" fmla="*/ 50 w 78"/>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9">
                  <a:moveTo>
                    <a:pt x="50" y="14"/>
                  </a:moveTo>
                  <a:lnTo>
                    <a:pt x="50" y="149"/>
                  </a:lnTo>
                  <a:lnTo>
                    <a:pt x="31" y="149"/>
                  </a:lnTo>
                  <a:lnTo>
                    <a:pt x="31" y="14"/>
                  </a:lnTo>
                  <a:lnTo>
                    <a:pt x="0" y="14"/>
                  </a:lnTo>
                  <a:lnTo>
                    <a:pt x="0" y="0"/>
                  </a:lnTo>
                  <a:lnTo>
                    <a:pt x="78" y="0"/>
                  </a:lnTo>
                  <a:lnTo>
                    <a:pt x="78"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12"/>
            <p:cNvSpPr>
              <a:spLocks/>
            </p:cNvSpPr>
            <p:nvPr userDrawn="1"/>
          </p:nvSpPr>
          <p:spPr bwMode="auto">
            <a:xfrm>
              <a:off x="7496554" y="4105933"/>
              <a:ext cx="59945" cy="111647"/>
            </a:xfrm>
            <a:custGeom>
              <a:avLst/>
              <a:gdLst>
                <a:gd name="T0" fmla="*/ 50 w 80"/>
                <a:gd name="T1" fmla="*/ 14 h 149"/>
                <a:gd name="T2" fmla="*/ 50 w 80"/>
                <a:gd name="T3" fmla="*/ 149 h 149"/>
                <a:gd name="T4" fmla="*/ 31 w 80"/>
                <a:gd name="T5" fmla="*/ 149 h 149"/>
                <a:gd name="T6" fmla="*/ 31 w 80"/>
                <a:gd name="T7" fmla="*/ 14 h 149"/>
                <a:gd name="T8" fmla="*/ 0 w 80"/>
                <a:gd name="T9" fmla="*/ 14 h 149"/>
                <a:gd name="T10" fmla="*/ 0 w 80"/>
                <a:gd name="T11" fmla="*/ 0 h 149"/>
                <a:gd name="T12" fmla="*/ 80 w 80"/>
                <a:gd name="T13" fmla="*/ 0 h 149"/>
                <a:gd name="T14" fmla="*/ 80 w 80"/>
                <a:gd name="T15" fmla="*/ 14 h 149"/>
                <a:gd name="T16" fmla="*/ 50 w 80"/>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9">
                  <a:moveTo>
                    <a:pt x="50" y="14"/>
                  </a:moveTo>
                  <a:lnTo>
                    <a:pt x="50" y="149"/>
                  </a:lnTo>
                  <a:lnTo>
                    <a:pt x="31" y="149"/>
                  </a:lnTo>
                  <a:lnTo>
                    <a:pt x="31" y="14"/>
                  </a:lnTo>
                  <a:lnTo>
                    <a:pt x="0" y="14"/>
                  </a:lnTo>
                  <a:lnTo>
                    <a:pt x="0" y="0"/>
                  </a:lnTo>
                  <a:lnTo>
                    <a:pt x="80" y="0"/>
                  </a:lnTo>
                  <a:lnTo>
                    <a:pt x="80"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13"/>
            <p:cNvSpPr>
              <a:spLocks/>
            </p:cNvSpPr>
            <p:nvPr userDrawn="1"/>
          </p:nvSpPr>
          <p:spPr bwMode="auto">
            <a:xfrm>
              <a:off x="7581226" y="4105933"/>
              <a:ext cx="51702" cy="111647"/>
            </a:xfrm>
            <a:custGeom>
              <a:avLst/>
              <a:gdLst>
                <a:gd name="T0" fmla="*/ 0 w 69"/>
                <a:gd name="T1" fmla="*/ 149 h 149"/>
                <a:gd name="T2" fmla="*/ 0 w 69"/>
                <a:gd name="T3" fmla="*/ 0 h 149"/>
                <a:gd name="T4" fmla="*/ 69 w 69"/>
                <a:gd name="T5" fmla="*/ 0 h 149"/>
                <a:gd name="T6" fmla="*/ 69 w 69"/>
                <a:gd name="T7" fmla="*/ 14 h 149"/>
                <a:gd name="T8" fmla="*/ 20 w 69"/>
                <a:gd name="T9" fmla="*/ 14 h 149"/>
                <a:gd name="T10" fmla="*/ 20 w 69"/>
                <a:gd name="T11" fmla="*/ 66 h 149"/>
                <a:gd name="T12" fmla="*/ 64 w 69"/>
                <a:gd name="T13" fmla="*/ 66 h 149"/>
                <a:gd name="T14" fmla="*/ 64 w 69"/>
                <a:gd name="T15" fmla="*/ 80 h 149"/>
                <a:gd name="T16" fmla="*/ 20 w 69"/>
                <a:gd name="T17" fmla="*/ 80 h 149"/>
                <a:gd name="T18" fmla="*/ 20 w 69"/>
                <a:gd name="T19" fmla="*/ 135 h 149"/>
                <a:gd name="T20" fmla="*/ 69 w 69"/>
                <a:gd name="T21" fmla="*/ 135 h 149"/>
                <a:gd name="T22" fmla="*/ 69 w 69"/>
                <a:gd name="T23" fmla="*/ 149 h 149"/>
                <a:gd name="T24" fmla="*/ 0 w 69"/>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49">
                  <a:moveTo>
                    <a:pt x="0" y="149"/>
                  </a:moveTo>
                  <a:lnTo>
                    <a:pt x="0" y="0"/>
                  </a:lnTo>
                  <a:lnTo>
                    <a:pt x="69" y="0"/>
                  </a:lnTo>
                  <a:lnTo>
                    <a:pt x="69" y="14"/>
                  </a:lnTo>
                  <a:lnTo>
                    <a:pt x="20" y="14"/>
                  </a:lnTo>
                  <a:lnTo>
                    <a:pt x="20" y="66"/>
                  </a:lnTo>
                  <a:lnTo>
                    <a:pt x="64" y="66"/>
                  </a:lnTo>
                  <a:lnTo>
                    <a:pt x="64" y="80"/>
                  </a:lnTo>
                  <a:lnTo>
                    <a:pt x="20" y="80"/>
                  </a:lnTo>
                  <a:lnTo>
                    <a:pt x="20" y="135"/>
                  </a:lnTo>
                  <a:lnTo>
                    <a:pt x="69" y="135"/>
                  </a:lnTo>
                  <a:lnTo>
                    <a:pt x="69"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Freeform 14"/>
            <p:cNvSpPr>
              <a:spLocks/>
            </p:cNvSpPr>
            <p:nvPr userDrawn="1"/>
          </p:nvSpPr>
          <p:spPr bwMode="auto">
            <a:xfrm>
              <a:off x="7656156" y="4105933"/>
              <a:ext cx="63691" cy="113895"/>
            </a:xfrm>
            <a:custGeom>
              <a:avLst/>
              <a:gdLst>
                <a:gd name="T0" fmla="*/ 20 w 31"/>
                <a:gd name="T1" fmla="*/ 55 h 55"/>
                <a:gd name="T2" fmla="*/ 0 w 31"/>
                <a:gd name="T3" fmla="*/ 27 h 55"/>
                <a:gd name="T4" fmla="*/ 20 w 31"/>
                <a:gd name="T5" fmla="*/ 0 h 55"/>
                <a:gd name="T6" fmla="*/ 30 w 31"/>
                <a:gd name="T7" fmla="*/ 3 h 55"/>
                <a:gd name="T8" fmla="*/ 29 w 31"/>
                <a:gd name="T9" fmla="*/ 7 h 55"/>
                <a:gd name="T10" fmla="*/ 21 w 31"/>
                <a:gd name="T11" fmla="*/ 5 h 55"/>
                <a:gd name="T12" fmla="*/ 7 w 31"/>
                <a:gd name="T13" fmla="*/ 27 h 55"/>
                <a:gd name="T14" fmla="*/ 21 w 31"/>
                <a:gd name="T15" fmla="*/ 49 h 55"/>
                <a:gd name="T16" fmla="*/ 29 w 31"/>
                <a:gd name="T17" fmla="*/ 47 h 55"/>
                <a:gd name="T18" fmla="*/ 31 w 31"/>
                <a:gd name="T19" fmla="*/ 52 h 55"/>
                <a:gd name="T20" fmla="*/ 20 w 31"/>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5">
                  <a:moveTo>
                    <a:pt x="20" y="55"/>
                  </a:moveTo>
                  <a:cubicBezTo>
                    <a:pt x="7" y="55"/>
                    <a:pt x="0" y="42"/>
                    <a:pt x="0" y="27"/>
                  </a:cubicBezTo>
                  <a:cubicBezTo>
                    <a:pt x="0" y="12"/>
                    <a:pt x="7" y="0"/>
                    <a:pt x="20" y="0"/>
                  </a:cubicBezTo>
                  <a:cubicBezTo>
                    <a:pt x="25" y="0"/>
                    <a:pt x="28" y="1"/>
                    <a:pt x="30" y="3"/>
                  </a:cubicBezTo>
                  <a:cubicBezTo>
                    <a:pt x="29" y="7"/>
                    <a:pt x="29" y="7"/>
                    <a:pt x="29" y="7"/>
                  </a:cubicBezTo>
                  <a:cubicBezTo>
                    <a:pt x="27" y="6"/>
                    <a:pt x="25" y="5"/>
                    <a:pt x="21" y="5"/>
                  </a:cubicBezTo>
                  <a:cubicBezTo>
                    <a:pt x="11" y="5"/>
                    <a:pt x="7" y="16"/>
                    <a:pt x="7" y="27"/>
                  </a:cubicBezTo>
                  <a:cubicBezTo>
                    <a:pt x="7" y="39"/>
                    <a:pt x="11" y="49"/>
                    <a:pt x="21" y="49"/>
                  </a:cubicBezTo>
                  <a:cubicBezTo>
                    <a:pt x="24" y="49"/>
                    <a:pt x="27" y="49"/>
                    <a:pt x="29" y="47"/>
                  </a:cubicBezTo>
                  <a:cubicBezTo>
                    <a:pt x="31" y="52"/>
                    <a:pt x="31" y="52"/>
                    <a:pt x="31" y="52"/>
                  </a:cubicBezTo>
                  <a:cubicBezTo>
                    <a:pt x="28" y="54"/>
                    <a:pt x="24" y="55"/>
                    <a:pt x="20"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15"/>
            <p:cNvSpPr>
              <a:spLocks/>
            </p:cNvSpPr>
            <p:nvPr userDrawn="1"/>
          </p:nvSpPr>
          <p:spPr bwMode="auto">
            <a:xfrm>
              <a:off x="7744574" y="4105933"/>
              <a:ext cx="70435" cy="111647"/>
            </a:xfrm>
            <a:custGeom>
              <a:avLst/>
              <a:gdLst>
                <a:gd name="T0" fmla="*/ 75 w 94"/>
                <a:gd name="T1" fmla="*/ 149 h 149"/>
                <a:gd name="T2" fmla="*/ 75 w 94"/>
                <a:gd name="T3" fmla="*/ 80 h 149"/>
                <a:gd name="T4" fmla="*/ 19 w 94"/>
                <a:gd name="T5" fmla="*/ 80 h 149"/>
                <a:gd name="T6" fmla="*/ 19 w 94"/>
                <a:gd name="T7" fmla="*/ 149 h 149"/>
                <a:gd name="T8" fmla="*/ 0 w 94"/>
                <a:gd name="T9" fmla="*/ 149 h 149"/>
                <a:gd name="T10" fmla="*/ 0 w 94"/>
                <a:gd name="T11" fmla="*/ 0 h 149"/>
                <a:gd name="T12" fmla="*/ 19 w 94"/>
                <a:gd name="T13" fmla="*/ 0 h 149"/>
                <a:gd name="T14" fmla="*/ 19 w 94"/>
                <a:gd name="T15" fmla="*/ 66 h 149"/>
                <a:gd name="T16" fmla="*/ 75 w 94"/>
                <a:gd name="T17" fmla="*/ 66 h 149"/>
                <a:gd name="T18" fmla="*/ 75 w 94"/>
                <a:gd name="T19" fmla="*/ 0 h 149"/>
                <a:gd name="T20" fmla="*/ 94 w 94"/>
                <a:gd name="T21" fmla="*/ 0 h 149"/>
                <a:gd name="T22" fmla="*/ 94 w 94"/>
                <a:gd name="T23" fmla="*/ 149 h 149"/>
                <a:gd name="T24" fmla="*/ 75 w 94"/>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9">
                  <a:moveTo>
                    <a:pt x="75" y="149"/>
                  </a:moveTo>
                  <a:lnTo>
                    <a:pt x="75" y="80"/>
                  </a:lnTo>
                  <a:lnTo>
                    <a:pt x="19" y="80"/>
                  </a:lnTo>
                  <a:lnTo>
                    <a:pt x="19" y="149"/>
                  </a:lnTo>
                  <a:lnTo>
                    <a:pt x="0" y="149"/>
                  </a:lnTo>
                  <a:lnTo>
                    <a:pt x="0" y="0"/>
                  </a:lnTo>
                  <a:lnTo>
                    <a:pt x="19" y="0"/>
                  </a:lnTo>
                  <a:lnTo>
                    <a:pt x="19" y="66"/>
                  </a:lnTo>
                  <a:lnTo>
                    <a:pt x="75" y="66"/>
                  </a:lnTo>
                  <a:lnTo>
                    <a:pt x="75" y="0"/>
                  </a:lnTo>
                  <a:lnTo>
                    <a:pt x="94" y="0"/>
                  </a:lnTo>
                  <a:lnTo>
                    <a:pt x="94" y="149"/>
                  </a:lnTo>
                  <a:lnTo>
                    <a:pt x="75"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16"/>
            <p:cNvSpPr>
              <a:spLocks/>
            </p:cNvSpPr>
            <p:nvPr userDrawn="1"/>
          </p:nvSpPr>
          <p:spPr bwMode="auto">
            <a:xfrm>
              <a:off x="7847979" y="4105933"/>
              <a:ext cx="80176" cy="111647"/>
            </a:xfrm>
            <a:custGeom>
              <a:avLst/>
              <a:gdLst>
                <a:gd name="T0" fmla="*/ 33 w 39"/>
                <a:gd name="T1" fmla="*/ 54 h 54"/>
                <a:gd name="T2" fmla="*/ 10 w 39"/>
                <a:gd name="T3" fmla="*/ 15 h 54"/>
                <a:gd name="T4" fmla="*/ 6 w 39"/>
                <a:gd name="T5" fmla="*/ 8 h 54"/>
                <a:gd name="T6" fmla="*/ 6 w 39"/>
                <a:gd name="T7" fmla="*/ 8 h 54"/>
                <a:gd name="T8" fmla="*/ 6 w 39"/>
                <a:gd name="T9" fmla="*/ 15 h 54"/>
                <a:gd name="T10" fmla="*/ 6 w 39"/>
                <a:gd name="T11" fmla="*/ 54 h 54"/>
                <a:gd name="T12" fmla="*/ 0 w 39"/>
                <a:gd name="T13" fmla="*/ 54 h 54"/>
                <a:gd name="T14" fmla="*/ 0 w 39"/>
                <a:gd name="T15" fmla="*/ 0 h 54"/>
                <a:gd name="T16" fmla="*/ 8 w 39"/>
                <a:gd name="T17" fmla="*/ 0 h 54"/>
                <a:gd name="T18" fmla="*/ 30 w 39"/>
                <a:gd name="T19" fmla="*/ 38 h 54"/>
                <a:gd name="T20" fmla="*/ 33 w 39"/>
                <a:gd name="T21" fmla="*/ 44 h 54"/>
                <a:gd name="T22" fmla="*/ 33 w 39"/>
                <a:gd name="T23" fmla="*/ 44 h 54"/>
                <a:gd name="T24" fmla="*/ 33 w 39"/>
                <a:gd name="T25" fmla="*/ 38 h 54"/>
                <a:gd name="T26" fmla="*/ 33 w 39"/>
                <a:gd name="T27" fmla="*/ 0 h 54"/>
                <a:gd name="T28" fmla="*/ 39 w 39"/>
                <a:gd name="T29" fmla="*/ 0 h 54"/>
                <a:gd name="T30" fmla="*/ 39 w 39"/>
                <a:gd name="T31" fmla="*/ 54 h 54"/>
                <a:gd name="T32" fmla="*/ 33 w 39"/>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54">
                  <a:moveTo>
                    <a:pt x="33" y="54"/>
                  </a:moveTo>
                  <a:cubicBezTo>
                    <a:pt x="10" y="15"/>
                    <a:pt x="10" y="15"/>
                    <a:pt x="10" y="15"/>
                  </a:cubicBezTo>
                  <a:cubicBezTo>
                    <a:pt x="8" y="11"/>
                    <a:pt x="6" y="8"/>
                    <a:pt x="6" y="8"/>
                  </a:cubicBezTo>
                  <a:cubicBezTo>
                    <a:pt x="6" y="8"/>
                    <a:pt x="6" y="8"/>
                    <a:pt x="6" y="8"/>
                  </a:cubicBezTo>
                  <a:cubicBezTo>
                    <a:pt x="6" y="8"/>
                    <a:pt x="6" y="12"/>
                    <a:pt x="6" y="15"/>
                  </a:cubicBezTo>
                  <a:cubicBezTo>
                    <a:pt x="6" y="54"/>
                    <a:pt x="6" y="54"/>
                    <a:pt x="6" y="54"/>
                  </a:cubicBezTo>
                  <a:cubicBezTo>
                    <a:pt x="0" y="54"/>
                    <a:pt x="0" y="54"/>
                    <a:pt x="0" y="54"/>
                  </a:cubicBezTo>
                  <a:cubicBezTo>
                    <a:pt x="0" y="0"/>
                    <a:pt x="0" y="0"/>
                    <a:pt x="0" y="0"/>
                  </a:cubicBezTo>
                  <a:cubicBezTo>
                    <a:pt x="8" y="0"/>
                    <a:pt x="8" y="0"/>
                    <a:pt x="8" y="0"/>
                  </a:cubicBezTo>
                  <a:cubicBezTo>
                    <a:pt x="30" y="38"/>
                    <a:pt x="30" y="38"/>
                    <a:pt x="30" y="38"/>
                  </a:cubicBezTo>
                  <a:cubicBezTo>
                    <a:pt x="32" y="41"/>
                    <a:pt x="33" y="44"/>
                    <a:pt x="33" y="44"/>
                  </a:cubicBezTo>
                  <a:cubicBezTo>
                    <a:pt x="33" y="44"/>
                    <a:pt x="33" y="44"/>
                    <a:pt x="33" y="44"/>
                  </a:cubicBezTo>
                  <a:cubicBezTo>
                    <a:pt x="33" y="44"/>
                    <a:pt x="33" y="41"/>
                    <a:pt x="33" y="38"/>
                  </a:cubicBezTo>
                  <a:cubicBezTo>
                    <a:pt x="33" y="0"/>
                    <a:pt x="33" y="0"/>
                    <a:pt x="33" y="0"/>
                  </a:cubicBezTo>
                  <a:cubicBezTo>
                    <a:pt x="39" y="0"/>
                    <a:pt x="39" y="0"/>
                    <a:pt x="39" y="0"/>
                  </a:cubicBezTo>
                  <a:cubicBezTo>
                    <a:pt x="39" y="54"/>
                    <a:pt x="39" y="54"/>
                    <a:pt x="39" y="54"/>
                  </a:cubicBezTo>
                  <a:lnTo>
                    <a:pt x="33"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17"/>
            <p:cNvSpPr>
              <a:spLocks noEditPoints="1"/>
            </p:cNvSpPr>
            <p:nvPr userDrawn="1"/>
          </p:nvSpPr>
          <p:spPr bwMode="auto">
            <a:xfrm>
              <a:off x="7957377" y="4105933"/>
              <a:ext cx="80925" cy="113895"/>
            </a:xfrm>
            <a:custGeom>
              <a:avLst/>
              <a:gdLst>
                <a:gd name="T0" fmla="*/ 19 w 39"/>
                <a:gd name="T1" fmla="*/ 55 h 55"/>
                <a:gd name="T2" fmla="*/ 0 w 39"/>
                <a:gd name="T3" fmla="*/ 27 h 55"/>
                <a:gd name="T4" fmla="*/ 19 w 39"/>
                <a:gd name="T5" fmla="*/ 0 h 55"/>
                <a:gd name="T6" fmla="*/ 39 w 39"/>
                <a:gd name="T7" fmla="*/ 27 h 55"/>
                <a:gd name="T8" fmla="*/ 19 w 39"/>
                <a:gd name="T9" fmla="*/ 55 h 55"/>
                <a:gd name="T10" fmla="*/ 19 w 39"/>
                <a:gd name="T11" fmla="*/ 4 h 55"/>
                <a:gd name="T12" fmla="*/ 7 w 39"/>
                <a:gd name="T13" fmla="*/ 27 h 55"/>
                <a:gd name="T14" fmla="*/ 19 w 39"/>
                <a:gd name="T15" fmla="*/ 49 h 55"/>
                <a:gd name="T16" fmla="*/ 31 w 39"/>
                <a:gd name="T17" fmla="*/ 27 h 55"/>
                <a:gd name="T18" fmla="*/ 19 w 39"/>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5">
                  <a:moveTo>
                    <a:pt x="19" y="55"/>
                  </a:moveTo>
                  <a:cubicBezTo>
                    <a:pt x="5" y="55"/>
                    <a:pt x="0" y="43"/>
                    <a:pt x="0" y="27"/>
                  </a:cubicBezTo>
                  <a:cubicBezTo>
                    <a:pt x="0" y="12"/>
                    <a:pt x="5" y="0"/>
                    <a:pt x="19" y="0"/>
                  </a:cubicBezTo>
                  <a:cubicBezTo>
                    <a:pt x="33" y="0"/>
                    <a:pt x="39" y="12"/>
                    <a:pt x="39" y="27"/>
                  </a:cubicBezTo>
                  <a:cubicBezTo>
                    <a:pt x="39"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18"/>
            <p:cNvSpPr>
              <a:spLocks/>
            </p:cNvSpPr>
            <p:nvPr userDrawn="1"/>
          </p:nvSpPr>
          <p:spPr bwMode="auto">
            <a:xfrm>
              <a:off x="8066776" y="4105933"/>
              <a:ext cx="47956" cy="111647"/>
            </a:xfrm>
            <a:custGeom>
              <a:avLst/>
              <a:gdLst>
                <a:gd name="T0" fmla="*/ 0 w 64"/>
                <a:gd name="T1" fmla="*/ 149 h 149"/>
                <a:gd name="T2" fmla="*/ 0 w 64"/>
                <a:gd name="T3" fmla="*/ 0 h 149"/>
                <a:gd name="T4" fmla="*/ 19 w 64"/>
                <a:gd name="T5" fmla="*/ 0 h 149"/>
                <a:gd name="T6" fmla="*/ 19 w 64"/>
                <a:gd name="T7" fmla="*/ 135 h 149"/>
                <a:gd name="T8" fmla="*/ 64 w 64"/>
                <a:gd name="T9" fmla="*/ 135 h 149"/>
                <a:gd name="T10" fmla="*/ 64 w 64"/>
                <a:gd name="T11" fmla="*/ 149 h 149"/>
                <a:gd name="T12" fmla="*/ 0 w 64"/>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64" h="149">
                  <a:moveTo>
                    <a:pt x="0" y="149"/>
                  </a:moveTo>
                  <a:lnTo>
                    <a:pt x="0" y="0"/>
                  </a:lnTo>
                  <a:lnTo>
                    <a:pt x="19" y="0"/>
                  </a:lnTo>
                  <a:lnTo>
                    <a:pt x="19" y="135"/>
                  </a:lnTo>
                  <a:lnTo>
                    <a:pt x="64" y="135"/>
                  </a:lnTo>
                  <a:lnTo>
                    <a:pt x="64"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19"/>
            <p:cNvSpPr>
              <a:spLocks noEditPoints="1"/>
            </p:cNvSpPr>
            <p:nvPr userDrawn="1"/>
          </p:nvSpPr>
          <p:spPr bwMode="auto">
            <a:xfrm>
              <a:off x="8132715" y="4105933"/>
              <a:ext cx="78677" cy="113895"/>
            </a:xfrm>
            <a:custGeom>
              <a:avLst/>
              <a:gdLst>
                <a:gd name="T0" fmla="*/ 19 w 38"/>
                <a:gd name="T1" fmla="*/ 55 h 55"/>
                <a:gd name="T2" fmla="*/ 0 w 38"/>
                <a:gd name="T3" fmla="*/ 27 h 55"/>
                <a:gd name="T4" fmla="*/ 19 w 38"/>
                <a:gd name="T5" fmla="*/ 0 h 55"/>
                <a:gd name="T6" fmla="*/ 38 w 38"/>
                <a:gd name="T7" fmla="*/ 27 h 55"/>
                <a:gd name="T8" fmla="*/ 19 w 38"/>
                <a:gd name="T9" fmla="*/ 55 h 55"/>
                <a:gd name="T10" fmla="*/ 19 w 38"/>
                <a:gd name="T11" fmla="*/ 4 h 55"/>
                <a:gd name="T12" fmla="*/ 7 w 38"/>
                <a:gd name="T13" fmla="*/ 27 h 55"/>
                <a:gd name="T14" fmla="*/ 19 w 38"/>
                <a:gd name="T15" fmla="*/ 49 h 55"/>
                <a:gd name="T16" fmla="*/ 31 w 38"/>
                <a:gd name="T17" fmla="*/ 27 h 55"/>
                <a:gd name="T18" fmla="*/ 19 w 3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5">
                  <a:moveTo>
                    <a:pt x="19" y="55"/>
                  </a:moveTo>
                  <a:cubicBezTo>
                    <a:pt x="5" y="55"/>
                    <a:pt x="0" y="43"/>
                    <a:pt x="0" y="27"/>
                  </a:cubicBezTo>
                  <a:cubicBezTo>
                    <a:pt x="0" y="12"/>
                    <a:pt x="5" y="0"/>
                    <a:pt x="19" y="0"/>
                  </a:cubicBezTo>
                  <a:cubicBezTo>
                    <a:pt x="33" y="0"/>
                    <a:pt x="38" y="12"/>
                    <a:pt x="38" y="27"/>
                  </a:cubicBezTo>
                  <a:cubicBezTo>
                    <a:pt x="38"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20"/>
            <p:cNvSpPr>
              <a:spLocks/>
            </p:cNvSpPr>
            <p:nvPr userDrawn="1"/>
          </p:nvSpPr>
          <p:spPr bwMode="auto">
            <a:xfrm>
              <a:off x="8238367" y="4105933"/>
              <a:ext cx="74182" cy="113895"/>
            </a:xfrm>
            <a:custGeom>
              <a:avLst/>
              <a:gdLst>
                <a:gd name="T0" fmla="*/ 22 w 36"/>
                <a:gd name="T1" fmla="*/ 55 h 55"/>
                <a:gd name="T2" fmla="*/ 0 w 36"/>
                <a:gd name="T3" fmla="*/ 27 h 55"/>
                <a:gd name="T4" fmla="*/ 22 w 36"/>
                <a:gd name="T5" fmla="*/ 0 h 55"/>
                <a:gd name="T6" fmla="*/ 35 w 36"/>
                <a:gd name="T7" fmla="*/ 2 h 55"/>
                <a:gd name="T8" fmla="*/ 33 w 36"/>
                <a:gd name="T9" fmla="*/ 7 h 55"/>
                <a:gd name="T10" fmla="*/ 23 w 36"/>
                <a:gd name="T11" fmla="*/ 5 h 55"/>
                <a:gd name="T12" fmla="*/ 7 w 36"/>
                <a:gd name="T13" fmla="*/ 27 h 55"/>
                <a:gd name="T14" fmla="*/ 22 w 36"/>
                <a:gd name="T15" fmla="*/ 50 h 55"/>
                <a:gd name="T16" fmla="*/ 29 w 36"/>
                <a:gd name="T17" fmla="*/ 49 h 55"/>
                <a:gd name="T18" fmla="*/ 29 w 36"/>
                <a:gd name="T19" fmla="*/ 28 h 55"/>
                <a:gd name="T20" fmla="*/ 20 w 36"/>
                <a:gd name="T21" fmla="*/ 28 h 55"/>
                <a:gd name="T22" fmla="*/ 20 w 36"/>
                <a:gd name="T23" fmla="*/ 24 h 55"/>
                <a:gd name="T24" fmla="*/ 36 w 36"/>
                <a:gd name="T25" fmla="*/ 24 h 55"/>
                <a:gd name="T26" fmla="*/ 36 w 36"/>
                <a:gd name="T27" fmla="*/ 52 h 55"/>
                <a:gd name="T28" fmla="*/ 22 w 3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5">
                  <a:moveTo>
                    <a:pt x="22" y="55"/>
                  </a:moveTo>
                  <a:cubicBezTo>
                    <a:pt x="10" y="55"/>
                    <a:pt x="0" y="46"/>
                    <a:pt x="0" y="27"/>
                  </a:cubicBezTo>
                  <a:cubicBezTo>
                    <a:pt x="0" y="9"/>
                    <a:pt x="10" y="0"/>
                    <a:pt x="22" y="0"/>
                  </a:cubicBezTo>
                  <a:cubicBezTo>
                    <a:pt x="28" y="0"/>
                    <a:pt x="32" y="1"/>
                    <a:pt x="35" y="2"/>
                  </a:cubicBezTo>
                  <a:cubicBezTo>
                    <a:pt x="33" y="7"/>
                    <a:pt x="33" y="7"/>
                    <a:pt x="33" y="7"/>
                  </a:cubicBezTo>
                  <a:cubicBezTo>
                    <a:pt x="31" y="6"/>
                    <a:pt x="28" y="5"/>
                    <a:pt x="23" y="5"/>
                  </a:cubicBezTo>
                  <a:cubicBezTo>
                    <a:pt x="13" y="5"/>
                    <a:pt x="7" y="12"/>
                    <a:pt x="7" y="27"/>
                  </a:cubicBezTo>
                  <a:cubicBezTo>
                    <a:pt x="7" y="42"/>
                    <a:pt x="14" y="50"/>
                    <a:pt x="22" y="50"/>
                  </a:cubicBezTo>
                  <a:cubicBezTo>
                    <a:pt x="26" y="50"/>
                    <a:pt x="28" y="49"/>
                    <a:pt x="29" y="49"/>
                  </a:cubicBezTo>
                  <a:cubicBezTo>
                    <a:pt x="29" y="28"/>
                    <a:pt x="29" y="28"/>
                    <a:pt x="29" y="28"/>
                  </a:cubicBezTo>
                  <a:cubicBezTo>
                    <a:pt x="20" y="28"/>
                    <a:pt x="20" y="28"/>
                    <a:pt x="20" y="28"/>
                  </a:cubicBezTo>
                  <a:cubicBezTo>
                    <a:pt x="20" y="24"/>
                    <a:pt x="20" y="24"/>
                    <a:pt x="20" y="24"/>
                  </a:cubicBezTo>
                  <a:cubicBezTo>
                    <a:pt x="36" y="24"/>
                    <a:pt x="36" y="24"/>
                    <a:pt x="36" y="24"/>
                  </a:cubicBezTo>
                  <a:cubicBezTo>
                    <a:pt x="36" y="52"/>
                    <a:pt x="36" y="52"/>
                    <a:pt x="36" y="52"/>
                  </a:cubicBezTo>
                  <a:cubicBezTo>
                    <a:pt x="33" y="54"/>
                    <a:pt x="29" y="55"/>
                    <a:pt x="2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Freeform 21"/>
            <p:cNvSpPr>
              <a:spLocks/>
            </p:cNvSpPr>
            <p:nvPr userDrawn="1"/>
          </p:nvSpPr>
          <p:spPr bwMode="auto">
            <a:xfrm>
              <a:off x="8331281" y="4105933"/>
              <a:ext cx="76429" cy="111647"/>
            </a:xfrm>
            <a:custGeom>
              <a:avLst/>
              <a:gdLst>
                <a:gd name="T0" fmla="*/ 61 w 102"/>
                <a:gd name="T1" fmla="*/ 83 h 149"/>
                <a:gd name="T2" fmla="*/ 61 w 102"/>
                <a:gd name="T3" fmla="*/ 149 h 149"/>
                <a:gd name="T4" fmla="*/ 41 w 102"/>
                <a:gd name="T5" fmla="*/ 149 h 149"/>
                <a:gd name="T6" fmla="*/ 41 w 102"/>
                <a:gd name="T7" fmla="*/ 83 h 149"/>
                <a:gd name="T8" fmla="*/ 0 w 102"/>
                <a:gd name="T9" fmla="*/ 0 h 149"/>
                <a:gd name="T10" fmla="*/ 22 w 102"/>
                <a:gd name="T11" fmla="*/ 0 h 149"/>
                <a:gd name="T12" fmla="*/ 52 w 102"/>
                <a:gd name="T13" fmla="*/ 69 h 149"/>
                <a:gd name="T14" fmla="*/ 52 w 102"/>
                <a:gd name="T15" fmla="*/ 69 h 149"/>
                <a:gd name="T16" fmla="*/ 83 w 102"/>
                <a:gd name="T17" fmla="*/ 0 h 149"/>
                <a:gd name="T18" fmla="*/ 102 w 102"/>
                <a:gd name="T19" fmla="*/ 0 h 149"/>
                <a:gd name="T20" fmla="*/ 61 w 102"/>
                <a:gd name="T21"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49">
                  <a:moveTo>
                    <a:pt x="61" y="83"/>
                  </a:moveTo>
                  <a:lnTo>
                    <a:pt x="61" y="149"/>
                  </a:lnTo>
                  <a:lnTo>
                    <a:pt x="41" y="149"/>
                  </a:lnTo>
                  <a:lnTo>
                    <a:pt x="41" y="83"/>
                  </a:lnTo>
                  <a:lnTo>
                    <a:pt x="0" y="0"/>
                  </a:lnTo>
                  <a:lnTo>
                    <a:pt x="22" y="0"/>
                  </a:lnTo>
                  <a:lnTo>
                    <a:pt x="52" y="69"/>
                  </a:lnTo>
                  <a:lnTo>
                    <a:pt x="52" y="69"/>
                  </a:lnTo>
                  <a:lnTo>
                    <a:pt x="83" y="0"/>
                  </a:lnTo>
                  <a:lnTo>
                    <a:pt x="102" y="0"/>
                  </a:lnTo>
                  <a:lnTo>
                    <a:pt x="61" y="8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22"/>
            <p:cNvSpPr>
              <a:spLocks/>
            </p:cNvSpPr>
            <p:nvPr userDrawn="1"/>
          </p:nvSpPr>
          <p:spPr bwMode="auto">
            <a:xfrm>
              <a:off x="6963797" y="4263287"/>
              <a:ext cx="49454" cy="111647"/>
            </a:xfrm>
            <a:custGeom>
              <a:avLst/>
              <a:gdLst>
                <a:gd name="T0" fmla="*/ 19 w 66"/>
                <a:gd name="T1" fmla="*/ 14 h 149"/>
                <a:gd name="T2" fmla="*/ 19 w 66"/>
                <a:gd name="T3" fmla="*/ 66 h 149"/>
                <a:gd name="T4" fmla="*/ 64 w 66"/>
                <a:gd name="T5" fmla="*/ 66 h 149"/>
                <a:gd name="T6" fmla="*/ 64 w 66"/>
                <a:gd name="T7" fmla="*/ 80 h 149"/>
                <a:gd name="T8" fmla="*/ 19 w 66"/>
                <a:gd name="T9" fmla="*/ 80 h 149"/>
                <a:gd name="T10" fmla="*/ 19 w 66"/>
                <a:gd name="T11" fmla="*/ 149 h 149"/>
                <a:gd name="T12" fmla="*/ 0 w 66"/>
                <a:gd name="T13" fmla="*/ 149 h 149"/>
                <a:gd name="T14" fmla="*/ 0 w 66"/>
                <a:gd name="T15" fmla="*/ 0 h 149"/>
                <a:gd name="T16" fmla="*/ 66 w 66"/>
                <a:gd name="T17" fmla="*/ 0 h 149"/>
                <a:gd name="T18" fmla="*/ 66 w 66"/>
                <a:gd name="T19" fmla="*/ 14 h 149"/>
                <a:gd name="T20" fmla="*/ 19 w 66"/>
                <a:gd name="T21"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49">
                  <a:moveTo>
                    <a:pt x="19" y="14"/>
                  </a:moveTo>
                  <a:lnTo>
                    <a:pt x="19" y="66"/>
                  </a:lnTo>
                  <a:lnTo>
                    <a:pt x="64" y="66"/>
                  </a:lnTo>
                  <a:lnTo>
                    <a:pt x="64" y="80"/>
                  </a:lnTo>
                  <a:lnTo>
                    <a:pt x="19" y="80"/>
                  </a:lnTo>
                  <a:lnTo>
                    <a:pt x="19" y="149"/>
                  </a:lnTo>
                  <a:lnTo>
                    <a:pt x="0" y="149"/>
                  </a:lnTo>
                  <a:lnTo>
                    <a:pt x="0" y="0"/>
                  </a:lnTo>
                  <a:lnTo>
                    <a:pt x="66" y="0"/>
                  </a:lnTo>
                  <a:lnTo>
                    <a:pt x="66" y="14"/>
                  </a:lnTo>
                  <a:lnTo>
                    <a:pt x="19"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23"/>
            <p:cNvSpPr>
              <a:spLocks noEditPoints="1"/>
            </p:cNvSpPr>
            <p:nvPr userDrawn="1"/>
          </p:nvSpPr>
          <p:spPr bwMode="auto">
            <a:xfrm>
              <a:off x="7040226" y="4263287"/>
              <a:ext cx="78677" cy="113895"/>
            </a:xfrm>
            <a:custGeom>
              <a:avLst/>
              <a:gdLst>
                <a:gd name="T0" fmla="*/ 19 w 38"/>
                <a:gd name="T1" fmla="*/ 55 h 55"/>
                <a:gd name="T2" fmla="*/ 0 w 38"/>
                <a:gd name="T3" fmla="*/ 27 h 55"/>
                <a:gd name="T4" fmla="*/ 19 w 38"/>
                <a:gd name="T5" fmla="*/ 0 h 55"/>
                <a:gd name="T6" fmla="*/ 38 w 38"/>
                <a:gd name="T7" fmla="*/ 27 h 55"/>
                <a:gd name="T8" fmla="*/ 19 w 38"/>
                <a:gd name="T9" fmla="*/ 55 h 55"/>
                <a:gd name="T10" fmla="*/ 19 w 38"/>
                <a:gd name="T11" fmla="*/ 4 h 55"/>
                <a:gd name="T12" fmla="*/ 7 w 38"/>
                <a:gd name="T13" fmla="*/ 27 h 55"/>
                <a:gd name="T14" fmla="*/ 19 w 38"/>
                <a:gd name="T15" fmla="*/ 49 h 55"/>
                <a:gd name="T16" fmla="*/ 31 w 38"/>
                <a:gd name="T17" fmla="*/ 27 h 55"/>
                <a:gd name="T18" fmla="*/ 19 w 3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5">
                  <a:moveTo>
                    <a:pt x="19" y="55"/>
                  </a:moveTo>
                  <a:cubicBezTo>
                    <a:pt x="5" y="55"/>
                    <a:pt x="0" y="43"/>
                    <a:pt x="0" y="27"/>
                  </a:cubicBezTo>
                  <a:cubicBezTo>
                    <a:pt x="0" y="12"/>
                    <a:pt x="5" y="0"/>
                    <a:pt x="19" y="0"/>
                  </a:cubicBezTo>
                  <a:cubicBezTo>
                    <a:pt x="33" y="0"/>
                    <a:pt x="38" y="12"/>
                    <a:pt x="38" y="27"/>
                  </a:cubicBezTo>
                  <a:cubicBezTo>
                    <a:pt x="38" y="43"/>
                    <a:pt x="33" y="55"/>
                    <a:pt x="19" y="55"/>
                  </a:cubicBezTo>
                  <a:close/>
                  <a:moveTo>
                    <a:pt x="19" y="4"/>
                  </a:moveTo>
                  <a:cubicBezTo>
                    <a:pt x="9" y="4"/>
                    <a:pt x="7" y="16"/>
                    <a:pt x="7" y="27"/>
                  </a:cubicBezTo>
                  <a:cubicBezTo>
                    <a:pt x="7" y="38"/>
                    <a:pt x="9" y="49"/>
                    <a:pt x="19" y="49"/>
                  </a:cubicBezTo>
                  <a:cubicBezTo>
                    <a:pt x="29" y="49"/>
                    <a:pt x="31" y="38"/>
                    <a:pt x="31" y="27"/>
                  </a:cubicBezTo>
                  <a:cubicBezTo>
                    <a:pt x="31" y="16"/>
                    <a:pt x="29" y="4"/>
                    <a:pt x="19"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24"/>
            <p:cNvSpPr>
              <a:spLocks noEditPoints="1"/>
            </p:cNvSpPr>
            <p:nvPr userDrawn="1"/>
          </p:nvSpPr>
          <p:spPr bwMode="auto">
            <a:xfrm>
              <a:off x="7154121" y="4263287"/>
              <a:ext cx="68187" cy="111647"/>
            </a:xfrm>
            <a:custGeom>
              <a:avLst/>
              <a:gdLst>
                <a:gd name="T0" fmla="*/ 24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1 w 33"/>
                <a:gd name="T15" fmla="*/ 15 h 54"/>
                <a:gd name="T16" fmla="*/ 15 w 33"/>
                <a:gd name="T17" fmla="*/ 30 h 54"/>
                <a:gd name="T18" fmla="*/ 15 w 33"/>
                <a:gd name="T19" fmla="*/ 30 h 54"/>
                <a:gd name="T20" fmla="*/ 33 w 33"/>
                <a:gd name="T21" fmla="*/ 54 h 54"/>
                <a:gd name="T22" fmla="*/ 24 w 33"/>
                <a:gd name="T23" fmla="*/ 54 h 54"/>
                <a:gd name="T24" fmla="*/ 13 w 33"/>
                <a:gd name="T25" fmla="*/ 4 h 54"/>
                <a:gd name="T26" fmla="*/ 7 w 33"/>
                <a:gd name="T27" fmla="*/ 5 h 54"/>
                <a:gd name="T28" fmla="*/ 7 w 33"/>
                <a:gd name="T29" fmla="*/ 27 h 54"/>
                <a:gd name="T30" fmla="*/ 11 w 33"/>
                <a:gd name="T31" fmla="*/ 28 h 54"/>
                <a:gd name="T32" fmla="*/ 24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4"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2" y="1"/>
                    <a:pt x="7" y="0"/>
                    <a:pt x="13" y="0"/>
                  </a:cubicBezTo>
                  <a:cubicBezTo>
                    <a:pt x="25" y="0"/>
                    <a:pt x="31" y="5"/>
                    <a:pt x="31" y="15"/>
                  </a:cubicBezTo>
                  <a:cubicBezTo>
                    <a:pt x="31" y="25"/>
                    <a:pt x="25" y="30"/>
                    <a:pt x="15" y="30"/>
                  </a:cubicBezTo>
                  <a:cubicBezTo>
                    <a:pt x="15" y="30"/>
                    <a:pt x="15" y="30"/>
                    <a:pt x="15" y="30"/>
                  </a:cubicBezTo>
                  <a:cubicBezTo>
                    <a:pt x="33" y="54"/>
                    <a:pt x="33" y="54"/>
                    <a:pt x="33" y="54"/>
                  </a:cubicBezTo>
                  <a:lnTo>
                    <a:pt x="24" y="54"/>
                  </a:lnTo>
                  <a:close/>
                  <a:moveTo>
                    <a:pt x="13" y="4"/>
                  </a:moveTo>
                  <a:cubicBezTo>
                    <a:pt x="10" y="4"/>
                    <a:pt x="8" y="4"/>
                    <a:pt x="7" y="5"/>
                  </a:cubicBezTo>
                  <a:cubicBezTo>
                    <a:pt x="7" y="27"/>
                    <a:pt x="7" y="27"/>
                    <a:pt x="7" y="27"/>
                  </a:cubicBezTo>
                  <a:cubicBezTo>
                    <a:pt x="7" y="28"/>
                    <a:pt x="9" y="28"/>
                    <a:pt x="11" y="28"/>
                  </a:cubicBezTo>
                  <a:cubicBezTo>
                    <a:pt x="20" y="28"/>
                    <a:pt x="24" y="23"/>
                    <a:pt x="24" y="16"/>
                  </a:cubicBezTo>
                  <a:cubicBezTo>
                    <a:pt x="24"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Freeform 25"/>
            <p:cNvSpPr>
              <a:spLocks/>
            </p:cNvSpPr>
            <p:nvPr userDrawn="1"/>
          </p:nvSpPr>
          <p:spPr bwMode="auto">
            <a:xfrm>
              <a:off x="7302484" y="4263287"/>
              <a:ext cx="59945" cy="113895"/>
            </a:xfrm>
            <a:custGeom>
              <a:avLst/>
              <a:gdLst>
                <a:gd name="T0" fmla="*/ 13 w 29"/>
                <a:gd name="T1" fmla="*/ 55 h 55"/>
                <a:gd name="T2" fmla="*/ 0 w 29"/>
                <a:gd name="T3" fmla="*/ 52 h 55"/>
                <a:gd name="T4" fmla="*/ 2 w 29"/>
                <a:gd name="T5" fmla="*/ 47 h 55"/>
                <a:gd name="T6" fmla="*/ 11 w 29"/>
                <a:gd name="T7" fmla="*/ 49 h 55"/>
                <a:gd name="T8" fmla="*/ 21 w 29"/>
                <a:gd name="T9" fmla="*/ 39 h 55"/>
                <a:gd name="T10" fmla="*/ 12 w 29"/>
                <a:gd name="T11" fmla="*/ 29 h 55"/>
                <a:gd name="T12" fmla="*/ 1 w 29"/>
                <a:gd name="T13" fmla="*/ 15 h 55"/>
                <a:gd name="T14" fmla="*/ 16 w 29"/>
                <a:gd name="T15" fmla="*/ 0 h 55"/>
                <a:gd name="T16" fmla="*/ 27 w 29"/>
                <a:gd name="T17" fmla="*/ 2 h 55"/>
                <a:gd name="T18" fmla="*/ 25 w 29"/>
                <a:gd name="T19" fmla="*/ 7 h 55"/>
                <a:gd name="T20" fmla="*/ 17 w 29"/>
                <a:gd name="T21" fmla="*/ 4 h 55"/>
                <a:gd name="T22" fmla="*/ 8 w 29"/>
                <a:gd name="T23" fmla="*/ 14 h 55"/>
                <a:gd name="T24" fmla="*/ 17 w 29"/>
                <a:gd name="T25" fmla="*/ 24 h 55"/>
                <a:gd name="T26" fmla="*/ 29 w 29"/>
                <a:gd name="T27" fmla="*/ 39 h 55"/>
                <a:gd name="T28" fmla="*/ 13 w 29"/>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55">
                  <a:moveTo>
                    <a:pt x="13" y="55"/>
                  </a:moveTo>
                  <a:cubicBezTo>
                    <a:pt x="6" y="55"/>
                    <a:pt x="3" y="54"/>
                    <a:pt x="0" y="52"/>
                  </a:cubicBezTo>
                  <a:cubicBezTo>
                    <a:pt x="2" y="47"/>
                    <a:pt x="2" y="47"/>
                    <a:pt x="2" y="47"/>
                  </a:cubicBezTo>
                  <a:cubicBezTo>
                    <a:pt x="4" y="48"/>
                    <a:pt x="7" y="49"/>
                    <a:pt x="11" y="49"/>
                  </a:cubicBezTo>
                  <a:cubicBezTo>
                    <a:pt x="17" y="49"/>
                    <a:pt x="21" y="45"/>
                    <a:pt x="21" y="39"/>
                  </a:cubicBezTo>
                  <a:cubicBezTo>
                    <a:pt x="21" y="34"/>
                    <a:pt x="19" y="32"/>
                    <a:pt x="12" y="29"/>
                  </a:cubicBezTo>
                  <a:cubicBezTo>
                    <a:pt x="3" y="25"/>
                    <a:pt x="1" y="20"/>
                    <a:pt x="1" y="15"/>
                  </a:cubicBezTo>
                  <a:cubicBezTo>
                    <a:pt x="1" y="6"/>
                    <a:pt x="6" y="0"/>
                    <a:pt x="16" y="0"/>
                  </a:cubicBezTo>
                  <a:cubicBezTo>
                    <a:pt x="21" y="0"/>
                    <a:pt x="24" y="1"/>
                    <a:pt x="27" y="2"/>
                  </a:cubicBezTo>
                  <a:cubicBezTo>
                    <a:pt x="25" y="7"/>
                    <a:pt x="25" y="7"/>
                    <a:pt x="25" y="7"/>
                  </a:cubicBezTo>
                  <a:cubicBezTo>
                    <a:pt x="23" y="6"/>
                    <a:pt x="20" y="4"/>
                    <a:pt x="17" y="4"/>
                  </a:cubicBezTo>
                  <a:cubicBezTo>
                    <a:pt x="11" y="4"/>
                    <a:pt x="8" y="8"/>
                    <a:pt x="8" y="14"/>
                  </a:cubicBezTo>
                  <a:cubicBezTo>
                    <a:pt x="8" y="19"/>
                    <a:pt x="12" y="22"/>
                    <a:pt x="17" y="24"/>
                  </a:cubicBezTo>
                  <a:cubicBezTo>
                    <a:pt x="27" y="28"/>
                    <a:pt x="29" y="34"/>
                    <a:pt x="29" y="39"/>
                  </a:cubicBezTo>
                  <a:cubicBezTo>
                    <a:pt x="29" y="48"/>
                    <a:pt x="22" y="55"/>
                    <a:pt x="13"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26"/>
            <p:cNvSpPr>
              <a:spLocks/>
            </p:cNvSpPr>
            <p:nvPr userDrawn="1"/>
          </p:nvSpPr>
          <p:spPr bwMode="auto">
            <a:xfrm>
              <a:off x="7391651" y="4263287"/>
              <a:ext cx="109399" cy="111647"/>
            </a:xfrm>
            <a:custGeom>
              <a:avLst/>
              <a:gdLst>
                <a:gd name="T0" fmla="*/ 46 w 53"/>
                <a:gd name="T1" fmla="*/ 54 h 54"/>
                <a:gd name="T2" fmla="*/ 42 w 53"/>
                <a:gd name="T3" fmla="*/ 14 h 54"/>
                <a:gd name="T4" fmla="*/ 41 w 53"/>
                <a:gd name="T5" fmla="*/ 7 h 54"/>
                <a:gd name="T6" fmla="*/ 41 w 53"/>
                <a:gd name="T7" fmla="*/ 7 h 54"/>
                <a:gd name="T8" fmla="*/ 40 w 53"/>
                <a:gd name="T9" fmla="*/ 14 h 54"/>
                <a:gd name="T10" fmla="*/ 28 w 53"/>
                <a:gd name="T11" fmla="*/ 54 h 54"/>
                <a:gd name="T12" fmla="*/ 24 w 53"/>
                <a:gd name="T13" fmla="*/ 54 h 54"/>
                <a:gd name="T14" fmla="*/ 12 w 53"/>
                <a:gd name="T15" fmla="*/ 14 h 54"/>
                <a:gd name="T16" fmla="*/ 11 w 53"/>
                <a:gd name="T17" fmla="*/ 7 h 54"/>
                <a:gd name="T18" fmla="*/ 11 w 53"/>
                <a:gd name="T19" fmla="*/ 7 h 54"/>
                <a:gd name="T20" fmla="*/ 10 w 53"/>
                <a:gd name="T21" fmla="*/ 14 h 54"/>
                <a:gd name="T22" fmla="*/ 6 w 53"/>
                <a:gd name="T23" fmla="*/ 54 h 54"/>
                <a:gd name="T24" fmla="*/ 0 w 53"/>
                <a:gd name="T25" fmla="*/ 54 h 54"/>
                <a:gd name="T26" fmla="*/ 6 w 53"/>
                <a:gd name="T27" fmla="*/ 0 h 54"/>
                <a:gd name="T28" fmla="*/ 14 w 53"/>
                <a:gd name="T29" fmla="*/ 0 h 54"/>
                <a:gd name="T30" fmla="*/ 25 w 53"/>
                <a:gd name="T31" fmla="*/ 39 h 54"/>
                <a:gd name="T32" fmla="*/ 26 w 53"/>
                <a:gd name="T33" fmla="*/ 45 h 54"/>
                <a:gd name="T34" fmla="*/ 26 w 53"/>
                <a:gd name="T35" fmla="*/ 45 h 54"/>
                <a:gd name="T36" fmla="*/ 28 w 53"/>
                <a:gd name="T37" fmla="*/ 39 h 54"/>
                <a:gd name="T38" fmla="*/ 39 w 53"/>
                <a:gd name="T39" fmla="*/ 0 h 54"/>
                <a:gd name="T40" fmla="*/ 46 w 53"/>
                <a:gd name="T41" fmla="*/ 0 h 54"/>
                <a:gd name="T42" fmla="*/ 53 w 53"/>
                <a:gd name="T43" fmla="*/ 54 h 54"/>
                <a:gd name="T44" fmla="*/ 46 w 53"/>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46" y="54"/>
                  </a:moveTo>
                  <a:cubicBezTo>
                    <a:pt x="46" y="53"/>
                    <a:pt x="42" y="14"/>
                    <a:pt x="42" y="14"/>
                  </a:cubicBezTo>
                  <a:cubicBezTo>
                    <a:pt x="41" y="10"/>
                    <a:pt x="41" y="7"/>
                    <a:pt x="41" y="7"/>
                  </a:cubicBezTo>
                  <a:cubicBezTo>
                    <a:pt x="41" y="7"/>
                    <a:pt x="41" y="7"/>
                    <a:pt x="41" y="7"/>
                  </a:cubicBezTo>
                  <a:cubicBezTo>
                    <a:pt x="41" y="7"/>
                    <a:pt x="41" y="10"/>
                    <a:pt x="40" y="14"/>
                  </a:cubicBezTo>
                  <a:cubicBezTo>
                    <a:pt x="40" y="14"/>
                    <a:pt x="29" y="53"/>
                    <a:pt x="28" y="54"/>
                  </a:cubicBezTo>
                  <a:cubicBezTo>
                    <a:pt x="24" y="54"/>
                    <a:pt x="24" y="54"/>
                    <a:pt x="24" y="54"/>
                  </a:cubicBezTo>
                  <a:cubicBezTo>
                    <a:pt x="23" y="53"/>
                    <a:pt x="12" y="14"/>
                    <a:pt x="12" y="14"/>
                  </a:cubicBezTo>
                  <a:cubicBezTo>
                    <a:pt x="11" y="11"/>
                    <a:pt x="11" y="7"/>
                    <a:pt x="11" y="7"/>
                  </a:cubicBezTo>
                  <a:cubicBezTo>
                    <a:pt x="11" y="7"/>
                    <a:pt x="11" y="7"/>
                    <a:pt x="11" y="7"/>
                  </a:cubicBezTo>
                  <a:cubicBezTo>
                    <a:pt x="11" y="7"/>
                    <a:pt x="11" y="11"/>
                    <a:pt x="10" y="14"/>
                  </a:cubicBezTo>
                  <a:cubicBezTo>
                    <a:pt x="10" y="14"/>
                    <a:pt x="6" y="53"/>
                    <a:pt x="6" y="54"/>
                  </a:cubicBezTo>
                  <a:cubicBezTo>
                    <a:pt x="0" y="54"/>
                    <a:pt x="0" y="54"/>
                    <a:pt x="0" y="54"/>
                  </a:cubicBezTo>
                  <a:cubicBezTo>
                    <a:pt x="6" y="0"/>
                    <a:pt x="6" y="0"/>
                    <a:pt x="6" y="0"/>
                  </a:cubicBezTo>
                  <a:cubicBezTo>
                    <a:pt x="14" y="0"/>
                    <a:pt x="14" y="0"/>
                    <a:pt x="14" y="0"/>
                  </a:cubicBezTo>
                  <a:cubicBezTo>
                    <a:pt x="25" y="39"/>
                    <a:pt x="25" y="39"/>
                    <a:pt x="25" y="39"/>
                  </a:cubicBezTo>
                  <a:cubicBezTo>
                    <a:pt x="26" y="43"/>
                    <a:pt x="26" y="45"/>
                    <a:pt x="26" y="45"/>
                  </a:cubicBezTo>
                  <a:cubicBezTo>
                    <a:pt x="26" y="45"/>
                    <a:pt x="26" y="45"/>
                    <a:pt x="26" y="45"/>
                  </a:cubicBezTo>
                  <a:cubicBezTo>
                    <a:pt x="26" y="45"/>
                    <a:pt x="27" y="43"/>
                    <a:pt x="28" y="39"/>
                  </a:cubicBezTo>
                  <a:cubicBezTo>
                    <a:pt x="39" y="0"/>
                    <a:pt x="39" y="0"/>
                    <a:pt x="39" y="0"/>
                  </a:cubicBezTo>
                  <a:cubicBezTo>
                    <a:pt x="46" y="0"/>
                    <a:pt x="46" y="0"/>
                    <a:pt x="46" y="0"/>
                  </a:cubicBezTo>
                  <a:cubicBezTo>
                    <a:pt x="53" y="54"/>
                    <a:pt x="53" y="54"/>
                    <a:pt x="53" y="54"/>
                  </a:cubicBezTo>
                  <a:lnTo>
                    <a:pt x="46" y="5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27"/>
            <p:cNvSpPr>
              <a:spLocks noEditPoints="1"/>
            </p:cNvSpPr>
            <p:nvPr userDrawn="1"/>
          </p:nvSpPr>
          <p:spPr bwMode="auto">
            <a:xfrm>
              <a:off x="7523529" y="4263287"/>
              <a:ext cx="89168" cy="111647"/>
            </a:xfrm>
            <a:custGeom>
              <a:avLst/>
              <a:gdLst>
                <a:gd name="T0" fmla="*/ 35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5 w 43"/>
                <a:gd name="T17" fmla="*/ 54 h 54"/>
                <a:gd name="T18" fmla="*/ 23 w 43"/>
                <a:gd name="T19" fmla="*/ 13 h 54"/>
                <a:gd name="T20" fmla="*/ 21 w 43"/>
                <a:gd name="T21" fmla="*/ 7 h 54"/>
                <a:gd name="T22" fmla="*/ 21 w 43"/>
                <a:gd name="T23" fmla="*/ 7 h 54"/>
                <a:gd name="T24" fmla="*/ 19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5"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5" y="54"/>
                  </a:lnTo>
                  <a:close/>
                  <a:moveTo>
                    <a:pt x="23" y="13"/>
                  </a:moveTo>
                  <a:cubicBezTo>
                    <a:pt x="21" y="9"/>
                    <a:pt x="21" y="7"/>
                    <a:pt x="21" y="7"/>
                  </a:cubicBezTo>
                  <a:cubicBezTo>
                    <a:pt x="21" y="7"/>
                    <a:pt x="21" y="7"/>
                    <a:pt x="21" y="7"/>
                  </a:cubicBezTo>
                  <a:cubicBezTo>
                    <a:pt x="21" y="7"/>
                    <a:pt x="21" y="9"/>
                    <a:pt x="19"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28"/>
            <p:cNvSpPr>
              <a:spLocks noEditPoints="1"/>
            </p:cNvSpPr>
            <p:nvPr userDrawn="1"/>
          </p:nvSpPr>
          <p:spPr bwMode="auto">
            <a:xfrm>
              <a:off x="7639671" y="4263287"/>
              <a:ext cx="68187" cy="111647"/>
            </a:xfrm>
            <a:custGeom>
              <a:avLst/>
              <a:gdLst>
                <a:gd name="T0" fmla="*/ 25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3 w 33"/>
                <a:gd name="T25" fmla="*/ 4 h 54"/>
                <a:gd name="T26" fmla="*/ 7 w 33"/>
                <a:gd name="T27" fmla="*/ 5 h 54"/>
                <a:gd name="T28" fmla="*/ 7 w 33"/>
                <a:gd name="T29" fmla="*/ 27 h 54"/>
                <a:gd name="T30" fmla="*/ 12 w 33"/>
                <a:gd name="T31" fmla="*/ 28 h 54"/>
                <a:gd name="T32" fmla="*/ 25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3" y="0"/>
                  </a:cubicBezTo>
                  <a:cubicBezTo>
                    <a:pt x="26" y="0"/>
                    <a:pt x="32" y="5"/>
                    <a:pt x="32" y="15"/>
                  </a:cubicBezTo>
                  <a:cubicBezTo>
                    <a:pt x="32" y="25"/>
                    <a:pt x="25" y="30"/>
                    <a:pt x="16" y="30"/>
                  </a:cubicBezTo>
                  <a:cubicBezTo>
                    <a:pt x="16" y="30"/>
                    <a:pt x="16" y="30"/>
                    <a:pt x="16" y="30"/>
                  </a:cubicBezTo>
                  <a:cubicBezTo>
                    <a:pt x="33" y="54"/>
                    <a:pt x="33" y="54"/>
                    <a:pt x="33" y="54"/>
                  </a:cubicBezTo>
                  <a:lnTo>
                    <a:pt x="25" y="54"/>
                  </a:lnTo>
                  <a:close/>
                  <a:moveTo>
                    <a:pt x="13"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 name="Freeform 29"/>
            <p:cNvSpPr>
              <a:spLocks/>
            </p:cNvSpPr>
            <p:nvPr userDrawn="1"/>
          </p:nvSpPr>
          <p:spPr bwMode="auto">
            <a:xfrm>
              <a:off x="7728090" y="4263287"/>
              <a:ext cx="59945" cy="111647"/>
            </a:xfrm>
            <a:custGeom>
              <a:avLst/>
              <a:gdLst>
                <a:gd name="T0" fmla="*/ 50 w 80"/>
                <a:gd name="T1" fmla="*/ 14 h 149"/>
                <a:gd name="T2" fmla="*/ 50 w 80"/>
                <a:gd name="T3" fmla="*/ 149 h 149"/>
                <a:gd name="T4" fmla="*/ 30 w 80"/>
                <a:gd name="T5" fmla="*/ 149 h 149"/>
                <a:gd name="T6" fmla="*/ 30 w 80"/>
                <a:gd name="T7" fmla="*/ 14 h 149"/>
                <a:gd name="T8" fmla="*/ 0 w 80"/>
                <a:gd name="T9" fmla="*/ 14 h 149"/>
                <a:gd name="T10" fmla="*/ 0 w 80"/>
                <a:gd name="T11" fmla="*/ 0 h 149"/>
                <a:gd name="T12" fmla="*/ 80 w 80"/>
                <a:gd name="T13" fmla="*/ 0 h 149"/>
                <a:gd name="T14" fmla="*/ 80 w 80"/>
                <a:gd name="T15" fmla="*/ 14 h 149"/>
                <a:gd name="T16" fmla="*/ 50 w 80"/>
                <a:gd name="T17"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9">
                  <a:moveTo>
                    <a:pt x="50" y="14"/>
                  </a:moveTo>
                  <a:lnTo>
                    <a:pt x="50" y="149"/>
                  </a:lnTo>
                  <a:lnTo>
                    <a:pt x="30" y="149"/>
                  </a:lnTo>
                  <a:lnTo>
                    <a:pt x="30" y="14"/>
                  </a:lnTo>
                  <a:lnTo>
                    <a:pt x="0" y="14"/>
                  </a:lnTo>
                  <a:lnTo>
                    <a:pt x="0" y="0"/>
                  </a:lnTo>
                  <a:lnTo>
                    <a:pt x="80" y="0"/>
                  </a:lnTo>
                  <a:lnTo>
                    <a:pt x="80" y="14"/>
                  </a:lnTo>
                  <a:lnTo>
                    <a:pt x="50" y="14"/>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Freeform 30"/>
            <p:cNvSpPr>
              <a:spLocks/>
            </p:cNvSpPr>
            <p:nvPr userDrawn="1"/>
          </p:nvSpPr>
          <p:spPr bwMode="auto">
            <a:xfrm>
              <a:off x="7817257" y="4263287"/>
              <a:ext cx="51702" cy="111647"/>
            </a:xfrm>
            <a:custGeom>
              <a:avLst/>
              <a:gdLst>
                <a:gd name="T0" fmla="*/ 0 w 69"/>
                <a:gd name="T1" fmla="*/ 149 h 149"/>
                <a:gd name="T2" fmla="*/ 0 w 69"/>
                <a:gd name="T3" fmla="*/ 0 h 149"/>
                <a:gd name="T4" fmla="*/ 69 w 69"/>
                <a:gd name="T5" fmla="*/ 0 h 149"/>
                <a:gd name="T6" fmla="*/ 69 w 69"/>
                <a:gd name="T7" fmla="*/ 14 h 149"/>
                <a:gd name="T8" fmla="*/ 19 w 69"/>
                <a:gd name="T9" fmla="*/ 14 h 149"/>
                <a:gd name="T10" fmla="*/ 19 w 69"/>
                <a:gd name="T11" fmla="*/ 66 h 149"/>
                <a:gd name="T12" fmla="*/ 63 w 69"/>
                <a:gd name="T13" fmla="*/ 66 h 149"/>
                <a:gd name="T14" fmla="*/ 63 w 69"/>
                <a:gd name="T15" fmla="*/ 80 h 149"/>
                <a:gd name="T16" fmla="*/ 19 w 69"/>
                <a:gd name="T17" fmla="*/ 80 h 149"/>
                <a:gd name="T18" fmla="*/ 19 w 69"/>
                <a:gd name="T19" fmla="*/ 135 h 149"/>
                <a:gd name="T20" fmla="*/ 69 w 69"/>
                <a:gd name="T21" fmla="*/ 135 h 149"/>
                <a:gd name="T22" fmla="*/ 69 w 69"/>
                <a:gd name="T23" fmla="*/ 149 h 149"/>
                <a:gd name="T24" fmla="*/ 0 w 69"/>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49">
                  <a:moveTo>
                    <a:pt x="0" y="149"/>
                  </a:moveTo>
                  <a:lnTo>
                    <a:pt x="0" y="0"/>
                  </a:lnTo>
                  <a:lnTo>
                    <a:pt x="69" y="0"/>
                  </a:lnTo>
                  <a:lnTo>
                    <a:pt x="69" y="14"/>
                  </a:lnTo>
                  <a:lnTo>
                    <a:pt x="19" y="14"/>
                  </a:lnTo>
                  <a:lnTo>
                    <a:pt x="19" y="66"/>
                  </a:lnTo>
                  <a:lnTo>
                    <a:pt x="63" y="66"/>
                  </a:lnTo>
                  <a:lnTo>
                    <a:pt x="63" y="80"/>
                  </a:lnTo>
                  <a:lnTo>
                    <a:pt x="19" y="80"/>
                  </a:lnTo>
                  <a:lnTo>
                    <a:pt x="19" y="135"/>
                  </a:lnTo>
                  <a:lnTo>
                    <a:pt x="69" y="135"/>
                  </a:lnTo>
                  <a:lnTo>
                    <a:pt x="69" y="149"/>
                  </a:lnTo>
                  <a:lnTo>
                    <a:pt x="0" y="149"/>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 name="Freeform 31"/>
            <p:cNvSpPr>
              <a:spLocks noEditPoints="1"/>
            </p:cNvSpPr>
            <p:nvPr userDrawn="1"/>
          </p:nvSpPr>
          <p:spPr bwMode="auto">
            <a:xfrm>
              <a:off x="7901929" y="4263287"/>
              <a:ext cx="68187" cy="111647"/>
            </a:xfrm>
            <a:custGeom>
              <a:avLst/>
              <a:gdLst>
                <a:gd name="T0" fmla="*/ 24 w 33"/>
                <a:gd name="T1" fmla="*/ 54 h 54"/>
                <a:gd name="T2" fmla="*/ 7 w 33"/>
                <a:gd name="T3" fmla="*/ 29 h 54"/>
                <a:gd name="T4" fmla="*/ 7 w 33"/>
                <a:gd name="T5" fmla="*/ 29 h 54"/>
                <a:gd name="T6" fmla="*/ 7 w 33"/>
                <a:gd name="T7" fmla="*/ 54 h 54"/>
                <a:gd name="T8" fmla="*/ 0 w 33"/>
                <a:gd name="T9" fmla="*/ 54 h 54"/>
                <a:gd name="T10" fmla="*/ 0 w 33"/>
                <a:gd name="T11" fmla="*/ 2 h 54"/>
                <a:gd name="T12" fmla="*/ 13 w 33"/>
                <a:gd name="T13" fmla="*/ 0 h 54"/>
                <a:gd name="T14" fmla="*/ 31 w 33"/>
                <a:gd name="T15" fmla="*/ 15 h 54"/>
                <a:gd name="T16" fmla="*/ 15 w 33"/>
                <a:gd name="T17" fmla="*/ 30 h 54"/>
                <a:gd name="T18" fmla="*/ 15 w 33"/>
                <a:gd name="T19" fmla="*/ 30 h 54"/>
                <a:gd name="T20" fmla="*/ 33 w 33"/>
                <a:gd name="T21" fmla="*/ 54 h 54"/>
                <a:gd name="T22" fmla="*/ 24 w 33"/>
                <a:gd name="T23" fmla="*/ 54 h 54"/>
                <a:gd name="T24" fmla="*/ 13 w 33"/>
                <a:gd name="T25" fmla="*/ 4 h 54"/>
                <a:gd name="T26" fmla="*/ 7 w 33"/>
                <a:gd name="T27" fmla="*/ 5 h 54"/>
                <a:gd name="T28" fmla="*/ 7 w 33"/>
                <a:gd name="T29" fmla="*/ 27 h 54"/>
                <a:gd name="T30" fmla="*/ 11 w 33"/>
                <a:gd name="T31" fmla="*/ 28 h 54"/>
                <a:gd name="T32" fmla="*/ 24 w 33"/>
                <a:gd name="T33" fmla="*/ 16 h 54"/>
                <a:gd name="T34" fmla="*/ 13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4" y="54"/>
                  </a:moveTo>
                  <a:cubicBezTo>
                    <a:pt x="7" y="29"/>
                    <a:pt x="7" y="29"/>
                    <a:pt x="7" y="29"/>
                  </a:cubicBezTo>
                  <a:cubicBezTo>
                    <a:pt x="7" y="29"/>
                    <a:pt x="7" y="29"/>
                    <a:pt x="7" y="29"/>
                  </a:cubicBezTo>
                  <a:cubicBezTo>
                    <a:pt x="7" y="54"/>
                    <a:pt x="7" y="54"/>
                    <a:pt x="7" y="54"/>
                  </a:cubicBezTo>
                  <a:cubicBezTo>
                    <a:pt x="0" y="54"/>
                    <a:pt x="0" y="54"/>
                    <a:pt x="0" y="54"/>
                  </a:cubicBezTo>
                  <a:cubicBezTo>
                    <a:pt x="0" y="2"/>
                    <a:pt x="0" y="2"/>
                    <a:pt x="0" y="2"/>
                  </a:cubicBezTo>
                  <a:cubicBezTo>
                    <a:pt x="2" y="1"/>
                    <a:pt x="7" y="0"/>
                    <a:pt x="13" y="0"/>
                  </a:cubicBezTo>
                  <a:cubicBezTo>
                    <a:pt x="25" y="0"/>
                    <a:pt x="31" y="5"/>
                    <a:pt x="31" y="15"/>
                  </a:cubicBezTo>
                  <a:cubicBezTo>
                    <a:pt x="31" y="25"/>
                    <a:pt x="25" y="30"/>
                    <a:pt x="15" y="30"/>
                  </a:cubicBezTo>
                  <a:cubicBezTo>
                    <a:pt x="15" y="30"/>
                    <a:pt x="15" y="30"/>
                    <a:pt x="15" y="30"/>
                  </a:cubicBezTo>
                  <a:cubicBezTo>
                    <a:pt x="33" y="54"/>
                    <a:pt x="33" y="54"/>
                    <a:pt x="33" y="54"/>
                  </a:cubicBezTo>
                  <a:lnTo>
                    <a:pt x="24" y="54"/>
                  </a:lnTo>
                  <a:close/>
                  <a:moveTo>
                    <a:pt x="13" y="4"/>
                  </a:moveTo>
                  <a:cubicBezTo>
                    <a:pt x="10" y="4"/>
                    <a:pt x="8" y="4"/>
                    <a:pt x="7" y="5"/>
                  </a:cubicBezTo>
                  <a:cubicBezTo>
                    <a:pt x="7" y="27"/>
                    <a:pt x="7" y="27"/>
                    <a:pt x="7" y="27"/>
                  </a:cubicBezTo>
                  <a:cubicBezTo>
                    <a:pt x="7" y="28"/>
                    <a:pt x="9" y="28"/>
                    <a:pt x="11" y="28"/>
                  </a:cubicBezTo>
                  <a:cubicBezTo>
                    <a:pt x="20" y="28"/>
                    <a:pt x="24" y="23"/>
                    <a:pt x="24" y="16"/>
                  </a:cubicBezTo>
                  <a:cubicBezTo>
                    <a:pt x="24" y="8"/>
                    <a:pt x="21" y="4"/>
                    <a:pt x="13"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 name="Freeform 32"/>
            <p:cNvSpPr>
              <a:spLocks/>
            </p:cNvSpPr>
            <p:nvPr userDrawn="1"/>
          </p:nvSpPr>
          <p:spPr bwMode="auto">
            <a:xfrm>
              <a:off x="8052539" y="4263287"/>
              <a:ext cx="63691" cy="113895"/>
            </a:xfrm>
            <a:custGeom>
              <a:avLst/>
              <a:gdLst>
                <a:gd name="T0" fmla="*/ 20 w 31"/>
                <a:gd name="T1" fmla="*/ 55 h 55"/>
                <a:gd name="T2" fmla="*/ 0 w 31"/>
                <a:gd name="T3" fmla="*/ 27 h 55"/>
                <a:gd name="T4" fmla="*/ 20 w 31"/>
                <a:gd name="T5" fmla="*/ 0 h 55"/>
                <a:gd name="T6" fmla="*/ 30 w 31"/>
                <a:gd name="T7" fmla="*/ 3 h 55"/>
                <a:gd name="T8" fmla="*/ 29 w 31"/>
                <a:gd name="T9" fmla="*/ 7 h 55"/>
                <a:gd name="T10" fmla="*/ 21 w 31"/>
                <a:gd name="T11" fmla="*/ 5 h 55"/>
                <a:gd name="T12" fmla="*/ 7 w 31"/>
                <a:gd name="T13" fmla="*/ 27 h 55"/>
                <a:gd name="T14" fmla="*/ 21 w 31"/>
                <a:gd name="T15" fmla="*/ 49 h 55"/>
                <a:gd name="T16" fmla="*/ 29 w 31"/>
                <a:gd name="T17" fmla="*/ 47 h 55"/>
                <a:gd name="T18" fmla="*/ 31 w 31"/>
                <a:gd name="T19" fmla="*/ 52 h 55"/>
                <a:gd name="T20" fmla="*/ 20 w 31"/>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5">
                  <a:moveTo>
                    <a:pt x="20" y="55"/>
                  </a:moveTo>
                  <a:cubicBezTo>
                    <a:pt x="7" y="55"/>
                    <a:pt x="0" y="42"/>
                    <a:pt x="0" y="27"/>
                  </a:cubicBezTo>
                  <a:cubicBezTo>
                    <a:pt x="0" y="12"/>
                    <a:pt x="7" y="0"/>
                    <a:pt x="20" y="0"/>
                  </a:cubicBezTo>
                  <a:cubicBezTo>
                    <a:pt x="25" y="0"/>
                    <a:pt x="28" y="1"/>
                    <a:pt x="30" y="3"/>
                  </a:cubicBezTo>
                  <a:cubicBezTo>
                    <a:pt x="29" y="7"/>
                    <a:pt x="29" y="7"/>
                    <a:pt x="29" y="7"/>
                  </a:cubicBezTo>
                  <a:cubicBezTo>
                    <a:pt x="27" y="6"/>
                    <a:pt x="25" y="5"/>
                    <a:pt x="21" y="5"/>
                  </a:cubicBezTo>
                  <a:cubicBezTo>
                    <a:pt x="11" y="5"/>
                    <a:pt x="7" y="16"/>
                    <a:pt x="7" y="27"/>
                  </a:cubicBezTo>
                  <a:cubicBezTo>
                    <a:pt x="7" y="39"/>
                    <a:pt x="11" y="49"/>
                    <a:pt x="21" y="49"/>
                  </a:cubicBezTo>
                  <a:cubicBezTo>
                    <a:pt x="24" y="49"/>
                    <a:pt x="27" y="49"/>
                    <a:pt x="29" y="47"/>
                  </a:cubicBezTo>
                  <a:cubicBezTo>
                    <a:pt x="31" y="52"/>
                    <a:pt x="31" y="52"/>
                    <a:pt x="31" y="52"/>
                  </a:cubicBezTo>
                  <a:cubicBezTo>
                    <a:pt x="28" y="54"/>
                    <a:pt x="24" y="55"/>
                    <a:pt x="20"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 name="Freeform 33"/>
            <p:cNvSpPr>
              <a:spLocks noEditPoints="1"/>
            </p:cNvSpPr>
            <p:nvPr userDrawn="1"/>
          </p:nvSpPr>
          <p:spPr bwMode="auto">
            <a:xfrm>
              <a:off x="8134963" y="4263287"/>
              <a:ext cx="89168" cy="111647"/>
            </a:xfrm>
            <a:custGeom>
              <a:avLst/>
              <a:gdLst>
                <a:gd name="T0" fmla="*/ 36 w 43"/>
                <a:gd name="T1" fmla="*/ 54 h 54"/>
                <a:gd name="T2" fmla="*/ 30 w 43"/>
                <a:gd name="T3" fmla="*/ 38 h 54"/>
                <a:gd name="T4" fmla="*/ 12 w 43"/>
                <a:gd name="T5" fmla="*/ 38 h 54"/>
                <a:gd name="T6" fmla="*/ 7 w 43"/>
                <a:gd name="T7" fmla="*/ 54 h 54"/>
                <a:gd name="T8" fmla="*/ 0 w 43"/>
                <a:gd name="T9" fmla="*/ 54 h 54"/>
                <a:gd name="T10" fmla="*/ 18 w 43"/>
                <a:gd name="T11" fmla="*/ 0 h 54"/>
                <a:gd name="T12" fmla="*/ 25 w 43"/>
                <a:gd name="T13" fmla="*/ 0 h 54"/>
                <a:gd name="T14" fmla="*/ 43 w 43"/>
                <a:gd name="T15" fmla="*/ 54 h 54"/>
                <a:gd name="T16" fmla="*/ 36 w 43"/>
                <a:gd name="T17" fmla="*/ 54 h 54"/>
                <a:gd name="T18" fmla="*/ 23 w 43"/>
                <a:gd name="T19" fmla="*/ 13 h 54"/>
                <a:gd name="T20" fmla="*/ 21 w 43"/>
                <a:gd name="T21" fmla="*/ 7 h 54"/>
                <a:gd name="T22" fmla="*/ 21 w 43"/>
                <a:gd name="T23" fmla="*/ 7 h 54"/>
                <a:gd name="T24" fmla="*/ 20 w 43"/>
                <a:gd name="T25" fmla="*/ 13 h 54"/>
                <a:gd name="T26" fmla="*/ 13 w 43"/>
                <a:gd name="T27" fmla="*/ 34 h 54"/>
                <a:gd name="T28" fmla="*/ 29 w 43"/>
                <a:gd name="T29" fmla="*/ 34 h 54"/>
                <a:gd name="T30" fmla="*/ 23 w 43"/>
                <a:gd name="T3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54">
                  <a:moveTo>
                    <a:pt x="36" y="54"/>
                  </a:moveTo>
                  <a:cubicBezTo>
                    <a:pt x="30" y="38"/>
                    <a:pt x="30" y="38"/>
                    <a:pt x="30" y="38"/>
                  </a:cubicBezTo>
                  <a:cubicBezTo>
                    <a:pt x="12" y="38"/>
                    <a:pt x="12" y="38"/>
                    <a:pt x="12" y="38"/>
                  </a:cubicBezTo>
                  <a:cubicBezTo>
                    <a:pt x="7" y="54"/>
                    <a:pt x="7" y="54"/>
                    <a:pt x="7" y="54"/>
                  </a:cubicBezTo>
                  <a:cubicBezTo>
                    <a:pt x="0" y="54"/>
                    <a:pt x="0" y="54"/>
                    <a:pt x="0" y="54"/>
                  </a:cubicBezTo>
                  <a:cubicBezTo>
                    <a:pt x="18" y="0"/>
                    <a:pt x="18" y="0"/>
                    <a:pt x="18" y="0"/>
                  </a:cubicBezTo>
                  <a:cubicBezTo>
                    <a:pt x="25" y="0"/>
                    <a:pt x="25" y="0"/>
                    <a:pt x="25" y="0"/>
                  </a:cubicBezTo>
                  <a:cubicBezTo>
                    <a:pt x="43" y="54"/>
                    <a:pt x="43" y="54"/>
                    <a:pt x="43" y="54"/>
                  </a:cubicBezTo>
                  <a:lnTo>
                    <a:pt x="36" y="54"/>
                  </a:lnTo>
                  <a:close/>
                  <a:moveTo>
                    <a:pt x="23" y="13"/>
                  </a:moveTo>
                  <a:cubicBezTo>
                    <a:pt x="22" y="9"/>
                    <a:pt x="21" y="7"/>
                    <a:pt x="21" y="7"/>
                  </a:cubicBezTo>
                  <a:cubicBezTo>
                    <a:pt x="21" y="7"/>
                    <a:pt x="21" y="7"/>
                    <a:pt x="21" y="7"/>
                  </a:cubicBezTo>
                  <a:cubicBezTo>
                    <a:pt x="21" y="7"/>
                    <a:pt x="21" y="9"/>
                    <a:pt x="20" y="13"/>
                  </a:cubicBezTo>
                  <a:cubicBezTo>
                    <a:pt x="13" y="34"/>
                    <a:pt x="13" y="34"/>
                    <a:pt x="13" y="34"/>
                  </a:cubicBezTo>
                  <a:cubicBezTo>
                    <a:pt x="29" y="34"/>
                    <a:pt x="29" y="34"/>
                    <a:pt x="29" y="34"/>
                  </a:cubicBezTo>
                  <a:lnTo>
                    <a:pt x="23" y="13"/>
                  </a:ln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Freeform 34"/>
            <p:cNvSpPr>
              <a:spLocks noEditPoints="1"/>
            </p:cNvSpPr>
            <p:nvPr userDrawn="1"/>
          </p:nvSpPr>
          <p:spPr bwMode="auto">
            <a:xfrm>
              <a:off x="8250356" y="4263287"/>
              <a:ext cx="68187" cy="111647"/>
            </a:xfrm>
            <a:custGeom>
              <a:avLst/>
              <a:gdLst>
                <a:gd name="T0" fmla="*/ 25 w 33"/>
                <a:gd name="T1" fmla="*/ 54 h 54"/>
                <a:gd name="T2" fmla="*/ 8 w 33"/>
                <a:gd name="T3" fmla="*/ 29 h 54"/>
                <a:gd name="T4" fmla="*/ 7 w 33"/>
                <a:gd name="T5" fmla="*/ 29 h 54"/>
                <a:gd name="T6" fmla="*/ 7 w 33"/>
                <a:gd name="T7" fmla="*/ 54 h 54"/>
                <a:gd name="T8" fmla="*/ 0 w 33"/>
                <a:gd name="T9" fmla="*/ 54 h 54"/>
                <a:gd name="T10" fmla="*/ 0 w 33"/>
                <a:gd name="T11" fmla="*/ 2 h 54"/>
                <a:gd name="T12" fmla="*/ 14 w 33"/>
                <a:gd name="T13" fmla="*/ 0 h 54"/>
                <a:gd name="T14" fmla="*/ 32 w 33"/>
                <a:gd name="T15" fmla="*/ 15 h 54"/>
                <a:gd name="T16" fmla="*/ 16 w 33"/>
                <a:gd name="T17" fmla="*/ 30 h 54"/>
                <a:gd name="T18" fmla="*/ 16 w 33"/>
                <a:gd name="T19" fmla="*/ 30 h 54"/>
                <a:gd name="T20" fmla="*/ 33 w 33"/>
                <a:gd name="T21" fmla="*/ 54 h 54"/>
                <a:gd name="T22" fmla="*/ 25 w 33"/>
                <a:gd name="T23" fmla="*/ 54 h 54"/>
                <a:gd name="T24" fmla="*/ 14 w 33"/>
                <a:gd name="T25" fmla="*/ 4 h 54"/>
                <a:gd name="T26" fmla="*/ 7 w 33"/>
                <a:gd name="T27" fmla="*/ 5 h 54"/>
                <a:gd name="T28" fmla="*/ 7 w 33"/>
                <a:gd name="T29" fmla="*/ 27 h 54"/>
                <a:gd name="T30" fmla="*/ 12 w 33"/>
                <a:gd name="T31" fmla="*/ 28 h 54"/>
                <a:gd name="T32" fmla="*/ 25 w 33"/>
                <a:gd name="T33" fmla="*/ 16 h 54"/>
                <a:gd name="T34" fmla="*/ 14 w 33"/>
                <a:gd name="T35"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4">
                  <a:moveTo>
                    <a:pt x="25" y="54"/>
                  </a:moveTo>
                  <a:cubicBezTo>
                    <a:pt x="8" y="29"/>
                    <a:pt x="8" y="29"/>
                    <a:pt x="8" y="29"/>
                  </a:cubicBezTo>
                  <a:cubicBezTo>
                    <a:pt x="7" y="29"/>
                    <a:pt x="7" y="29"/>
                    <a:pt x="7" y="29"/>
                  </a:cubicBezTo>
                  <a:cubicBezTo>
                    <a:pt x="7" y="54"/>
                    <a:pt x="7" y="54"/>
                    <a:pt x="7" y="54"/>
                  </a:cubicBezTo>
                  <a:cubicBezTo>
                    <a:pt x="0" y="54"/>
                    <a:pt x="0" y="54"/>
                    <a:pt x="0" y="54"/>
                  </a:cubicBezTo>
                  <a:cubicBezTo>
                    <a:pt x="0" y="2"/>
                    <a:pt x="0" y="2"/>
                    <a:pt x="0" y="2"/>
                  </a:cubicBezTo>
                  <a:cubicBezTo>
                    <a:pt x="3" y="1"/>
                    <a:pt x="8" y="0"/>
                    <a:pt x="14" y="0"/>
                  </a:cubicBezTo>
                  <a:cubicBezTo>
                    <a:pt x="26" y="0"/>
                    <a:pt x="32" y="5"/>
                    <a:pt x="32" y="15"/>
                  </a:cubicBezTo>
                  <a:cubicBezTo>
                    <a:pt x="32" y="25"/>
                    <a:pt x="26" y="30"/>
                    <a:pt x="16" y="30"/>
                  </a:cubicBezTo>
                  <a:cubicBezTo>
                    <a:pt x="16" y="30"/>
                    <a:pt x="16" y="30"/>
                    <a:pt x="16" y="30"/>
                  </a:cubicBezTo>
                  <a:cubicBezTo>
                    <a:pt x="33" y="54"/>
                    <a:pt x="33" y="54"/>
                    <a:pt x="33" y="54"/>
                  </a:cubicBezTo>
                  <a:lnTo>
                    <a:pt x="25" y="54"/>
                  </a:lnTo>
                  <a:close/>
                  <a:moveTo>
                    <a:pt x="14" y="4"/>
                  </a:moveTo>
                  <a:cubicBezTo>
                    <a:pt x="11" y="4"/>
                    <a:pt x="9" y="4"/>
                    <a:pt x="7" y="5"/>
                  </a:cubicBezTo>
                  <a:cubicBezTo>
                    <a:pt x="7" y="27"/>
                    <a:pt x="7" y="27"/>
                    <a:pt x="7" y="27"/>
                  </a:cubicBezTo>
                  <a:cubicBezTo>
                    <a:pt x="8" y="28"/>
                    <a:pt x="10" y="28"/>
                    <a:pt x="12" y="28"/>
                  </a:cubicBezTo>
                  <a:cubicBezTo>
                    <a:pt x="21" y="28"/>
                    <a:pt x="25" y="23"/>
                    <a:pt x="25" y="16"/>
                  </a:cubicBezTo>
                  <a:cubicBezTo>
                    <a:pt x="25" y="8"/>
                    <a:pt x="21" y="4"/>
                    <a:pt x="14" y="4"/>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 name="Freeform 35"/>
            <p:cNvSpPr>
              <a:spLocks/>
            </p:cNvSpPr>
            <p:nvPr userDrawn="1"/>
          </p:nvSpPr>
          <p:spPr bwMode="auto">
            <a:xfrm>
              <a:off x="8345518" y="4263287"/>
              <a:ext cx="57697" cy="113895"/>
            </a:xfrm>
            <a:custGeom>
              <a:avLst/>
              <a:gdLst>
                <a:gd name="T0" fmla="*/ 12 w 28"/>
                <a:gd name="T1" fmla="*/ 55 h 55"/>
                <a:gd name="T2" fmla="*/ 0 w 28"/>
                <a:gd name="T3" fmla="*/ 52 h 55"/>
                <a:gd name="T4" fmla="*/ 1 w 28"/>
                <a:gd name="T5" fmla="*/ 47 h 55"/>
                <a:gd name="T6" fmla="*/ 11 w 28"/>
                <a:gd name="T7" fmla="*/ 49 h 55"/>
                <a:gd name="T8" fmla="*/ 21 w 28"/>
                <a:gd name="T9" fmla="*/ 39 h 55"/>
                <a:gd name="T10" fmla="*/ 11 w 28"/>
                <a:gd name="T11" fmla="*/ 29 h 55"/>
                <a:gd name="T12" fmla="*/ 0 w 28"/>
                <a:gd name="T13" fmla="*/ 15 h 55"/>
                <a:gd name="T14" fmla="*/ 15 w 28"/>
                <a:gd name="T15" fmla="*/ 0 h 55"/>
                <a:gd name="T16" fmla="*/ 26 w 28"/>
                <a:gd name="T17" fmla="*/ 2 h 55"/>
                <a:gd name="T18" fmla="*/ 25 w 28"/>
                <a:gd name="T19" fmla="*/ 7 h 55"/>
                <a:gd name="T20" fmla="*/ 16 w 28"/>
                <a:gd name="T21" fmla="*/ 4 h 55"/>
                <a:gd name="T22" fmla="*/ 7 w 28"/>
                <a:gd name="T23" fmla="*/ 14 h 55"/>
                <a:gd name="T24" fmla="*/ 16 w 28"/>
                <a:gd name="T25" fmla="*/ 24 h 55"/>
                <a:gd name="T26" fmla="*/ 28 w 28"/>
                <a:gd name="T27" fmla="*/ 39 h 55"/>
                <a:gd name="T28" fmla="*/ 12 w 28"/>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55">
                  <a:moveTo>
                    <a:pt x="12" y="55"/>
                  </a:moveTo>
                  <a:cubicBezTo>
                    <a:pt x="6" y="55"/>
                    <a:pt x="2" y="54"/>
                    <a:pt x="0" y="52"/>
                  </a:cubicBezTo>
                  <a:cubicBezTo>
                    <a:pt x="1" y="47"/>
                    <a:pt x="1" y="47"/>
                    <a:pt x="1" y="47"/>
                  </a:cubicBezTo>
                  <a:cubicBezTo>
                    <a:pt x="3" y="48"/>
                    <a:pt x="7" y="49"/>
                    <a:pt x="11" y="49"/>
                  </a:cubicBezTo>
                  <a:cubicBezTo>
                    <a:pt x="17" y="49"/>
                    <a:pt x="21" y="45"/>
                    <a:pt x="21" y="39"/>
                  </a:cubicBezTo>
                  <a:cubicBezTo>
                    <a:pt x="21" y="34"/>
                    <a:pt x="18" y="32"/>
                    <a:pt x="11" y="29"/>
                  </a:cubicBezTo>
                  <a:cubicBezTo>
                    <a:pt x="3" y="25"/>
                    <a:pt x="0" y="20"/>
                    <a:pt x="0" y="15"/>
                  </a:cubicBezTo>
                  <a:cubicBezTo>
                    <a:pt x="0" y="6"/>
                    <a:pt x="6" y="0"/>
                    <a:pt x="15" y="0"/>
                  </a:cubicBezTo>
                  <a:cubicBezTo>
                    <a:pt x="20" y="0"/>
                    <a:pt x="24" y="1"/>
                    <a:pt x="26" y="2"/>
                  </a:cubicBezTo>
                  <a:cubicBezTo>
                    <a:pt x="25" y="7"/>
                    <a:pt x="25" y="7"/>
                    <a:pt x="25" y="7"/>
                  </a:cubicBezTo>
                  <a:cubicBezTo>
                    <a:pt x="23" y="6"/>
                    <a:pt x="20" y="4"/>
                    <a:pt x="16" y="4"/>
                  </a:cubicBezTo>
                  <a:cubicBezTo>
                    <a:pt x="10" y="4"/>
                    <a:pt x="7" y="8"/>
                    <a:pt x="7" y="14"/>
                  </a:cubicBezTo>
                  <a:cubicBezTo>
                    <a:pt x="7" y="19"/>
                    <a:pt x="11" y="22"/>
                    <a:pt x="16" y="24"/>
                  </a:cubicBezTo>
                  <a:cubicBezTo>
                    <a:pt x="27" y="28"/>
                    <a:pt x="28" y="34"/>
                    <a:pt x="28" y="39"/>
                  </a:cubicBezTo>
                  <a:cubicBezTo>
                    <a:pt x="28" y="48"/>
                    <a:pt x="21" y="55"/>
                    <a:pt x="12" y="55"/>
                  </a:cubicBezTo>
                  <a:close/>
                </a:path>
              </a:pathLst>
            </a:custGeom>
            <a:solidFill>
              <a:srgbClr val="4E6B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cSld>
  <p:clrMap bg1="lt1" tx1="dk1" bg2="lt2" tx2="dk2" accent1="accent1" accent2="accent2" accent3="accent3" accent4="accent4" accent5="accent5" accent6="accent6" hlink="hlink" folHlink="folHlink"/>
  <p:sldLayoutIdLst>
    <p:sldLayoutId id="2147483656" r:id="rId1"/>
    <p:sldLayoutId id="2147483649" r:id="rId2"/>
    <p:sldLayoutId id="2147483657" r:id="rId3"/>
    <p:sldLayoutId id="2147483658" r:id="rId4"/>
    <p:sldLayoutId id="2147483655" r:id="rId5"/>
  </p:sldLayoutIdLst>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hf hdr="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spcBef>
          <a:spcPct val="20000"/>
        </a:spcBef>
        <a:buFontTx/>
        <a:buNone/>
        <a:defRPr sz="1600" kern="1200">
          <a:solidFill>
            <a:schemeClr val="bg2"/>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28229" y="456985"/>
            <a:ext cx="5316859" cy="682101"/>
          </a:xfrm>
          <a:prstGeom prst="rect">
            <a:avLst/>
          </a:prstGeom>
        </p:spPr>
        <p:txBody>
          <a:bodyPr vert="horz" wrap="square" lIns="0" tIns="0" rIns="0" bIns="72000" rtlCol="0" anchor="b" anchorCtr="0">
            <a:spAutoFit/>
          </a:bodyPr>
          <a:lstStyle/>
          <a:p>
            <a:r>
              <a:rPr lang="fr-FR" dirty="0"/>
              <a:t>Slide </a:t>
            </a:r>
            <a:r>
              <a:rPr lang="fr-FR" dirty="0" err="1"/>
              <a:t>title</a:t>
            </a:r>
            <a:r>
              <a:rPr lang="fr-FR" dirty="0"/>
              <a:t> on one </a:t>
            </a:r>
            <a:br>
              <a:rPr lang="fr-FR" dirty="0"/>
            </a:br>
            <a:r>
              <a:rPr lang="fr-FR" dirty="0"/>
              <a:t>or </a:t>
            </a:r>
            <a:r>
              <a:rPr lang="fr-FR" dirty="0" err="1"/>
              <a:t>two</a:t>
            </a:r>
            <a:r>
              <a:rPr lang="fr-FR" dirty="0"/>
              <a:t> </a:t>
            </a:r>
            <a:r>
              <a:rPr lang="fr-FR" dirty="0" err="1"/>
              <a:t>lines</a:t>
            </a:r>
            <a:endParaRPr lang="fr-BE" dirty="0"/>
          </a:p>
        </p:txBody>
      </p:sp>
      <p:sp>
        <p:nvSpPr>
          <p:cNvPr id="3" name="Espace réservé du texte 2"/>
          <p:cNvSpPr>
            <a:spLocks noGrp="1"/>
          </p:cNvSpPr>
          <p:nvPr>
            <p:ph type="body" idx="1"/>
          </p:nvPr>
        </p:nvSpPr>
        <p:spPr>
          <a:xfrm>
            <a:off x="428229" y="1858408"/>
            <a:ext cx="8982471" cy="1061829"/>
          </a:xfrm>
          <a:prstGeom prst="rect">
            <a:avLst/>
          </a:prstGeom>
        </p:spPr>
        <p:txBody>
          <a:bodyPr vert="horz" lIns="0" tIns="0" rIns="0" bIns="0" rtlCol="0">
            <a:spAutoFit/>
          </a:body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7" name="Connecteur droit 6"/>
          <p:cNvCxnSpPr/>
          <p:nvPr/>
        </p:nvCxnSpPr>
        <p:spPr>
          <a:xfrm>
            <a:off x="428229" y="6461094"/>
            <a:ext cx="9048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Espace réservé de la date 3"/>
          <p:cNvSpPr>
            <a:spLocks noGrp="1"/>
          </p:cNvSpPr>
          <p:nvPr>
            <p:ph type="dt" sz="half" idx="2"/>
          </p:nvPr>
        </p:nvSpPr>
        <p:spPr>
          <a:xfrm>
            <a:off x="1280592" y="6463085"/>
            <a:ext cx="243656" cy="174851"/>
          </a:xfrm>
          <a:prstGeom prst="rect">
            <a:avLst/>
          </a:prstGeom>
        </p:spPr>
        <p:txBody>
          <a:bodyPr wrap="none" lIns="0" tIns="36000" rIns="0" bIns="0" anchor="t" anchorCtr="0">
            <a:spAutoFit/>
          </a:bodyPr>
          <a:lstStyle>
            <a:lvl1pPr algn="l">
              <a:defRPr sz="900">
                <a:solidFill>
                  <a:schemeClr val="bg2"/>
                </a:solidFill>
              </a:defRPr>
            </a:lvl1pPr>
          </a:lstStyle>
          <a:p>
            <a:r>
              <a:rPr lang="fr-FR"/>
              <a:t>Date</a:t>
            </a:r>
            <a:endParaRPr lang="fr-BE" dirty="0"/>
          </a:p>
        </p:txBody>
      </p:sp>
      <p:sp>
        <p:nvSpPr>
          <p:cNvPr id="10" name="Espace réservé du numéro de diapositive 5"/>
          <p:cNvSpPr>
            <a:spLocks noGrp="1"/>
          </p:cNvSpPr>
          <p:nvPr>
            <p:ph type="sldNum" sz="quarter" idx="4"/>
          </p:nvPr>
        </p:nvSpPr>
        <p:spPr>
          <a:xfrm>
            <a:off x="428229" y="6463085"/>
            <a:ext cx="206788" cy="174851"/>
          </a:xfrm>
          <a:prstGeom prst="rect">
            <a:avLst/>
          </a:prstGeom>
        </p:spPr>
        <p:txBody>
          <a:bodyPr vert="horz" wrap="none" lIns="0" tIns="36000" rIns="0" bIns="0" rtlCol="0" anchor="t" anchorCtr="0">
            <a:spAutoFit/>
          </a:bodyPr>
          <a:lstStyle>
            <a:lvl1pPr algn="l">
              <a:defRPr lang="fr-BE" sz="900" b="1" smtClean="0">
                <a:solidFill>
                  <a:schemeClr val="bg2"/>
                </a:solidFill>
              </a:defRPr>
            </a:lvl1pPr>
          </a:lstStyle>
          <a:p>
            <a:fld id="{CF4668DC-857F-487D-BFFA-8C0CA5037977}" type="slidenum">
              <a:rPr lang="fr-FR" smtClean="0"/>
              <a:pPr/>
              <a:t>‹#›</a:t>
            </a:fld>
            <a:endParaRPr lang="fr-FR" dirty="0"/>
          </a:p>
        </p:txBody>
      </p:sp>
      <p:cxnSp>
        <p:nvCxnSpPr>
          <p:cNvPr id="11" name="Connecteur droit 10"/>
          <p:cNvCxnSpPr/>
          <p:nvPr/>
        </p:nvCxnSpPr>
        <p:spPr>
          <a:xfrm>
            <a:off x="428229" y="6461094"/>
            <a:ext cx="9048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28229" y="1132982"/>
            <a:ext cx="90480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a:xfrm>
            <a:off x="9071465" y="6527725"/>
            <a:ext cx="404764" cy="176163"/>
            <a:chOff x="4152589" y="2833738"/>
            <a:chExt cx="1593821" cy="693669"/>
          </a:xfrm>
        </p:grpSpPr>
        <p:sp>
          <p:nvSpPr>
            <p:cNvPr id="50" name="Freeform 5"/>
            <p:cNvSpPr>
              <a:spLocks/>
            </p:cNvSpPr>
            <p:nvPr userDrawn="1"/>
          </p:nvSpPr>
          <p:spPr bwMode="auto">
            <a:xfrm>
              <a:off x="4152589" y="3257864"/>
              <a:ext cx="1551966" cy="269543"/>
            </a:xfrm>
            <a:custGeom>
              <a:avLst/>
              <a:gdLst>
                <a:gd name="T0" fmla="*/ 1010 w 1010"/>
                <a:gd name="T1" fmla="*/ 55 h 175"/>
                <a:gd name="T2" fmla="*/ 698 w 1010"/>
                <a:gd name="T3" fmla="*/ 43 h 175"/>
                <a:gd name="T4" fmla="*/ 128 w 1010"/>
                <a:gd name="T5" fmla="*/ 94 h 175"/>
                <a:gd name="T6" fmla="*/ 1 w 1010"/>
                <a:gd name="T7" fmla="*/ 0 h 175"/>
                <a:gd name="T8" fmla="*/ 0 w 1010"/>
                <a:gd name="T9" fmla="*/ 1 h 175"/>
                <a:gd name="T10" fmla="*/ 107 w 1010"/>
                <a:gd name="T11" fmla="*/ 175 h 175"/>
                <a:gd name="T12" fmla="*/ 941 w 1010"/>
                <a:gd name="T13" fmla="*/ 59 h 175"/>
                <a:gd name="T14" fmla="*/ 1009 w 1010"/>
                <a:gd name="T15" fmla="*/ 60 h 175"/>
                <a:gd name="T16" fmla="*/ 1010 w 1010"/>
                <a:gd name="T17" fmla="*/ 5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0" h="175">
                  <a:moveTo>
                    <a:pt x="1010" y="55"/>
                  </a:moveTo>
                  <a:cubicBezTo>
                    <a:pt x="923" y="49"/>
                    <a:pt x="815" y="43"/>
                    <a:pt x="698" y="43"/>
                  </a:cubicBezTo>
                  <a:cubicBezTo>
                    <a:pt x="517" y="43"/>
                    <a:pt x="313" y="56"/>
                    <a:pt x="128" y="94"/>
                  </a:cubicBezTo>
                  <a:cubicBezTo>
                    <a:pt x="97" y="55"/>
                    <a:pt x="59" y="24"/>
                    <a:pt x="1" y="0"/>
                  </a:cubicBezTo>
                  <a:cubicBezTo>
                    <a:pt x="0" y="1"/>
                    <a:pt x="0" y="1"/>
                    <a:pt x="0" y="1"/>
                  </a:cubicBezTo>
                  <a:cubicBezTo>
                    <a:pt x="51" y="57"/>
                    <a:pt x="84" y="105"/>
                    <a:pt x="107" y="175"/>
                  </a:cubicBezTo>
                  <a:cubicBezTo>
                    <a:pt x="368" y="77"/>
                    <a:pt x="695" y="59"/>
                    <a:pt x="941" y="59"/>
                  </a:cubicBezTo>
                  <a:cubicBezTo>
                    <a:pt x="965" y="59"/>
                    <a:pt x="987" y="60"/>
                    <a:pt x="1009" y="60"/>
                  </a:cubicBezTo>
                  <a:lnTo>
                    <a:pt x="1010" y="55"/>
                  </a:lnTo>
                  <a:close/>
                </a:path>
              </a:pathLst>
            </a:custGeom>
            <a:solidFill>
              <a:srgbClr val="4B78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6"/>
            <p:cNvSpPr>
              <a:spLocks noEditPoints="1"/>
            </p:cNvSpPr>
            <p:nvPr userDrawn="1"/>
          </p:nvSpPr>
          <p:spPr bwMode="auto">
            <a:xfrm>
              <a:off x="4284292" y="2833738"/>
              <a:ext cx="1462118" cy="453145"/>
            </a:xfrm>
            <a:custGeom>
              <a:avLst/>
              <a:gdLst>
                <a:gd name="T0" fmla="*/ 653 w 951"/>
                <a:gd name="T1" fmla="*/ 154 h 294"/>
                <a:gd name="T2" fmla="*/ 655 w 951"/>
                <a:gd name="T3" fmla="*/ 134 h 294"/>
                <a:gd name="T4" fmla="*/ 636 w 951"/>
                <a:gd name="T5" fmla="*/ 112 h 294"/>
                <a:gd name="T6" fmla="*/ 607 w 951"/>
                <a:gd name="T7" fmla="*/ 154 h 294"/>
                <a:gd name="T8" fmla="*/ 653 w 951"/>
                <a:gd name="T9" fmla="*/ 154 h 294"/>
                <a:gd name="T10" fmla="*/ 324 w 951"/>
                <a:gd name="T11" fmla="*/ 230 h 294"/>
                <a:gd name="T12" fmla="*/ 303 w 951"/>
                <a:gd name="T13" fmla="*/ 238 h 294"/>
                <a:gd name="T14" fmla="*/ 285 w 951"/>
                <a:gd name="T15" fmla="*/ 208 h 294"/>
                <a:gd name="T16" fmla="*/ 296 w 951"/>
                <a:gd name="T17" fmla="*/ 143 h 294"/>
                <a:gd name="T18" fmla="*/ 334 w 951"/>
                <a:gd name="T19" fmla="*/ 117 h 294"/>
                <a:gd name="T20" fmla="*/ 338 w 951"/>
                <a:gd name="T21" fmla="*/ 118 h 294"/>
                <a:gd name="T22" fmla="*/ 324 w 951"/>
                <a:gd name="T23" fmla="*/ 230 h 294"/>
                <a:gd name="T24" fmla="*/ 868 w 951"/>
                <a:gd name="T25" fmla="*/ 184 h 294"/>
                <a:gd name="T26" fmla="*/ 838 w 951"/>
                <a:gd name="T27" fmla="*/ 250 h 294"/>
                <a:gd name="T28" fmla="*/ 818 w 951"/>
                <a:gd name="T29" fmla="*/ 217 h 294"/>
                <a:gd name="T30" fmla="*/ 821 w 951"/>
                <a:gd name="T31" fmla="*/ 179 h 294"/>
                <a:gd name="T32" fmla="*/ 851 w 951"/>
                <a:gd name="T33" fmla="*/ 113 h 294"/>
                <a:gd name="T34" fmla="*/ 871 w 951"/>
                <a:gd name="T35" fmla="*/ 146 h 294"/>
                <a:gd name="T36" fmla="*/ 868 w 951"/>
                <a:gd name="T37" fmla="*/ 184 h 294"/>
                <a:gd name="T38" fmla="*/ 495 w 951"/>
                <a:gd name="T39" fmla="*/ 287 h 294"/>
                <a:gd name="T40" fmla="*/ 417 w 951"/>
                <a:gd name="T41" fmla="*/ 287 h 294"/>
                <a:gd name="T42" fmla="*/ 453 w 951"/>
                <a:gd name="T43" fmla="*/ 0 h 294"/>
                <a:gd name="T44" fmla="*/ 531 w 951"/>
                <a:gd name="T45" fmla="*/ 0 h 294"/>
                <a:gd name="T46" fmla="*/ 495 w 951"/>
                <a:gd name="T47" fmla="*/ 287 h 294"/>
                <a:gd name="T48" fmla="*/ 654 w 951"/>
                <a:gd name="T49" fmla="*/ 237 h 294"/>
                <a:gd name="T50" fmla="*/ 707 w 951"/>
                <a:gd name="T51" fmla="*/ 229 h 294"/>
                <a:gd name="T52" fmla="*/ 698 w 951"/>
                <a:gd name="T53" fmla="*/ 281 h 294"/>
                <a:gd name="T54" fmla="*/ 626 w 951"/>
                <a:gd name="T55" fmla="*/ 289 h 294"/>
                <a:gd name="T56" fmla="*/ 525 w 951"/>
                <a:gd name="T57" fmla="*/ 210 h 294"/>
                <a:gd name="T58" fmla="*/ 642 w 951"/>
                <a:gd name="T59" fmla="*/ 69 h 294"/>
                <a:gd name="T60" fmla="*/ 729 w 951"/>
                <a:gd name="T61" fmla="*/ 144 h 294"/>
                <a:gd name="T62" fmla="*/ 721 w 951"/>
                <a:gd name="T63" fmla="*/ 199 h 294"/>
                <a:gd name="T64" fmla="*/ 604 w 951"/>
                <a:gd name="T65" fmla="*/ 199 h 294"/>
                <a:gd name="T66" fmla="*/ 654 w 951"/>
                <a:gd name="T67" fmla="*/ 237 h 294"/>
                <a:gd name="T68" fmla="*/ 347 w 951"/>
                <a:gd name="T69" fmla="*/ 71 h 294"/>
                <a:gd name="T70" fmla="*/ 240 w 951"/>
                <a:gd name="T71" fmla="*/ 107 h 294"/>
                <a:gd name="T72" fmla="*/ 205 w 951"/>
                <a:gd name="T73" fmla="*/ 219 h 294"/>
                <a:gd name="T74" fmla="*/ 263 w 951"/>
                <a:gd name="T75" fmla="*/ 290 h 294"/>
                <a:gd name="T76" fmla="*/ 323 w 951"/>
                <a:gd name="T77" fmla="*/ 272 h 294"/>
                <a:gd name="T78" fmla="*/ 323 w 951"/>
                <a:gd name="T79" fmla="*/ 272 h 294"/>
                <a:gd name="T80" fmla="*/ 321 w 951"/>
                <a:gd name="T81" fmla="*/ 287 h 294"/>
                <a:gd name="T82" fmla="*/ 395 w 951"/>
                <a:gd name="T83" fmla="*/ 287 h 294"/>
                <a:gd name="T84" fmla="*/ 422 w 951"/>
                <a:gd name="T85" fmla="*/ 72 h 294"/>
                <a:gd name="T86" fmla="*/ 347 w 951"/>
                <a:gd name="T87" fmla="*/ 71 h 294"/>
                <a:gd name="T88" fmla="*/ 951 w 951"/>
                <a:gd name="T89" fmla="*/ 147 h 294"/>
                <a:gd name="T90" fmla="*/ 855 w 951"/>
                <a:gd name="T91" fmla="*/ 69 h 294"/>
                <a:gd name="T92" fmla="*/ 738 w 951"/>
                <a:gd name="T93" fmla="*/ 216 h 294"/>
                <a:gd name="T94" fmla="*/ 834 w 951"/>
                <a:gd name="T95" fmla="*/ 294 h 294"/>
                <a:gd name="T96" fmla="*/ 951 w 951"/>
                <a:gd name="T97" fmla="*/ 147 h 294"/>
                <a:gd name="T98" fmla="*/ 178 w 951"/>
                <a:gd name="T99" fmla="*/ 0 h 294"/>
                <a:gd name="T100" fmla="*/ 103 w 951"/>
                <a:gd name="T101" fmla="*/ 202 h 294"/>
                <a:gd name="T102" fmla="*/ 103 w 951"/>
                <a:gd name="T103" fmla="*/ 202 h 294"/>
                <a:gd name="T104" fmla="*/ 90 w 951"/>
                <a:gd name="T105" fmla="*/ 0 h 294"/>
                <a:gd name="T106" fmla="*/ 0 w 951"/>
                <a:gd name="T107" fmla="*/ 0 h 294"/>
                <a:gd name="T108" fmla="*/ 43 w 951"/>
                <a:gd name="T109" fmla="*/ 287 h 294"/>
                <a:gd name="T110" fmla="*/ 130 w 951"/>
                <a:gd name="T111" fmla="*/ 287 h 294"/>
                <a:gd name="T112" fmla="*/ 260 w 951"/>
                <a:gd name="T113" fmla="*/ 0 h 294"/>
                <a:gd name="T114" fmla="*/ 178 w 951"/>
                <a:gd name="T11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1" h="294">
                  <a:moveTo>
                    <a:pt x="653" y="154"/>
                  </a:moveTo>
                  <a:cubicBezTo>
                    <a:pt x="654" y="147"/>
                    <a:pt x="655" y="141"/>
                    <a:pt x="655" y="134"/>
                  </a:cubicBezTo>
                  <a:cubicBezTo>
                    <a:pt x="655" y="118"/>
                    <a:pt x="646" y="112"/>
                    <a:pt x="636" y="112"/>
                  </a:cubicBezTo>
                  <a:cubicBezTo>
                    <a:pt x="619" y="112"/>
                    <a:pt x="610" y="122"/>
                    <a:pt x="607" y="154"/>
                  </a:cubicBezTo>
                  <a:lnTo>
                    <a:pt x="653" y="154"/>
                  </a:lnTo>
                  <a:close/>
                  <a:moveTo>
                    <a:pt x="324" y="230"/>
                  </a:moveTo>
                  <a:cubicBezTo>
                    <a:pt x="319" y="234"/>
                    <a:pt x="312" y="238"/>
                    <a:pt x="303" y="238"/>
                  </a:cubicBezTo>
                  <a:cubicBezTo>
                    <a:pt x="287" y="238"/>
                    <a:pt x="285" y="224"/>
                    <a:pt x="285" y="208"/>
                  </a:cubicBezTo>
                  <a:cubicBezTo>
                    <a:pt x="285" y="190"/>
                    <a:pt x="290" y="156"/>
                    <a:pt x="296" y="143"/>
                  </a:cubicBezTo>
                  <a:cubicBezTo>
                    <a:pt x="304" y="123"/>
                    <a:pt x="316" y="117"/>
                    <a:pt x="334" y="117"/>
                  </a:cubicBezTo>
                  <a:cubicBezTo>
                    <a:pt x="335" y="117"/>
                    <a:pt x="336" y="117"/>
                    <a:pt x="338" y="118"/>
                  </a:cubicBezTo>
                  <a:lnTo>
                    <a:pt x="324" y="230"/>
                  </a:lnTo>
                  <a:close/>
                  <a:moveTo>
                    <a:pt x="868" y="184"/>
                  </a:moveTo>
                  <a:cubicBezTo>
                    <a:pt x="862" y="238"/>
                    <a:pt x="854" y="250"/>
                    <a:pt x="838" y="250"/>
                  </a:cubicBezTo>
                  <a:cubicBezTo>
                    <a:pt x="824" y="250"/>
                    <a:pt x="818" y="239"/>
                    <a:pt x="818" y="217"/>
                  </a:cubicBezTo>
                  <a:cubicBezTo>
                    <a:pt x="818" y="207"/>
                    <a:pt x="820" y="193"/>
                    <a:pt x="821" y="179"/>
                  </a:cubicBezTo>
                  <a:cubicBezTo>
                    <a:pt x="827" y="124"/>
                    <a:pt x="835" y="113"/>
                    <a:pt x="851" y="113"/>
                  </a:cubicBezTo>
                  <a:cubicBezTo>
                    <a:pt x="865" y="113"/>
                    <a:pt x="871" y="123"/>
                    <a:pt x="871" y="146"/>
                  </a:cubicBezTo>
                  <a:cubicBezTo>
                    <a:pt x="871" y="156"/>
                    <a:pt x="870" y="170"/>
                    <a:pt x="868" y="184"/>
                  </a:cubicBezTo>
                  <a:moveTo>
                    <a:pt x="495" y="287"/>
                  </a:moveTo>
                  <a:cubicBezTo>
                    <a:pt x="417" y="287"/>
                    <a:pt x="417" y="287"/>
                    <a:pt x="417" y="287"/>
                  </a:cubicBezTo>
                  <a:cubicBezTo>
                    <a:pt x="453" y="0"/>
                    <a:pt x="453" y="0"/>
                    <a:pt x="453" y="0"/>
                  </a:cubicBezTo>
                  <a:cubicBezTo>
                    <a:pt x="531" y="0"/>
                    <a:pt x="531" y="0"/>
                    <a:pt x="531" y="0"/>
                  </a:cubicBezTo>
                  <a:lnTo>
                    <a:pt x="495" y="287"/>
                  </a:lnTo>
                  <a:close/>
                  <a:moveTo>
                    <a:pt x="654" y="237"/>
                  </a:moveTo>
                  <a:cubicBezTo>
                    <a:pt x="670" y="237"/>
                    <a:pt x="691" y="234"/>
                    <a:pt x="707" y="229"/>
                  </a:cubicBezTo>
                  <a:cubicBezTo>
                    <a:pt x="698" y="281"/>
                    <a:pt x="698" y="281"/>
                    <a:pt x="698" y="281"/>
                  </a:cubicBezTo>
                  <a:cubicBezTo>
                    <a:pt x="678" y="286"/>
                    <a:pt x="650" y="289"/>
                    <a:pt x="626" y="289"/>
                  </a:cubicBezTo>
                  <a:cubicBezTo>
                    <a:pt x="547" y="289"/>
                    <a:pt x="525" y="255"/>
                    <a:pt x="525" y="210"/>
                  </a:cubicBezTo>
                  <a:cubicBezTo>
                    <a:pt x="525" y="95"/>
                    <a:pt x="574" y="69"/>
                    <a:pt x="642" y="69"/>
                  </a:cubicBezTo>
                  <a:cubicBezTo>
                    <a:pt x="695" y="69"/>
                    <a:pt x="729" y="95"/>
                    <a:pt x="729" y="144"/>
                  </a:cubicBezTo>
                  <a:cubicBezTo>
                    <a:pt x="729" y="166"/>
                    <a:pt x="724" y="185"/>
                    <a:pt x="721" y="199"/>
                  </a:cubicBezTo>
                  <a:cubicBezTo>
                    <a:pt x="604" y="199"/>
                    <a:pt x="604" y="199"/>
                    <a:pt x="604" y="199"/>
                  </a:cubicBezTo>
                  <a:cubicBezTo>
                    <a:pt x="604" y="223"/>
                    <a:pt x="612" y="237"/>
                    <a:pt x="654" y="237"/>
                  </a:cubicBezTo>
                  <a:moveTo>
                    <a:pt x="347" y="71"/>
                  </a:moveTo>
                  <a:cubicBezTo>
                    <a:pt x="293" y="71"/>
                    <a:pt x="263" y="81"/>
                    <a:pt x="240" y="107"/>
                  </a:cubicBezTo>
                  <a:cubicBezTo>
                    <a:pt x="217" y="131"/>
                    <a:pt x="205" y="173"/>
                    <a:pt x="205" y="219"/>
                  </a:cubicBezTo>
                  <a:cubicBezTo>
                    <a:pt x="205" y="258"/>
                    <a:pt x="215" y="290"/>
                    <a:pt x="263" y="290"/>
                  </a:cubicBezTo>
                  <a:cubicBezTo>
                    <a:pt x="285" y="290"/>
                    <a:pt x="305" y="282"/>
                    <a:pt x="323" y="272"/>
                  </a:cubicBezTo>
                  <a:cubicBezTo>
                    <a:pt x="323" y="272"/>
                    <a:pt x="323" y="272"/>
                    <a:pt x="323" y="272"/>
                  </a:cubicBezTo>
                  <a:cubicBezTo>
                    <a:pt x="321" y="287"/>
                    <a:pt x="321" y="287"/>
                    <a:pt x="321" y="287"/>
                  </a:cubicBezTo>
                  <a:cubicBezTo>
                    <a:pt x="395" y="287"/>
                    <a:pt x="395" y="287"/>
                    <a:pt x="395" y="287"/>
                  </a:cubicBezTo>
                  <a:cubicBezTo>
                    <a:pt x="422" y="72"/>
                    <a:pt x="422" y="72"/>
                    <a:pt x="422" y="72"/>
                  </a:cubicBezTo>
                  <a:cubicBezTo>
                    <a:pt x="400" y="71"/>
                    <a:pt x="375" y="71"/>
                    <a:pt x="347" y="71"/>
                  </a:cubicBezTo>
                  <a:moveTo>
                    <a:pt x="951" y="147"/>
                  </a:moveTo>
                  <a:cubicBezTo>
                    <a:pt x="951" y="91"/>
                    <a:pt x="915" y="69"/>
                    <a:pt x="855" y="69"/>
                  </a:cubicBezTo>
                  <a:cubicBezTo>
                    <a:pt x="782" y="69"/>
                    <a:pt x="738" y="102"/>
                    <a:pt x="738" y="216"/>
                  </a:cubicBezTo>
                  <a:cubicBezTo>
                    <a:pt x="738" y="271"/>
                    <a:pt x="774" y="294"/>
                    <a:pt x="834" y="294"/>
                  </a:cubicBezTo>
                  <a:cubicBezTo>
                    <a:pt x="907" y="294"/>
                    <a:pt x="951" y="261"/>
                    <a:pt x="951" y="147"/>
                  </a:cubicBezTo>
                  <a:moveTo>
                    <a:pt x="178" y="0"/>
                  </a:moveTo>
                  <a:cubicBezTo>
                    <a:pt x="160" y="67"/>
                    <a:pt x="135" y="135"/>
                    <a:pt x="103" y="202"/>
                  </a:cubicBezTo>
                  <a:cubicBezTo>
                    <a:pt x="103" y="202"/>
                    <a:pt x="103" y="202"/>
                    <a:pt x="103" y="202"/>
                  </a:cubicBezTo>
                  <a:cubicBezTo>
                    <a:pt x="94" y="147"/>
                    <a:pt x="90" y="68"/>
                    <a:pt x="90" y="0"/>
                  </a:cubicBezTo>
                  <a:cubicBezTo>
                    <a:pt x="0" y="0"/>
                    <a:pt x="0" y="0"/>
                    <a:pt x="0" y="0"/>
                  </a:cubicBezTo>
                  <a:cubicBezTo>
                    <a:pt x="3" y="108"/>
                    <a:pt x="21" y="203"/>
                    <a:pt x="43" y="287"/>
                  </a:cubicBezTo>
                  <a:cubicBezTo>
                    <a:pt x="130" y="287"/>
                    <a:pt x="130" y="287"/>
                    <a:pt x="130" y="287"/>
                  </a:cubicBezTo>
                  <a:cubicBezTo>
                    <a:pt x="179" y="199"/>
                    <a:pt x="225" y="103"/>
                    <a:pt x="260" y="0"/>
                  </a:cubicBezTo>
                  <a:lnTo>
                    <a:pt x="178"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14" name="ZoneTexte 13"/>
          <p:cNvSpPr txBox="1"/>
          <p:nvPr/>
        </p:nvSpPr>
        <p:spPr>
          <a:xfrm>
            <a:off x="4529807" y="6463085"/>
            <a:ext cx="846386" cy="174851"/>
          </a:xfrm>
          <a:prstGeom prst="rect">
            <a:avLst/>
          </a:prstGeom>
        </p:spPr>
        <p:txBody>
          <a:bodyPr vert="horz" wrap="none" lIns="0" tIns="36000" rIns="0" bIns="0" rtlCol="0" anchor="t" anchorCtr="0">
            <a:spAutoFit/>
          </a:bodyPr>
          <a:lstStyle>
            <a:defPPr>
              <a:defRPr lang="fr-FR"/>
            </a:defPPr>
            <a:lvl1pPr>
              <a:defRPr sz="800">
                <a:solidFill>
                  <a:schemeClr val="bg2"/>
                </a:solidFill>
              </a:defRPr>
            </a:lvl1pPr>
          </a:lstStyle>
          <a:p>
            <a:pPr lvl="0" algn="r"/>
            <a:r>
              <a:rPr lang="fr-FR" sz="900" cap="all" baseline="0" dirty="0" err="1"/>
              <a:t>ConfidentiAl</a:t>
            </a:r>
            <a:endParaRPr lang="fr-FR" sz="900" cap="all" baseline="0" dirty="0"/>
          </a:p>
        </p:txBody>
      </p:sp>
    </p:spTree>
    <p:extLst>
      <p:ext uri="{BB962C8B-B14F-4D97-AF65-F5344CB8AC3E}">
        <p14:creationId xmlns="" xmlns:p14="http://schemas.microsoft.com/office/powerpoint/2010/main" val="2160986828"/>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9" r:id="rId3"/>
    <p:sldLayoutId id="2147483668" r:id="rId4"/>
    <p:sldLayoutId id="2147483665" r:id="rId5"/>
    <p:sldLayoutId id="2147483666" r:id="rId6"/>
    <p:sldLayoutId id="2147483667" r:id="rId7"/>
  </p:sldLayoutIdLst>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hf hdr="0"/>
  <p:txStyles>
    <p:titleStyle>
      <a:lvl1pPr algn="l" defTabSz="685800" rtl="0" eaLnBrk="1" latinLnBrk="0" hangingPunct="1">
        <a:lnSpc>
          <a:spcPct val="90000"/>
        </a:lnSpc>
        <a:spcBef>
          <a:spcPct val="0"/>
        </a:spcBef>
        <a:buNone/>
        <a:defRPr sz="2200" b="1" kern="1200" cap="all" baseline="0">
          <a:solidFill>
            <a:schemeClr val="accent2"/>
          </a:solidFill>
          <a:latin typeface="+mj-lt"/>
          <a:ea typeface="+mj-ea"/>
          <a:cs typeface="+mj-cs"/>
        </a:defRPr>
      </a:lvl1pPr>
    </p:titleStyle>
    <p:bodyStyle>
      <a:lvl1pPr marL="0" indent="0" algn="l" defTabSz="685800" rtl="0" eaLnBrk="1" latinLnBrk="0" hangingPunct="1">
        <a:spcBef>
          <a:spcPts val="1200"/>
        </a:spcBef>
        <a:spcAft>
          <a:spcPts val="1200"/>
        </a:spcAft>
        <a:buFontTx/>
        <a:buNone/>
        <a:defRPr sz="2000" b="1" kern="1200">
          <a:solidFill>
            <a:schemeClr val="accent2"/>
          </a:solidFill>
          <a:latin typeface="+mn-lt"/>
          <a:ea typeface="+mn-ea"/>
          <a:cs typeface="+mn-cs"/>
        </a:defRPr>
      </a:lvl1pPr>
      <a:lvl2pPr marL="534988" indent="-192088" algn="l" defTabSz="685800" rtl="0" eaLnBrk="1" latinLnBrk="0" hangingPunct="1">
        <a:spcBef>
          <a:spcPts val="0"/>
        </a:spcBef>
        <a:spcAft>
          <a:spcPts val="600"/>
        </a:spcAft>
        <a:buClr>
          <a:schemeClr val="tx2"/>
        </a:buClr>
        <a:buSzPct val="80000"/>
        <a:buFont typeface="Wingdings 3" panose="05040102010807070707" pitchFamily="18" charset="2"/>
        <a:buChar char="u"/>
        <a:defRPr sz="1800" kern="1200">
          <a:solidFill>
            <a:schemeClr val="accent2"/>
          </a:solidFill>
          <a:latin typeface="+mn-lt"/>
          <a:ea typeface="+mn-ea"/>
          <a:cs typeface="+mn-cs"/>
        </a:defRPr>
      </a:lvl2pPr>
      <a:lvl3pPr marL="857250" indent="-171450" algn="l" defTabSz="685800" rtl="0" eaLnBrk="1" latinLnBrk="0" hangingPunct="1">
        <a:spcBef>
          <a:spcPts val="0"/>
        </a:spcBef>
        <a:spcAft>
          <a:spcPts val="600"/>
        </a:spcAft>
        <a:buClr>
          <a:schemeClr val="tx2"/>
        </a:buClr>
        <a:buSzPct val="80000"/>
        <a:buFont typeface="Wingdings 3" panose="05040102010807070707" pitchFamily="18" charset="2"/>
        <a:buChar char=""/>
        <a:defRPr sz="1600" kern="1200">
          <a:solidFill>
            <a:schemeClr val="accent2"/>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bu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hilosopher"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hyperlink" Target="https://en.wikipedia.org/wiki/Spaghett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429000" y="4486709"/>
            <a:ext cx="6276600" cy="390091"/>
          </a:xfrm>
        </p:spPr>
        <p:txBody>
          <a:bodyPr/>
          <a:lstStyle/>
          <a:p>
            <a:r>
              <a:rPr lang="fr-FR" dirty="0" smtClean="0"/>
              <a:t>Concurrency Sync Issues</a:t>
            </a:r>
            <a:endParaRPr lang="fr-FR" dirty="0"/>
          </a:p>
        </p:txBody>
      </p:sp>
      <p:sp>
        <p:nvSpPr>
          <p:cNvPr id="6" name="Sous-titre 5"/>
          <p:cNvSpPr>
            <a:spLocks noGrp="1"/>
          </p:cNvSpPr>
          <p:nvPr>
            <p:ph type="subTitle" idx="1"/>
          </p:nvPr>
        </p:nvSpPr>
        <p:spPr>
          <a:xfrm>
            <a:off x="457200" y="4876800"/>
            <a:ext cx="5964159" cy="615553"/>
          </a:xfrm>
        </p:spPr>
        <p:txBody>
          <a:bodyPr/>
          <a:lstStyle/>
          <a:p>
            <a:r>
              <a:rPr lang="fr-FR" dirty="0" smtClean="0"/>
              <a:t>Solutions using MUTEXes and Semaphores</a:t>
            </a:r>
            <a:endParaRPr lang="fr-FR" dirty="0"/>
          </a:p>
        </p:txBody>
      </p:sp>
      <p:sp>
        <p:nvSpPr>
          <p:cNvPr id="81" name="Espace réservé de la date 80"/>
          <p:cNvSpPr>
            <a:spLocks noGrp="1"/>
          </p:cNvSpPr>
          <p:nvPr>
            <p:ph type="dt" sz="half" idx="2"/>
          </p:nvPr>
        </p:nvSpPr>
        <p:spPr/>
        <p:txBody>
          <a:bodyPr/>
          <a:lstStyle/>
          <a:p>
            <a:r>
              <a:rPr lang="fr-FR"/>
              <a:t>Date</a:t>
            </a:r>
            <a:endParaRPr lang="fr-BE" dirty="0"/>
          </a:p>
        </p:txBody>
      </p:sp>
      <p:pic>
        <p:nvPicPr>
          <p:cNvPr id="8" name="Picture 7" descr="Anonymous_semaphore_charlie.png"/>
          <p:cNvPicPr>
            <a:picLocks noChangeAspect="1"/>
          </p:cNvPicPr>
          <p:nvPr/>
        </p:nvPicPr>
        <p:blipFill>
          <a:blip r:embed="rId2" cstate="print"/>
          <a:srcRect t="13321"/>
          <a:stretch>
            <a:fillRect/>
          </a:stretch>
        </p:blipFill>
        <p:spPr>
          <a:xfrm>
            <a:off x="381000" y="224437"/>
            <a:ext cx="5029200" cy="3966563"/>
          </a:xfrm>
          <a:prstGeom prst="rect">
            <a:avLst/>
          </a:prstGeom>
        </p:spPr>
      </p:pic>
    </p:spTree>
    <p:extLst>
      <p:ext uri="{BB962C8B-B14F-4D97-AF65-F5344CB8AC3E}">
        <p14:creationId xmlns="" xmlns:p14="http://schemas.microsoft.com/office/powerpoint/2010/main" val="2009137801"/>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10</a:t>
            </a:fld>
            <a:endParaRPr lang="fr-FR" dirty="0"/>
          </a:p>
        </p:txBody>
      </p:sp>
      <p:sp>
        <p:nvSpPr>
          <p:cNvPr id="5" name="Titre 4"/>
          <p:cNvSpPr>
            <a:spLocks noGrp="1"/>
          </p:cNvSpPr>
          <p:nvPr>
            <p:ph type="title"/>
          </p:nvPr>
        </p:nvSpPr>
        <p:spPr>
          <a:xfrm>
            <a:off x="428229" y="761684"/>
            <a:ext cx="7344171" cy="377402"/>
          </a:xfrm>
        </p:spPr>
        <p:txBody>
          <a:bodyPr/>
          <a:lstStyle/>
          <a:p>
            <a:r>
              <a:rPr lang="en-US" dirty="0" smtClean="0"/>
              <a:t>Explore IT YOURSELF</a:t>
            </a:r>
            <a:endParaRPr lang="fr-FR" dirty="0"/>
          </a:p>
        </p:txBody>
      </p:sp>
      <p:sp>
        <p:nvSpPr>
          <p:cNvPr id="9" name="Espace réservé du contenu 2"/>
          <p:cNvSpPr>
            <a:spLocks noGrp="1"/>
          </p:cNvSpPr>
          <p:nvPr>
            <p:ph idx="1"/>
          </p:nvPr>
        </p:nvSpPr>
        <p:spPr>
          <a:xfrm>
            <a:off x="457200" y="1524000"/>
            <a:ext cx="8610600" cy="1261884"/>
          </a:xfrm>
        </p:spPr>
        <p:txBody>
          <a:bodyPr/>
          <a:lstStyle/>
          <a:p>
            <a:pPr lvl="1"/>
            <a:r>
              <a:rPr lang="en-US" b="1" dirty="0" smtClean="0"/>
              <a:t>Rendezvous </a:t>
            </a:r>
            <a:r>
              <a:rPr lang="en-US" b="1" dirty="0" smtClean="0"/>
              <a:t>problem</a:t>
            </a:r>
            <a:r>
              <a:rPr lang="en-US" dirty="0" smtClean="0"/>
              <a:t>: </a:t>
            </a:r>
            <a:r>
              <a:rPr lang="en-US" dirty="0" smtClean="0"/>
              <a:t>The rendezvous dilemma can be formulated in this way: Two people have a date in a park they have never been to </a:t>
            </a:r>
            <a:r>
              <a:rPr lang="en-US" dirty="0" smtClean="0"/>
              <a:t>before</a:t>
            </a:r>
            <a:endParaRPr lang="en-US" dirty="0" smtClean="0"/>
          </a:p>
          <a:p>
            <a:pPr lvl="1"/>
            <a:endParaRPr lang="en-US" dirty="0" smtClean="0"/>
          </a:p>
          <a:p>
            <a:pPr lvl="1"/>
            <a:r>
              <a:rPr lang="en-US" b="1" dirty="0" smtClean="0"/>
              <a:t>Sleeping </a:t>
            </a:r>
            <a:r>
              <a:rPr lang="en-US" b="1" dirty="0" smtClean="0"/>
              <a:t>barber </a:t>
            </a:r>
            <a:r>
              <a:rPr lang="en-US" b="1" dirty="0" smtClean="0"/>
              <a:t>problem</a:t>
            </a:r>
            <a:r>
              <a:rPr lang="en-US" dirty="0" smtClean="0"/>
              <a:t>: One barber, multiple chairs</a:t>
            </a:r>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11</a:t>
            </a:fld>
            <a:endParaRPr lang="fr-FR" dirty="0"/>
          </a:p>
        </p:txBody>
      </p:sp>
      <p:sp>
        <p:nvSpPr>
          <p:cNvPr id="5" name="Titre 4"/>
          <p:cNvSpPr>
            <a:spLocks noGrp="1"/>
          </p:cNvSpPr>
          <p:nvPr>
            <p:ph type="title"/>
          </p:nvPr>
        </p:nvSpPr>
        <p:spPr>
          <a:xfrm>
            <a:off x="428229" y="456985"/>
            <a:ext cx="7344171" cy="682101"/>
          </a:xfrm>
        </p:spPr>
        <p:txBody>
          <a:bodyPr/>
          <a:lstStyle/>
          <a:p>
            <a:r>
              <a:rPr lang="fr-FR" dirty="0" smtClean="0"/>
              <a:t>RTOS and resource Management (the use of semaphores)</a:t>
            </a:r>
            <a:endParaRPr lang="fr-FR" dirty="0"/>
          </a:p>
        </p:txBody>
      </p:sp>
      <p:sp>
        <p:nvSpPr>
          <p:cNvPr id="9" name="Espace réservé du contenu 2"/>
          <p:cNvSpPr>
            <a:spLocks noGrp="1"/>
          </p:cNvSpPr>
          <p:nvPr>
            <p:ph idx="1"/>
          </p:nvPr>
        </p:nvSpPr>
        <p:spPr>
          <a:xfrm>
            <a:off x="457200" y="1524000"/>
            <a:ext cx="8610600" cy="630942"/>
          </a:xfrm>
        </p:spPr>
        <p:txBody>
          <a:bodyPr/>
          <a:lstStyle/>
          <a:p>
            <a:pPr lvl="1"/>
            <a:r>
              <a:rPr lang="en-US" dirty="0" smtClean="0"/>
              <a:t>Semaphores</a:t>
            </a:r>
            <a:endParaRPr lang="en-US" dirty="0" smtClean="0"/>
          </a:p>
          <a:p>
            <a:pPr lvl="1"/>
            <a:r>
              <a:rPr lang="en-US" dirty="0" smtClean="0"/>
              <a:t>Priority Ceiling Protocol</a:t>
            </a:r>
            <a:endParaRPr lang="en-US" dirty="0" smtClean="0"/>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12</a:t>
            </a:fld>
            <a:endParaRPr lang="fr-FR" dirty="0"/>
          </a:p>
        </p:txBody>
      </p:sp>
      <p:sp>
        <p:nvSpPr>
          <p:cNvPr id="5" name="Titre 4"/>
          <p:cNvSpPr>
            <a:spLocks noGrp="1"/>
          </p:cNvSpPr>
          <p:nvPr>
            <p:ph type="title"/>
          </p:nvPr>
        </p:nvSpPr>
        <p:spPr>
          <a:xfrm>
            <a:off x="428229" y="761684"/>
            <a:ext cx="7344171" cy="377402"/>
          </a:xfrm>
        </p:spPr>
        <p:txBody>
          <a:bodyPr/>
          <a:lstStyle/>
          <a:p>
            <a:r>
              <a:rPr lang="fr-FR" dirty="0" smtClean="0"/>
              <a:t>SYNC IN HIGH END OS</a:t>
            </a:r>
            <a:endParaRPr lang="fr-FR" dirty="0"/>
          </a:p>
        </p:txBody>
      </p:sp>
      <p:sp>
        <p:nvSpPr>
          <p:cNvPr id="9" name="Espace réservé du contenu 2"/>
          <p:cNvSpPr>
            <a:spLocks noGrp="1"/>
          </p:cNvSpPr>
          <p:nvPr>
            <p:ph idx="1"/>
          </p:nvPr>
        </p:nvSpPr>
        <p:spPr>
          <a:xfrm>
            <a:off x="457200" y="1524000"/>
            <a:ext cx="8610600" cy="4508927"/>
          </a:xfrm>
        </p:spPr>
        <p:txBody>
          <a:bodyPr/>
          <a:lstStyle/>
          <a:p>
            <a:pPr lvl="1"/>
            <a:r>
              <a:rPr lang="en-US" dirty="0" smtClean="0"/>
              <a:t>Windows XP</a:t>
            </a:r>
          </a:p>
          <a:p>
            <a:pPr lvl="2"/>
            <a:r>
              <a:rPr lang="en-US" dirty="0" smtClean="0"/>
              <a:t>Uses interrupt masks to protect access to global resources on </a:t>
            </a:r>
            <a:r>
              <a:rPr lang="en-US" dirty="0" err="1" smtClean="0"/>
              <a:t>uniprocessor</a:t>
            </a:r>
            <a:r>
              <a:rPr lang="en-US" dirty="0" smtClean="0"/>
              <a:t> systems</a:t>
            </a:r>
          </a:p>
          <a:p>
            <a:pPr lvl="2"/>
            <a:r>
              <a:rPr lang="en-US" dirty="0" smtClean="0"/>
              <a:t>Uses </a:t>
            </a:r>
            <a:r>
              <a:rPr lang="en-US" dirty="0" smtClean="0">
                <a:solidFill>
                  <a:srgbClr val="3366FF"/>
                </a:solidFill>
              </a:rPr>
              <a:t>spinlocks </a:t>
            </a:r>
            <a:r>
              <a:rPr lang="en-US" dirty="0" smtClean="0"/>
              <a:t>on multiprocessor systems</a:t>
            </a:r>
          </a:p>
          <a:p>
            <a:pPr lvl="2"/>
            <a:r>
              <a:rPr lang="en-US" dirty="0" smtClean="0"/>
              <a:t>Also provides </a:t>
            </a:r>
            <a:r>
              <a:rPr lang="en-US" dirty="0" smtClean="0">
                <a:solidFill>
                  <a:srgbClr val="3366FF"/>
                </a:solidFill>
              </a:rPr>
              <a:t>dispatcher objects </a:t>
            </a:r>
            <a:r>
              <a:rPr lang="en-US" dirty="0" smtClean="0"/>
              <a:t>which may act as either </a:t>
            </a:r>
            <a:r>
              <a:rPr lang="en-US" dirty="0" err="1" smtClean="0"/>
              <a:t>mutexes</a:t>
            </a:r>
            <a:r>
              <a:rPr lang="en-US" dirty="0" smtClean="0"/>
              <a:t> and </a:t>
            </a:r>
            <a:r>
              <a:rPr lang="en-US" dirty="0" smtClean="0"/>
              <a:t>semaphores</a:t>
            </a:r>
            <a:endParaRPr lang="en-US" dirty="0" smtClean="0"/>
          </a:p>
          <a:p>
            <a:pPr lvl="1"/>
            <a:r>
              <a:rPr lang="en-US" dirty="0" smtClean="0"/>
              <a:t>Linux</a:t>
            </a:r>
          </a:p>
          <a:p>
            <a:pPr lvl="2"/>
            <a:r>
              <a:rPr lang="en-US" dirty="0" smtClean="0"/>
              <a:t>Prior to kernel Version 2.6, </a:t>
            </a:r>
          </a:p>
          <a:p>
            <a:pPr lvl="3"/>
            <a:r>
              <a:rPr lang="en-US" dirty="0" smtClean="0"/>
              <a:t>disables interrupts to implement short critical sections</a:t>
            </a:r>
          </a:p>
          <a:p>
            <a:pPr lvl="2"/>
            <a:r>
              <a:rPr lang="en-US" dirty="0" smtClean="0"/>
              <a:t>Version 2.6 and later, </a:t>
            </a:r>
            <a:r>
              <a:rPr lang="en-US" dirty="0" smtClean="0"/>
              <a:t>fully preemptive</a:t>
            </a:r>
          </a:p>
          <a:p>
            <a:pPr lvl="2"/>
            <a:r>
              <a:rPr lang="en-US" dirty="0" smtClean="0"/>
              <a:t>Linux provides: semaphores, spin locks</a:t>
            </a:r>
          </a:p>
          <a:p>
            <a:pPr lvl="1"/>
            <a:r>
              <a:rPr lang="en-US" dirty="0" smtClean="0"/>
              <a:t>OSEK; Provides semaphores, </a:t>
            </a:r>
            <a:r>
              <a:rPr lang="en-US" dirty="0" smtClean="0"/>
              <a:t>OSEK Priority Ceiling Protocol </a:t>
            </a:r>
          </a:p>
          <a:p>
            <a:pPr lvl="1"/>
            <a:r>
              <a:rPr lang="en-US" dirty="0" err="1" smtClean="0"/>
              <a:t>Pthraeds</a:t>
            </a:r>
            <a:r>
              <a:rPr lang="en-US" dirty="0" smtClean="0"/>
              <a:t>, It’s a portable thread library</a:t>
            </a:r>
          </a:p>
          <a:p>
            <a:pPr lvl="1"/>
            <a:r>
              <a:rPr lang="en-US" dirty="0" smtClean="0"/>
              <a:t>It provides </a:t>
            </a:r>
            <a:r>
              <a:rPr lang="en-US" dirty="0" smtClean="0"/>
              <a:t>p</a:t>
            </a:r>
            <a:r>
              <a:rPr lang="en-US" dirty="0" smtClean="0"/>
              <a:t>ortable solutions:  </a:t>
            </a:r>
            <a:r>
              <a:rPr lang="en-US" dirty="0" err="1" smtClean="0"/>
              <a:t>mutex</a:t>
            </a:r>
            <a:r>
              <a:rPr lang="en-US" dirty="0" smtClean="0"/>
              <a:t> locks, condition </a:t>
            </a:r>
            <a:r>
              <a:rPr lang="en-US" dirty="0" smtClean="0"/>
              <a:t>variables</a:t>
            </a:r>
            <a:br>
              <a:rPr lang="en-US" dirty="0" smtClean="0"/>
            </a:br>
            <a:r>
              <a:rPr lang="en-US" dirty="0" smtClean="0"/>
              <a:t>Non-portable </a:t>
            </a:r>
            <a:r>
              <a:rPr lang="en-US" dirty="0" smtClean="0"/>
              <a:t>extensions </a:t>
            </a:r>
            <a:r>
              <a:rPr lang="en-US" dirty="0" smtClean="0"/>
              <a:t>include: read-write locks, spin </a:t>
            </a:r>
            <a:r>
              <a:rPr lang="en-US" dirty="0" smtClean="0"/>
              <a:t>locks</a:t>
            </a:r>
          </a:p>
          <a:p>
            <a:pPr lvl="2"/>
            <a:endParaRPr lang="en-US" dirty="0" smtClean="0"/>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2"/>
          </p:nvPr>
        </p:nvSpPr>
        <p:spPr/>
        <p:txBody>
          <a:bodyPr/>
          <a:lstStyle/>
          <a:p>
            <a:r>
              <a:rPr lang="fr-FR"/>
              <a:t>Date</a:t>
            </a:r>
            <a:endParaRPr lang="fr-BE" dirty="0"/>
          </a:p>
        </p:txBody>
      </p:sp>
      <p:sp>
        <p:nvSpPr>
          <p:cNvPr id="4" name="Espace réservé du numéro de diapositive 3"/>
          <p:cNvSpPr>
            <a:spLocks noGrp="1"/>
          </p:cNvSpPr>
          <p:nvPr>
            <p:ph type="sldNum" sz="quarter" idx="4"/>
          </p:nvPr>
        </p:nvSpPr>
        <p:spPr/>
        <p:txBody>
          <a:bodyPr/>
          <a:lstStyle/>
          <a:p>
            <a:fld id="{CF4668DC-857F-487D-BFFA-8C0CA5037977}" type="slidenum">
              <a:rPr lang="fr-FR" smtClean="0"/>
              <a:pPr/>
              <a:t>13</a:t>
            </a:fld>
            <a:endParaRPr lang="fr-FR" dirty="0"/>
          </a:p>
        </p:txBody>
      </p:sp>
      <p:pic>
        <p:nvPicPr>
          <p:cNvPr id="11" name="Picture Placeholder 10" descr="creative_idea_concept_bulb_brain_gears_silhouette_decoration_6827247.jpg"/>
          <p:cNvPicPr>
            <a:picLocks noGrp="1" noChangeAspect="1"/>
          </p:cNvPicPr>
          <p:nvPr>
            <p:ph type="pic" sz="quarter" idx="13"/>
          </p:nvPr>
        </p:nvPicPr>
        <p:blipFill>
          <a:blip r:embed="rId2" cstate="print"/>
          <a:stretch>
            <a:fillRect/>
          </a:stretch>
        </p:blipFill>
        <p:spPr>
          <a:xfrm>
            <a:off x="2209800" y="914400"/>
            <a:ext cx="2209800" cy="2259359"/>
          </a:xfrm>
        </p:spPr>
      </p:pic>
      <p:sp>
        <p:nvSpPr>
          <p:cNvPr id="3" name="Titre 2"/>
          <p:cNvSpPr>
            <a:spLocks noGrp="1"/>
          </p:cNvSpPr>
          <p:nvPr>
            <p:ph type="ctrTitle"/>
          </p:nvPr>
        </p:nvSpPr>
        <p:spPr>
          <a:xfrm>
            <a:off x="2269150" y="3810000"/>
            <a:ext cx="1388449" cy="422121"/>
          </a:xfrm>
        </p:spPr>
        <p:txBody>
          <a:bodyPr/>
          <a:lstStyle/>
          <a:p>
            <a:r>
              <a:rPr lang="fr-FR" dirty="0" smtClean="0"/>
              <a:t>DEMO</a:t>
            </a:r>
            <a:endParaRPr lang="fr-FR" dirty="0"/>
          </a:p>
        </p:txBody>
      </p:sp>
    </p:spTree>
    <p:extLst>
      <p:ext uri="{BB962C8B-B14F-4D97-AF65-F5344CB8AC3E}">
        <p14:creationId xmlns:p14="http://schemas.microsoft.com/office/powerpoint/2010/main" xmlns="" val="399655255"/>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14</a:t>
            </a:fld>
            <a:endParaRPr lang="fr-FR" dirty="0"/>
          </a:p>
        </p:txBody>
      </p:sp>
      <p:sp>
        <p:nvSpPr>
          <p:cNvPr id="5" name="Titre 4"/>
          <p:cNvSpPr>
            <a:spLocks noGrp="1"/>
          </p:cNvSpPr>
          <p:nvPr>
            <p:ph type="title"/>
          </p:nvPr>
        </p:nvSpPr>
        <p:spPr>
          <a:xfrm>
            <a:off x="428229" y="761684"/>
            <a:ext cx="5316859" cy="377402"/>
          </a:xfrm>
        </p:spPr>
        <p:txBody>
          <a:bodyPr/>
          <a:lstStyle/>
          <a:p>
            <a:r>
              <a:rPr lang="fr-FR" dirty="0" smtClean="0"/>
              <a:t>References</a:t>
            </a:r>
            <a:endParaRPr lang="fr-FR" dirty="0"/>
          </a:p>
        </p:txBody>
      </p:sp>
      <p:sp>
        <p:nvSpPr>
          <p:cNvPr id="9" name="Espace réservé du contenu 2"/>
          <p:cNvSpPr>
            <a:spLocks noGrp="1"/>
          </p:cNvSpPr>
          <p:nvPr>
            <p:ph idx="1"/>
          </p:nvPr>
        </p:nvSpPr>
        <p:spPr>
          <a:xfrm>
            <a:off x="360000" y="1447800"/>
            <a:ext cx="9165000" cy="630942"/>
          </a:xfrm>
        </p:spPr>
        <p:txBody>
          <a:bodyPr/>
          <a:lstStyle/>
          <a:p>
            <a:pPr lvl="1">
              <a:buNone/>
            </a:pPr>
            <a:r>
              <a:rPr lang="en-US" dirty="0" smtClean="0"/>
              <a:t>Operating Systems Concepts 9</a:t>
            </a:r>
            <a:r>
              <a:rPr lang="en-US" baseline="30000" dirty="0" smtClean="0"/>
              <a:t>th</a:t>
            </a:r>
            <a:r>
              <a:rPr lang="en-US" dirty="0" smtClean="0"/>
              <a:t> Edition		</a:t>
            </a:r>
          </a:p>
          <a:p>
            <a:pPr lvl="1">
              <a:buNone/>
            </a:pPr>
            <a:r>
              <a:rPr lang="en-US" dirty="0" smtClean="0"/>
              <a:t>	</a:t>
            </a:r>
            <a:r>
              <a:rPr lang="en-US" dirty="0" smtClean="0"/>
              <a:t>					By Abraham </a:t>
            </a:r>
            <a:r>
              <a:rPr lang="en-US" dirty="0" err="1" smtClean="0"/>
              <a:t>Silberschatz</a:t>
            </a:r>
            <a:r>
              <a:rPr lang="en-US" dirty="0" smtClean="0"/>
              <a:t> and Peter Baer Galvin</a:t>
            </a:r>
            <a:endParaRPr lang="en-US" dirty="0" smtClean="0"/>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75627542"/>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AGENA</a:t>
            </a:r>
            <a:endParaRPr lang="fr-FR" dirty="0"/>
          </a:p>
        </p:txBody>
      </p:sp>
      <p:sp>
        <p:nvSpPr>
          <p:cNvPr id="9" name="Espace réservé du contenu 8"/>
          <p:cNvSpPr>
            <a:spLocks noGrp="1"/>
          </p:cNvSpPr>
          <p:nvPr>
            <p:ph idx="1"/>
          </p:nvPr>
        </p:nvSpPr>
        <p:spPr>
          <a:xfrm>
            <a:off x="1219200" y="1524000"/>
            <a:ext cx="6480720" cy="2146742"/>
          </a:xfrm>
        </p:spPr>
        <p:txBody>
          <a:bodyPr/>
          <a:lstStyle/>
          <a:p>
            <a:r>
              <a:rPr lang="fr-FR" dirty="0" smtClean="0"/>
              <a:t>Concurrecny </a:t>
            </a:r>
            <a:r>
              <a:rPr lang="fr-FR" dirty="0" smtClean="0"/>
              <a:t>basic definitions</a:t>
            </a:r>
            <a:endParaRPr lang="fr-FR" dirty="0" smtClean="0"/>
          </a:p>
          <a:p>
            <a:r>
              <a:rPr lang="fr-FR" dirty="0" smtClean="0"/>
              <a:t>Classical Syncronization issues</a:t>
            </a:r>
          </a:p>
          <a:p>
            <a:r>
              <a:rPr lang="fr-FR" dirty="0" smtClean="0"/>
              <a:t>Practical demo</a:t>
            </a:r>
          </a:p>
          <a:p>
            <a:r>
              <a:rPr lang="fr-FR" dirty="0" smtClean="0"/>
              <a:t>References</a:t>
            </a:r>
            <a:endParaRPr lang="fr-FR" dirty="0" smtClean="0"/>
          </a:p>
        </p:txBody>
      </p:sp>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2</a:t>
            </a:fld>
            <a:endParaRPr lang="fr-FR" dirty="0"/>
          </a:p>
        </p:txBody>
      </p:sp>
    </p:spTree>
    <p:extLst>
      <p:ext uri="{BB962C8B-B14F-4D97-AF65-F5344CB8AC3E}">
        <p14:creationId xmlns="" xmlns:p14="http://schemas.microsoft.com/office/powerpoint/2010/main" val="1750287312"/>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2"/>
          </p:nvPr>
        </p:nvSpPr>
        <p:spPr/>
        <p:txBody>
          <a:bodyPr/>
          <a:lstStyle/>
          <a:p>
            <a:r>
              <a:rPr lang="fr-FR"/>
              <a:t>Date</a:t>
            </a:r>
            <a:endParaRPr lang="fr-BE" dirty="0"/>
          </a:p>
        </p:txBody>
      </p:sp>
      <p:sp>
        <p:nvSpPr>
          <p:cNvPr id="4" name="Espace réservé du numéro de diapositive 3"/>
          <p:cNvSpPr>
            <a:spLocks noGrp="1"/>
          </p:cNvSpPr>
          <p:nvPr>
            <p:ph type="sldNum" sz="quarter" idx="4"/>
          </p:nvPr>
        </p:nvSpPr>
        <p:spPr/>
        <p:txBody>
          <a:bodyPr/>
          <a:lstStyle/>
          <a:p>
            <a:fld id="{CF4668DC-857F-487D-BFFA-8C0CA5037977}" type="slidenum">
              <a:rPr lang="fr-FR" smtClean="0"/>
              <a:pPr/>
              <a:t>3</a:t>
            </a:fld>
            <a:endParaRPr lang="fr-FR" dirty="0"/>
          </a:p>
        </p:txBody>
      </p:sp>
      <p:pic>
        <p:nvPicPr>
          <p:cNvPr id="11" name="Picture Placeholder 10" descr="creative_idea_concept_bulb_brain_gears_silhouette_decoration_6827247.jpg"/>
          <p:cNvPicPr>
            <a:picLocks noGrp="1" noChangeAspect="1"/>
          </p:cNvPicPr>
          <p:nvPr>
            <p:ph type="pic" sz="quarter" idx="13"/>
          </p:nvPr>
        </p:nvPicPr>
        <p:blipFill>
          <a:blip r:embed="rId2" cstate="print"/>
          <a:srcRect t="63" b="63"/>
          <a:stretch>
            <a:fillRect/>
          </a:stretch>
        </p:blipFill>
        <p:spPr>
          <a:xfrm>
            <a:off x="2286000" y="1143000"/>
            <a:ext cx="3475937" cy="2448272"/>
          </a:xfrm>
        </p:spPr>
      </p:pic>
      <p:sp>
        <p:nvSpPr>
          <p:cNvPr id="3" name="Titre 2"/>
          <p:cNvSpPr>
            <a:spLocks noGrp="1"/>
          </p:cNvSpPr>
          <p:nvPr>
            <p:ph type="ctrTitle"/>
          </p:nvPr>
        </p:nvSpPr>
        <p:spPr>
          <a:xfrm>
            <a:off x="2269151" y="3844323"/>
            <a:ext cx="3489738" cy="387798"/>
          </a:xfrm>
        </p:spPr>
        <p:txBody>
          <a:bodyPr/>
          <a:lstStyle/>
          <a:p>
            <a:r>
              <a:rPr lang="fr-FR" dirty="0" smtClean="0"/>
              <a:t>Basic definitions</a:t>
            </a:r>
            <a:endParaRPr lang="fr-FR" dirty="0"/>
          </a:p>
        </p:txBody>
      </p:sp>
    </p:spTree>
    <p:extLst>
      <p:ext uri="{BB962C8B-B14F-4D97-AF65-F5344CB8AC3E}">
        <p14:creationId xmlns="" xmlns:p14="http://schemas.microsoft.com/office/powerpoint/2010/main" val="399655255"/>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229" y="761684"/>
            <a:ext cx="5316859" cy="377402"/>
          </a:xfrm>
        </p:spPr>
        <p:txBody>
          <a:bodyPr/>
          <a:lstStyle/>
          <a:p>
            <a:r>
              <a:rPr lang="fr-FR" dirty="0" smtClean="0"/>
              <a:t>Basic definitions</a:t>
            </a:r>
            <a:endParaRPr lang="fr-FR" dirty="0"/>
          </a:p>
        </p:txBody>
      </p:sp>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4</a:t>
            </a:fld>
            <a:endParaRPr lang="fr-FR" dirty="0"/>
          </a:p>
        </p:txBody>
      </p:sp>
      <p:sp>
        <p:nvSpPr>
          <p:cNvPr id="5" name="Espace réservé du contenu 4"/>
          <p:cNvSpPr>
            <a:spLocks noGrp="1"/>
          </p:cNvSpPr>
          <p:nvPr>
            <p:ph idx="1"/>
          </p:nvPr>
        </p:nvSpPr>
        <p:spPr>
          <a:xfrm>
            <a:off x="381000" y="1676400"/>
            <a:ext cx="8791971" cy="3693319"/>
          </a:xfrm>
        </p:spPr>
        <p:txBody>
          <a:bodyPr/>
          <a:lstStyle/>
          <a:p>
            <a:pPr>
              <a:tabLst>
                <a:tab pos="1887538" algn="ctr"/>
                <a:tab pos="4572000" algn="ctr"/>
              </a:tabLst>
            </a:pPr>
            <a:r>
              <a:rPr lang="en-US" dirty="0" smtClean="0">
                <a:solidFill>
                  <a:srgbClr val="3366FF"/>
                </a:solidFill>
              </a:rPr>
              <a:t>Race Conditions </a:t>
            </a:r>
            <a:r>
              <a:rPr lang="en-US" dirty="0" smtClean="0"/>
              <a:t>the output is dependent on the sequence or timing of other uncontrollable events. It becomes a </a:t>
            </a:r>
            <a:r>
              <a:rPr lang="en-US" dirty="0" smtClean="0">
                <a:hlinkClick r:id="rId3" tooltip="Software bug"/>
              </a:rPr>
              <a:t>bug</a:t>
            </a:r>
            <a:r>
              <a:rPr lang="en-US" dirty="0" smtClean="0"/>
              <a:t> when events do not happen in the order the programmer intended.</a:t>
            </a:r>
          </a:p>
          <a:p>
            <a:pPr>
              <a:tabLst>
                <a:tab pos="1887538" algn="ctr"/>
                <a:tab pos="4572000" algn="ctr"/>
              </a:tabLst>
            </a:pPr>
            <a:r>
              <a:rPr lang="en-US" dirty="0" smtClean="0">
                <a:solidFill>
                  <a:srgbClr val="3366FF"/>
                </a:solidFill>
              </a:rPr>
              <a:t>Deadlock </a:t>
            </a:r>
            <a:r>
              <a:rPr lang="en-US" dirty="0" smtClean="0"/>
              <a:t>– two or more processes are waiting indefinitely for an event that can be caused by only one of the waiting </a:t>
            </a:r>
            <a:r>
              <a:rPr lang="en-US" dirty="0" smtClean="0"/>
              <a:t>processes</a:t>
            </a:r>
            <a:endParaRPr lang="en-US" dirty="0" smtClean="0">
              <a:solidFill>
                <a:srgbClr val="3366FF"/>
              </a:solidFill>
              <a:ea typeface="ＭＳ Ｐゴシック" pitchFamily="34" charset="-128"/>
              <a:sym typeface="MT Extra" pitchFamily="18" charset="2"/>
            </a:endParaRPr>
          </a:p>
          <a:p>
            <a:pPr>
              <a:tabLst>
                <a:tab pos="1887538" algn="ctr"/>
                <a:tab pos="4572000" algn="ctr"/>
              </a:tabLst>
              <a:defRPr/>
            </a:pPr>
            <a:r>
              <a:rPr lang="en-US" dirty="0" smtClean="0">
                <a:solidFill>
                  <a:srgbClr val="3366FF"/>
                </a:solidFill>
                <a:ea typeface="ＭＳ Ｐゴシック" pitchFamily="34" charset="-128"/>
                <a:sym typeface="MT Extra" pitchFamily="18" charset="2"/>
              </a:rPr>
              <a:t>Starvation </a:t>
            </a:r>
            <a:r>
              <a:rPr lang="en-US" dirty="0" smtClean="0">
                <a:solidFill>
                  <a:srgbClr val="3366FF"/>
                </a:solidFill>
                <a:ea typeface="ＭＳ Ｐゴシック" pitchFamily="34" charset="-128"/>
              </a:rPr>
              <a:t> </a:t>
            </a:r>
            <a:r>
              <a:rPr lang="en-US" dirty="0" smtClean="0">
                <a:ea typeface="ＭＳ Ｐゴシック" pitchFamily="34" charset="-128"/>
              </a:rPr>
              <a:t>– indefinite blocking.  </a:t>
            </a:r>
            <a:r>
              <a:rPr lang="en-US" dirty="0" smtClean="0">
                <a:ea typeface="ＭＳ Ｐゴシック" pitchFamily="34" charset="-128"/>
              </a:rPr>
              <a:t>A </a:t>
            </a:r>
            <a:r>
              <a:rPr lang="en-US" dirty="0" smtClean="0">
                <a:ea typeface="ＭＳ Ｐゴシック" pitchFamily="34" charset="-128"/>
              </a:rPr>
              <a:t>process may never be removed from the semaphore queue in which it is </a:t>
            </a:r>
            <a:r>
              <a:rPr lang="en-US" dirty="0" smtClean="0">
                <a:ea typeface="ＭＳ Ｐゴシック" pitchFamily="34" charset="-128"/>
              </a:rPr>
              <a:t>suspended</a:t>
            </a:r>
            <a:endParaRPr lang="en-US" dirty="0" smtClean="0">
              <a:solidFill>
                <a:srgbClr val="3366FF"/>
              </a:solidFill>
            </a:endParaRPr>
          </a:p>
          <a:p>
            <a:pPr>
              <a:tabLst>
                <a:tab pos="1887538" algn="ctr"/>
                <a:tab pos="4572000" algn="ctr"/>
              </a:tabLst>
            </a:pPr>
            <a:r>
              <a:rPr lang="en-US" dirty="0" smtClean="0">
                <a:solidFill>
                  <a:srgbClr val="3366FF"/>
                </a:solidFill>
              </a:rPr>
              <a:t>Priority </a:t>
            </a:r>
            <a:r>
              <a:rPr lang="en-US" dirty="0" smtClean="0">
                <a:solidFill>
                  <a:srgbClr val="3366FF"/>
                </a:solidFill>
              </a:rPr>
              <a:t>Inversion  </a:t>
            </a:r>
            <a:r>
              <a:rPr lang="en-US" dirty="0" smtClean="0"/>
              <a:t>- Scheduling problem when lower-priority process holds a lock needed by higher-priority </a:t>
            </a:r>
            <a:r>
              <a:rPr lang="en-US" dirty="0" smtClean="0"/>
              <a:t>process</a:t>
            </a:r>
            <a:endParaRPr lang="en-US" dirty="0" smtClean="0"/>
          </a:p>
        </p:txBody>
      </p:sp>
    </p:spTree>
    <p:extLst>
      <p:ext uri="{BB962C8B-B14F-4D97-AF65-F5344CB8AC3E}">
        <p14:creationId xmlns="" xmlns:p14="http://schemas.microsoft.com/office/powerpoint/2010/main" val="3702334558"/>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229" y="761684"/>
            <a:ext cx="5316859" cy="377402"/>
          </a:xfrm>
        </p:spPr>
        <p:txBody>
          <a:bodyPr/>
          <a:lstStyle/>
          <a:p>
            <a:r>
              <a:rPr lang="fr-FR" dirty="0" smtClean="0"/>
              <a:t>Semaphores and Mutexes</a:t>
            </a:r>
            <a:endParaRPr lang="fr-FR" dirty="0"/>
          </a:p>
        </p:txBody>
      </p:sp>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5</a:t>
            </a:fld>
            <a:endParaRPr lang="fr-FR" dirty="0"/>
          </a:p>
        </p:txBody>
      </p:sp>
      <p:sp>
        <p:nvSpPr>
          <p:cNvPr id="5" name="Espace réservé du contenu 4"/>
          <p:cNvSpPr>
            <a:spLocks noGrp="1"/>
          </p:cNvSpPr>
          <p:nvPr>
            <p:ph idx="1"/>
          </p:nvPr>
        </p:nvSpPr>
        <p:spPr>
          <a:xfrm>
            <a:off x="457200" y="1371601"/>
            <a:ext cx="7496571" cy="1369606"/>
          </a:xfrm>
        </p:spPr>
        <p:txBody>
          <a:bodyPr/>
          <a:lstStyle/>
          <a:p>
            <a:pPr lvl="1"/>
            <a:r>
              <a:rPr lang="fr-FR" sz="2000" dirty="0" smtClean="0"/>
              <a:t>Semphores has three types</a:t>
            </a:r>
          </a:p>
          <a:p>
            <a:pPr lvl="2"/>
            <a:r>
              <a:rPr lang="fr-FR" sz="1800" i="1" dirty="0" smtClean="0">
                <a:solidFill>
                  <a:srgbClr val="7030A0"/>
                </a:solidFill>
                <a:latin typeface="Cambria" pitchFamily="18" charset="0"/>
              </a:rPr>
              <a:t>Counting Semaphores (takes wider range of values)</a:t>
            </a:r>
          </a:p>
          <a:p>
            <a:pPr lvl="2"/>
            <a:r>
              <a:rPr lang="en-US" sz="1800" i="1" dirty="0" smtClean="0">
                <a:solidFill>
                  <a:srgbClr val="7030A0"/>
                </a:solidFill>
                <a:latin typeface="Cambria" pitchFamily="18" charset="0"/>
              </a:rPr>
              <a:t>Binary Semaphore </a:t>
            </a:r>
            <a:r>
              <a:rPr lang="fr-FR" sz="1800" i="1" dirty="0" smtClean="0">
                <a:solidFill>
                  <a:srgbClr val="7030A0"/>
                </a:solidFill>
                <a:latin typeface="Cambria" pitchFamily="18" charset="0"/>
              </a:rPr>
              <a:t>(</a:t>
            </a:r>
            <a:r>
              <a:rPr lang="en-US" sz="1800" i="1" dirty="0" smtClean="0">
                <a:solidFill>
                  <a:srgbClr val="7030A0"/>
                </a:solidFill>
                <a:latin typeface="Cambria" pitchFamily="18" charset="0"/>
              </a:rPr>
              <a:t>takes 0 or 1</a:t>
            </a:r>
            <a:r>
              <a:rPr lang="fr-FR" sz="1800" i="1" dirty="0" smtClean="0">
                <a:solidFill>
                  <a:srgbClr val="7030A0"/>
                </a:solidFill>
                <a:latin typeface="Cambria" pitchFamily="18" charset="0"/>
              </a:rPr>
              <a:t>)</a:t>
            </a:r>
            <a:endParaRPr lang="en-US" sz="1800" i="1" dirty="0" smtClean="0">
              <a:solidFill>
                <a:srgbClr val="7030A0"/>
              </a:solidFill>
              <a:latin typeface="Cambria" pitchFamily="18" charset="0"/>
            </a:endParaRPr>
          </a:p>
          <a:p>
            <a:pPr lvl="2"/>
            <a:r>
              <a:rPr lang="en-US" sz="1800" i="1" dirty="0" err="1" smtClean="0">
                <a:solidFill>
                  <a:srgbClr val="7030A0"/>
                </a:solidFill>
                <a:latin typeface="Cambria" pitchFamily="18" charset="0"/>
              </a:rPr>
              <a:t>Mutex</a:t>
            </a:r>
            <a:r>
              <a:rPr lang="en-US" sz="1800" i="1" dirty="0" smtClean="0">
                <a:solidFill>
                  <a:srgbClr val="7030A0"/>
                </a:solidFill>
                <a:latin typeface="Cambria" pitchFamily="18" charset="0"/>
              </a:rPr>
              <a:t> (Mutual Exclusive) Semaphores</a:t>
            </a:r>
            <a:endParaRPr lang="en-US" sz="1800" i="1" dirty="0" smtClean="0">
              <a:solidFill>
                <a:srgbClr val="7030A0"/>
              </a:solidFill>
              <a:latin typeface="Cambria" pitchFamily="18" charset="0"/>
            </a:endParaRPr>
          </a:p>
        </p:txBody>
      </p:sp>
      <p:pic>
        <p:nvPicPr>
          <p:cNvPr id="7" name="Picture 6" descr="semaphores-120927060605-phpapp01-thumbnail-4.jpg"/>
          <p:cNvPicPr>
            <a:picLocks noChangeAspect="1"/>
          </p:cNvPicPr>
          <p:nvPr/>
        </p:nvPicPr>
        <p:blipFill>
          <a:blip r:embed="rId3" cstate="print"/>
          <a:stretch>
            <a:fillRect/>
          </a:stretch>
        </p:blipFill>
        <p:spPr>
          <a:xfrm>
            <a:off x="6172200" y="2133600"/>
            <a:ext cx="4648200" cy="2723555"/>
          </a:xfrm>
          <a:prstGeom prst="rect">
            <a:avLst/>
          </a:prstGeom>
        </p:spPr>
      </p:pic>
      <p:sp>
        <p:nvSpPr>
          <p:cNvPr id="9" name="Espace réservé du contenu 4"/>
          <p:cNvSpPr txBox="1">
            <a:spLocks/>
          </p:cNvSpPr>
          <p:nvPr/>
        </p:nvSpPr>
        <p:spPr>
          <a:xfrm>
            <a:off x="457200" y="3962400"/>
            <a:ext cx="7496571" cy="1015663"/>
          </a:xfrm>
          <a:prstGeom prst="rect">
            <a:avLst/>
          </a:prstGeom>
        </p:spPr>
        <p:txBody>
          <a:bodyPr vert="horz" lIns="0" tIns="0" rIns="0" bIns="0" rtlCol="0">
            <a:spAutoFit/>
          </a:bodyPr>
          <a:lstStyle/>
          <a:p>
            <a:pPr marL="534988" marR="0" lvl="1" indent="-192088" algn="l" defTabSz="685800" rtl="0" eaLnBrk="1" fontAlgn="auto" latinLnBrk="0" hangingPunct="1">
              <a:lnSpc>
                <a:spcPct val="100000"/>
              </a:lnSpc>
              <a:spcBef>
                <a:spcPts val="0"/>
              </a:spcBef>
              <a:spcAft>
                <a:spcPts val="600"/>
              </a:spcAft>
              <a:buClr>
                <a:schemeClr val="tx2"/>
              </a:buClr>
              <a:buSzPct val="80000"/>
              <a:buFont typeface="Wingdings 3" panose="05040102010807070707" pitchFamily="18" charset="2"/>
              <a:buChar char="u"/>
              <a:tabLst/>
              <a:defRPr/>
            </a:pPr>
            <a:r>
              <a:rPr kumimoji="0" lang="fr-FR" sz="2000" b="0" i="0" u="none" strike="noStrike" kern="1200" cap="none" spc="0" normalizeH="0" baseline="0" noProof="0" dirty="0" smtClean="0">
                <a:ln>
                  <a:noFill/>
                </a:ln>
                <a:solidFill>
                  <a:schemeClr val="accent2"/>
                </a:solidFill>
                <a:effectLst/>
                <a:uLnTx/>
                <a:uFillTx/>
                <a:latin typeface="+mn-lt"/>
                <a:ea typeface="+mn-ea"/>
                <a:cs typeface="+mn-cs"/>
              </a:rPr>
              <a:t>Semphores</a:t>
            </a:r>
            <a:r>
              <a:rPr kumimoji="0" lang="fr-FR" sz="2000" b="0" i="0" u="none" strike="noStrike" kern="1200" cap="none" spc="0" normalizeH="0" noProof="0" dirty="0" smtClean="0">
                <a:ln>
                  <a:noFill/>
                </a:ln>
                <a:solidFill>
                  <a:schemeClr val="accent2"/>
                </a:solidFill>
                <a:effectLst/>
                <a:uLnTx/>
                <a:uFillTx/>
                <a:latin typeface="+mn-lt"/>
                <a:ea typeface="+mn-ea"/>
                <a:cs typeface="+mn-cs"/>
              </a:rPr>
              <a:t> VS Mutexes</a:t>
            </a:r>
            <a:endParaRPr kumimoji="0" lang="fr-FR" sz="2000" b="0" i="0" u="none" strike="noStrike" kern="1200" cap="none" spc="0" normalizeH="0" baseline="0" noProof="0" dirty="0" smtClean="0">
              <a:ln>
                <a:noFill/>
              </a:ln>
              <a:solidFill>
                <a:schemeClr val="accent2"/>
              </a:solidFill>
              <a:effectLst/>
              <a:uLnTx/>
              <a:uFillTx/>
              <a:latin typeface="+mn-lt"/>
              <a:ea typeface="+mn-ea"/>
              <a:cs typeface="+mn-cs"/>
            </a:endParaRPr>
          </a:p>
          <a:p>
            <a:pPr marL="857250" marR="0" lvl="2" indent="-171450" algn="l" defTabSz="685800" rtl="0" eaLnBrk="1" fontAlgn="auto" latinLnBrk="0" hangingPunct="1">
              <a:lnSpc>
                <a:spcPct val="100000"/>
              </a:lnSpc>
              <a:spcBef>
                <a:spcPts val="0"/>
              </a:spcBef>
              <a:spcAft>
                <a:spcPts val="600"/>
              </a:spcAft>
              <a:buClr>
                <a:schemeClr val="tx2"/>
              </a:buClr>
              <a:buSzPct val="80000"/>
              <a:buFont typeface="Wingdings 3" panose="05040102010807070707" pitchFamily="18" charset="2"/>
              <a:buChar char=""/>
              <a:tabLst/>
              <a:defRPr/>
            </a:pPr>
            <a:r>
              <a:rPr kumimoji="0" lang="fr-FR" sz="1800" b="0" i="1" u="none" strike="noStrike" kern="1200" cap="none" spc="0" normalizeH="0" baseline="0" noProof="0" dirty="0" smtClean="0">
                <a:ln>
                  <a:noFill/>
                </a:ln>
                <a:solidFill>
                  <a:srgbClr val="7030A0"/>
                </a:solidFill>
                <a:effectLst/>
                <a:uLnTx/>
                <a:uFillTx/>
                <a:latin typeface="Cambria" pitchFamily="18" charset="0"/>
                <a:ea typeface="+mn-ea"/>
                <a:cs typeface="+mn-cs"/>
              </a:rPr>
              <a:t>Mutex</a:t>
            </a:r>
            <a:r>
              <a:rPr kumimoji="0" lang="fr-FR" sz="1800" b="0" i="1" u="none" strike="noStrike" kern="1200" cap="none" spc="0" normalizeH="0" noProof="0" dirty="0" smtClean="0">
                <a:ln>
                  <a:noFill/>
                </a:ln>
                <a:solidFill>
                  <a:srgbClr val="7030A0"/>
                </a:solidFill>
                <a:effectLst/>
                <a:uLnTx/>
                <a:uFillTx/>
                <a:latin typeface="Cambria" pitchFamily="18" charset="0"/>
                <a:ea typeface="+mn-ea"/>
                <a:cs typeface="+mn-cs"/>
              </a:rPr>
              <a:t> introduces the concept of  ownership</a:t>
            </a:r>
          </a:p>
          <a:p>
            <a:pPr marL="857250" lvl="2" indent="-171450" defTabSz="685800">
              <a:spcAft>
                <a:spcPts val="600"/>
              </a:spcAft>
              <a:buClr>
                <a:schemeClr val="tx2"/>
              </a:buClr>
              <a:buSzPct val="80000"/>
              <a:buFont typeface="Wingdings 3" panose="05040102010807070707" pitchFamily="18" charset="2"/>
              <a:buChar char=""/>
            </a:pPr>
            <a:r>
              <a:rPr lang="fr-FR" i="1" baseline="0" dirty="0" smtClean="0">
                <a:solidFill>
                  <a:srgbClr val="7030A0"/>
                </a:solidFill>
                <a:latin typeface="Cambria" pitchFamily="18" charset="0"/>
              </a:rPr>
              <a:t>Binary</a:t>
            </a:r>
            <a:r>
              <a:rPr lang="fr-FR" i="1" dirty="0" smtClean="0">
                <a:solidFill>
                  <a:srgbClr val="7030A0"/>
                </a:solidFill>
                <a:latin typeface="Cambria" pitchFamily="18" charset="0"/>
              </a:rPr>
              <a:t> semaphore is to use </a:t>
            </a:r>
            <a:r>
              <a:rPr lang="fr-FR" i="1" dirty="0" smtClean="0">
                <a:solidFill>
                  <a:srgbClr val="7030A0"/>
                </a:solidFill>
                <a:latin typeface="Cambria" pitchFamily="18" charset="0"/>
              </a:rPr>
              <a:t>for synchronization</a:t>
            </a:r>
            <a:endParaRPr kumimoji="0" lang="fr-FR" sz="1800" b="0" i="1" u="none" strike="noStrike" kern="1200" cap="none" spc="0" normalizeH="0" baseline="0" noProof="0" dirty="0" smtClean="0">
              <a:ln>
                <a:noFill/>
              </a:ln>
              <a:solidFill>
                <a:srgbClr val="7030A0"/>
              </a:solidFill>
              <a:effectLst/>
              <a:uLnTx/>
              <a:uFillTx/>
              <a:latin typeface="Cambria" pitchFamily="18" charset="0"/>
              <a:ea typeface="+mn-ea"/>
              <a:cs typeface="+mn-cs"/>
            </a:endParaRPr>
          </a:p>
        </p:txBody>
      </p:sp>
    </p:spTree>
    <p:extLst>
      <p:ext uri="{BB962C8B-B14F-4D97-AF65-F5344CB8AC3E}">
        <p14:creationId xmlns="" xmlns:p14="http://schemas.microsoft.com/office/powerpoint/2010/main" val="3702334558"/>
      </p:ext>
    </p:extLst>
  </p:cSld>
  <p:clrMapOvr>
    <a:masterClrMapping/>
  </p:clrMapOvr>
  <mc:AlternateContent xmlns:mc="http://schemas.openxmlformats.org/markup-compatibility/2006">
    <mc:Choice xmlns=""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2"/>
          </p:nvPr>
        </p:nvSpPr>
        <p:spPr/>
        <p:txBody>
          <a:bodyPr/>
          <a:lstStyle/>
          <a:p>
            <a:r>
              <a:rPr lang="fr-FR"/>
              <a:t>Date</a:t>
            </a:r>
            <a:endParaRPr lang="fr-BE" dirty="0"/>
          </a:p>
        </p:txBody>
      </p:sp>
      <p:sp>
        <p:nvSpPr>
          <p:cNvPr id="4" name="Espace réservé du numéro de diapositive 3"/>
          <p:cNvSpPr>
            <a:spLocks noGrp="1"/>
          </p:cNvSpPr>
          <p:nvPr>
            <p:ph type="sldNum" sz="quarter" idx="4"/>
          </p:nvPr>
        </p:nvSpPr>
        <p:spPr/>
        <p:txBody>
          <a:bodyPr/>
          <a:lstStyle/>
          <a:p>
            <a:fld id="{CF4668DC-857F-487D-BFFA-8C0CA5037977}" type="slidenum">
              <a:rPr lang="fr-FR" smtClean="0"/>
              <a:pPr/>
              <a:t>6</a:t>
            </a:fld>
            <a:endParaRPr lang="fr-FR" dirty="0"/>
          </a:p>
        </p:txBody>
      </p:sp>
      <p:pic>
        <p:nvPicPr>
          <p:cNvPr id="11" name="Picture Placeholder 10" descr="creative_idea_concept_bulb_brain_gears_silhouette_decoration_6827247.jpg"/>
          <p:cNvPicPr>
            <a:picLocks noGrp="1" noChangeAspect="1"/>
          </p:cNvPicPr>
          <p:nvPr>
            <p:ph type="pic" sz="quarter" idx="13"/>
          </p:nvPr>
        </p:nvPicPr>
        <p:blipFill>
          <a:blip r:embed="rId2" cstate="print"/>
          <a:stretch>
            <a:fillRect/>
          </a:stretch>
        </p:blipFill>
        <p:spPr>
          <a:xfrm>
            <a:off x="2460244" y="903340"/>
            <a:ext cx="3093750" cy="2315015"/>
          </a:xfrm>
        </p:spPr>
      </p:pic>
      <p:sp>
        <p:nvSpPr>
          <p:cNvPr id="3" name="Titre 2"/>
          <p:cNvSpPr>
            <a:spLocks noGrp="1"/>
          </p:cNvSpPr>
          <p:nvPr>
            <p:ph type="ctrTitle"/>
          </p:nvPr>
        </p:nvSpPr>
        <p:spPr>
          <a:xfrm>
            <a:off x="2438400" y="3276600"/>
            <a:ext cx="5598264" cy="775597"/>
          </a:xfrm>
        </p:spPr>
        <p:txBody>
          <a:bodyPr/>
          <a:lstStyle/>
          <a:p>
            <a:r>
              <a:rPr lang="fr-FR" dirty="0" smtClean="0"/>
              <a:t>Classic </a:t>
            </a:r>
            <a:r>
              <a:rPr lang="fr-FR" dirty="0" smtClean="0"/>
              <a:t/>
            </a:r>
            <a:br>
              <a:rPr lang="fr-FR" dirty="0" smtClean="0"/>
            </a:br>
            <a:r>
              <a:rPr lang="fr-FR" dirty="0" smtClean="0"/>
              <a:t>synchronization </a:t>
            </a:r>
            <a:r>
              <a:rPr lang="fr-FR" dirty="0" smtClean="0"/>
              <a:t>Problems</a:t>
            </a:r>
            <a:endParaRPr lang="fr-FR" dirty="0"/>
          </a:p>
        </p:txBody>
      </p:sp>
    </p:spTree>
    <p:extLst>
      <p:ext uri="{BB962C8B-B14F-4D97-AF65-F5344CB8AC3E}">
        <p14:creationId xmlns:p14="http://schemas.microsoft.com/office/powerpoint/2010/main" xmlns="" val="399655255"/>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7</a:t>
            </a:fld>
            <a:endParaRPr lang="fr-FR" dirty="0"/>
          </a:p>
        </p:txBody>
      </p:sp>
      <p:sp>
        <p:nvSpPr>
          <p:cNvPr id="5" name="Titre 4"/>
          <p:cNvSpPr>
            <a:spLocks noGrp="1"/>
          </p:cNvSpPr>
          <p:nvPr>
            <p:ph type="title"/>
          </p:nvPr>
        </p:nvSpPr>
        <p:spPr>
          <a:xfrm>
            <a:off x="428229" y="456985"/>
            <a:ext cx="7344171" cy="682101"/>
          </a:xfrm>
        </p:spPr>
        <p:txBody>
          <a:bodyPr/>
          <a:lstStyle/>
          <a:p>
            <a:r>
              <a:rPr lang="fr-FR" dirty="0" smtClean="0"/>
              <a:t>Classic </a:t>
            </a:r>
            <a:r>
              <a:rPr lang="fr-FR" dirty="0" smtClean="0"/>
              <a:t>synchronization Problems</a:t>
            </a:r>
            <a:br>
              <a:rPr lang="fr-FR" dirty="0" smtClean="0"/>
            </a:br>
            <a:r>
              <a:rPr lang="fr-FR" dirty="0" smtClean="0"/>
              <a:t>producer </a:t>
            </a:r>
            <a:r>
              <a:rPr lang="fr-FR" dirty="0" smtClean="0"/>
              <a:t>Consumer Problem </a:t>
            </a:r>
            <a:endParaRPr lang="fr-FR" dirty="0"/>
          </a:p>
        </p:txBody>
      </p:sp>
      <p:sp>
        <p:nvSpPr>
          <p:cNvPr id="9" name="Espace réservé du contenu 2"/>
          <p:cNvSpPr>
            <a:spLocks noGrp="1"/>
          </p:cNvSpPr>
          <p:nvPr>
            <p:ph idx="1"/>
          </p:nvPr>
        </p:nvSpPr>
        <p:spPr>
          <a:xfrm>
            <a:off x="457200" y="1524000"/>
            <a:ext cx="8610600" cy="3154710"/>
          </a:xfrm>
        </p:spPr>
        <p:txBody>
          <a:bodyPr/>
          <a:lstStyle/>
          <a:p>
            <a:pPr lvl="1"/>
            <a:r>
              <a:rPr lang="en-US" dirty="0" smtClean="0"/>
              <a:t>Producer Consumer Problem (Bounded Buffer problem)</a:t>
            </a:r>
          </a:p>
          <a:p>
            <a:pPr lvl="2"/>
            <a:endParaRPr lang="en-US" dirty="0" smtClean="0"/>
          </a:p>
          <a:p>
            <a:pPr lvl="1"/>
            <a:endParaRPr lang="en-US" dirty="0" smtClean="0"/>
          </a:p>
          <a:p>
            <a:pPr lvl="1"/>
            <a:r>
              <a:rPr lang="en-US" dirty="0" smtClean="0"/>
              <a:t>Imagin</a:t>
            </a:r>
            <a:r>
              <a:rPr lang="en-US" dirty="0" smtClean="0"/>
              <a:t>e that: </a:t>
            </a:r>
            <a:r>
              <a:rPr lang="en-US" dirty="0" smtClean="0"/>
              <a:t>if the consumer thread runs first; it will call get() to get data that hasn't even been produced yet, and thus not function as desired. Things get worse when we add multiple producers or consumers, as there could be race conditions in the update of the use or fill indices</a:t>
            </a:r>
            <a:r>
              <a:rPr lang="en-US" dirty="0" smtClean="0"/>
              <a:t>.</a:t>
            </a:r>
          </a:p>
          <a:p>
            <a:pPr lvl="1"/>
            <a:endParaRPr lang="en-US" dirty="0" smtClean="0"/>
          </a:p>
          <a:p>
            <a:pPr lvl="1">
              <a:buNone/>
            </a:pPr>
            <a:r>
              <a:rPr lang="en-US" dirty="0" smtClean="0">
                <a:solidFill>
                  <a:srgbClr val="FF0000"/>
                </a:solidFill>
              </a:rPr>
              <a:t>	Then the consumer might get wrong data, or takes from the buffer while it’s empty already</a:t>
            </a:r>
            <a:endParaRPr lang="en-US" dirty="0" smtClean="0">
              <a:solidFill>
                <a:srgbClr val="FF0000"/>
              </a:solidFill>
            </a:endParaRPr>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8</a:t>
            </a:fld>
            <a:endParaRPr lang="fr-FR" dirty="0"/>
          </a:p>
        </p:txBody>
      </p:sp>
      <p:sp>
        <p:nvSpPr>
          <p:cNvPr id="5" name="Titre 4"/>
          <p:cNvSpPr>
            <a:spLocks noGrp="1"/>
          </p:cNvSpPr>
          <p:nvPr>
            <p:ph type="title"/>
          </p:nvPr>
        </p:nvSpPr>
        <p:spPr>
          <a:xfrm>
            <a:off x="428229" y="456985"/>
            <a:ext cx="7344171" cy="682101"/>
          </a:xfrm>
        </p:spPr>
        <p:txBody>
          <a:bodyPr/>
          <a:lstStyle/>
          <a:p>
            <a:r>
              <a:rPr lang="fr-FR" dirty="0" smtClean="0"/>
              <a:t>Classic synchronization Problems </a:t>
            </a:r>
            <a:r>
              <a:rPr lang="fr-FR" dirty="0" smtClean="0"/>
              <a:t/>
            </a:r>
            <a:br>
              <a:rPr lang="fr-FR" dirty="0" smtClean="0"/>
            </a:br>
            <a:r>
              <a:rPr lang="fr-FR" dirty="0" smtClean="0"/>
              <a:t>producer Consumer Problem – Cont.</a:t>
            </a:r>
            <a:endParaRPr lang="fr-FR" dirty="0"/>
          </a:p>
        </p:txBody>
      </p:sp>
      <p:sp>
        <p:nvSpPr>
          <p:cNvPr id="9" name="Espace réservé du contenu 2"/>
          <p:cNvSpPr>
            <a:spLocks noGrp="1"/>
          </p:cNvSpPr>
          <p:nvPr>
            <p:ph idx="1"/>
          </p:nvPr>
        </p:nvSpPr>
        <p:spPr>
          <a:xfrm>
            <a:off x="457200" y="1295400"/>
            <a:ext cx="8610600" cy="5207579"/>
          </a:xfrm>
        </p:spPr>
        <p:txBody>
          <a:bodyPr/>
          <a:lstStyle/>
          <a:p>
            <a:pPr lvl="1"/>
            <a:r>
              <a:rPr lang="en-US" dirty="0" smtClean="0"/>
              <a:t>Producer Consumer Problem (Bounded Buffer problem)</a:t>
            </a:r>
          </a:p>
          <a:p>
            <a:pPr lvl="2"/>
            <a:r>
              <a:rPr lang="en-US" dirty="0" smtClean="0"/>
              <a:t>Solution: use two semaphores, EMPTY and FULL, which </a:t>
            </a:r>
            <a:r>
              <a:rPr lang="en-US" dirty="0" smtClean="0"/>
              <a:t>the threads will use to indicate when a buffer entry has been emptied or filled, </a:t>
            </a:r>
            <a:r>
              <a:rPr lang="en-US" dirty="0" smtClean="0"/>
              <a:t>respectively</a:t>
            </a:r>
          </a:p>
          <a:p>
            <a:pPr lvl="2"/>
            <a:endParaRPr lang="en-US" dirty="0" smtClean="0"/>
          </a:p>
          <a:p>
            <a:pPr lvl="2"/>
            <a:r>
              <a:rPr lang="en-US" dirty="0" smtClean="0">
                <a:solidFill>
                  <a:srgbClr val="FF0000"/>
                </a:solidFill>
              </a:rPr>
              <a:t>But be Aware of the Race Condition ! WHY ????</a:t>
            </a:r>
          </a:p>
          <a:p>
            <a:pPr lvl="3"/>
            <a:r>
              <a:rPr lang="en-US" sz="1600" dirty="0" smtClean="0">
                <a:solidFill>
                  <a:schemeClr val="accent2"/>
                </a:solidFill>
              </a:rPr>
              <a:t>Suppose, there are multiple producers and multiple consumers. We now have a problem: a</a:t>
            </a:r>
            <a:r>
              <a:rPr lang="en-US" sz="1600" b="1" dirty="0" smtClean="0">
                <a:solidFill>
                  <a:schemeClr val="accent2"/>
                </a:solidFill>
              </a:rPr>
              <a:t> race condition !</a:t>
            </a:r>
          </a:p>
          <a:p>
            <a:pPr lvl="3"/>
            <a:r>
              <a:rPr lang="en-US" sz="1600" dirty="0" smtClean="0">
                <a:solidFill>
                  <a:schemeClr val="accent2"/>
                </a:solidFill>
              </a:rPr>
              <a:t>Imagine two producers both calling into put() at the same time. Assume producer 1 gets to run first, and just starts to fill the first buffer entry (fill = 0 @ buffer[fill] = value). Before the producer gets a chance to increment the fill counter to 1, it is interrupted. </a:t>
            </a:r>
            <a:r>
              <a:rPr lang="en-US" sz="1600" dirty="0" smtClean="0">
                <a:solidFill>
                  <a:schemeClr val="accent2"/>
                </a:solidFill>
              </a:rPr>
              <a:t>Producer 2 starts to run, and at the same line of code, it also puts its data into the 0th element of buffer, which means that the old data there is </a:t>
            </a:r>
            <a:r>
              <a:rPr lang="en-US" sz="1600" b="1" dirty="0" smtClean="0">
                <a:solidFill>
                  <a:schemeClr val="accent2"/>
                </a:solidFill>
              </a:rPr>
              <a:t>overwritten</a:t>
            </a:r>
            <a:r>
              <a:rPr lang="en-US" sz="1600" b="1" dirty="0" smtClean="0">
                <a:solidFill>
                  <a:schemeClr val="accent2"/>
                </a:solidFill>
              </a:rPr>
              <a:t>!</a:t>
            </a:r>
            <a:endParaRPr lang="en-US" dirty="0" smtClean="0"/>
          </a:p>
          <a:p>
            <a:pPr lvl="3"/>
            <a:r>
              <a:rPr lang="en-US" b="1" dirty="0" smtClean="0">
                <a:solidFill>
                  <a:srgbClr val="334395"/>
                </a:solidFill>
              </a:rPr>
              <a:t>WE GOT TO USE MUTEX !</a:t>
            </a:r>
            <a:endParaRPr lang="en-US" dirty="0" smtClean="0"/>
          </a:p>
          <a:p>
            <a:pPr lvl="3"/>
            <a:r>
              <a:rPr lang="en-US" dirty="0" smtClean="0">
                <a:solidFill>
                  <a:srgbClr val="FF0000"/>
                </a:solidFill>
              </a:rPr>
              <a:t>Let’s Run again, BUT It’s not working (DEAD LOCK !)</a:t>
            </a:r>
          </a:p>
          <a:p>
            <a:pPr lvl="4"/>
            <a:r>
              <a:rPr lang="en-US" sz="1600" dirty="0" smtClean="0">
                <a:solidFill>
                  <a:schemeClr val="accent2"/>
                </a:solidFill>
              </a:rPr>
              <a:t>There is a simple cycle here. The consumer holds the </a:t>
            </a:r>
            <a:r>
              <a:rPr lang="en-US" sz="1600" dirty="0" err="1" smtClean="0">
                <a:solidFill>
                  <a:schemeClr val="accent2"/>
                </a:solidFill>
              </a:rPr>
              <a:t>mutex</a:t>
            </a:r>
            <a:r>
              <a:rPr lang="en-US" sz="1600" dirty="0" smtClean="0">
                <a:solidFill>
                  <a:schemeClr val="accent2"/>
                </a:solidFill>
              </a:rPr>
              <a:t> and is waiting for the someone to signal full. The producer could signal full but is waiting for the </a:t>
            </a:r>
            <a:r>
              <a:rPr lang="en-US" sz="1600" dirty="0" err="1" smtClean="0">
                <a:solidFill>
                  <a:schemeClr val="accent2"/>
                </a:solidFill>
              </a:rPr>
              <a:t>mutex</a:t>
            </a:r>
            <a:r>
              <a:rPr lang="en-US" sz="1600" dirty="0" smtClean="0">
                <a:solidFill>
                  <a:schemeClr val="accent2"/>
                </a:solidFill>
              </a:rPr>
              <a:t>.</a:t>
            </a:r>
          </a:p>
          <a:p>
            <a:pPr lvl="4"/>
            <a:r>
              <a:rPr lang="en-US" dirty="0" smtClean="0">
                <a:solidFill>
                  <a:srgbClr val="FF0000"/>
                </a:solidFill>
              </a:rPr>
              <a:t>Try to reduce the scope of the lock</a:t>
            </a:r>
            <a:endParaRPr lang="en-US" dirty="0" smtClean="0">
              <a:solidFill>
                <a:srgbClr val="FF0000"/>
              </a:solidFill>
            </a:endParaRPr>
          </a:p>
        </p:txBody>
      </p:sp>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Date</a:t>
            </a:r>
            <a:endParaRPr lang="fr-BE" dirty="0"/>
          </a:p>
        </p:txBody>
      </p:sp>
      <p:sp>
        <p:nvSpPr>
          <p:cNvPr id="6" name="Espace réservé du numéro de diapositive 5"/>
          <p:cNvSpPr>
            <a:spLocks noGrp="1"/>
          </p:cNvSpPr>
          <p:nvPr>
            <p:ph type="sldNum" sz="quarter" idx="4"/>
          </p:nvPr>
        </p:nvSpPr>
        <p:spPr/>
        <p:txBody>
          <a:bodyPr/>
          <a:lstStyle/>
          <a:p>
            <a:fld id="{CF4668DC-857F-487D-BFFA-8C0CA5037977}" type="slidenum">
              <a:rPr lang="fr-FR" smtClean="0"/>
              <a:pPr/>
              <a:t>9</a:t>
            </a:fld>
            <a:endParaRPr lang="fr-FR" dirty="0"/>
          </a:p>
        </p:txBody>
      </p:sp>
      <p:sp>
        <p:nvSpPr>
          <p:cNvPr id="5" name="Titre 4"/>
          <p:cNvSpPr>
            <a:spLocks noGrp="1"/>
          </p:cNvSpPr>
          <p:nvPr>
            <p:ph type="title"/>
          </p:nvPr>
        </p:nvSpPr>
        <p:spPr>
          <a:xfrm>
            <a:off x="428229" y="456985"/>
            <a:ext cx="7344171" cy="682101"/>
          </a:xfrm>
        </p:spPr>
        <p:txBody>
          <a:bodyPr/>
          <a:lstStyle/>
          <a:p>
            <a:r>
              <a:rPr lang="fr-FR" dirty="0" smtClean="0"/>
              <a:t>Classic synchronization Problems </a:t>
            </a:r>
            <a:r>
              <a:rPr lang="en-US" dirty="0" smtClean="0"/>
              <a:t/>
            </a:r>
            <a:br>
              <a:rPr lang="en-US" dirty="0" smtClean="0"/>
            </a:br>
            <a:r>
              <a:rPr lang="en-US" dirty="0" smtClean="0"/>
              <a:t>Dining-Philosophers </a:t>
            </a:r>
            <a:r>
              <a:rPr lang="en-US" dirty="0" smtClean="0"/>
              <a:t>Problem</a:t>
            </a:r>
            <a:endParaRPr lang="fr-FR" dirty="0"/>
          </a:p>
        </p:txBody>
      </p:sp>
      <p:sp>
        <p:nvSpPr>
          <p:cNvPr id="11" name="Content Placeholder 10"/>
          <p:cNvSpPr>
            <a:spLocks noGrp="1"/>
          </p:cNvSpPr>
          <p:nvPr>
            <p:ph idx="1"/>
          </p:nvPr>
        </p:nvSpPr>
        <p:spPr>
          <a:xfrm>
            <a:off x="304800" y="1371600"/>
            <a:ext cx="6505971" cy="4478149"/>
          </a:xfrm>
        </p:spPr>
        <p:txBody>
          <a:bodyPr/>
          <a:lstStyle/>
          <a:p>
            <a:pPr lvl="1"/>
            <a:r>
              <a:rPr lang="en-US" dirty="0" smtClean="0"/>
              <a:t>Five silent </a:t>
            </a:r>
            <a:r>
              <a:rPr lang="en-US" dirty="0" smtClean="0">
                <a:hlinkClick r:id="rId3"/>
              </a:rPr>
              <a:t>philosophers</a:t>
            </a:r>
            <a:r>
              <a:rPr lang="en-US" dirty="0" smtClean="0"/>
              <a:t> sit at a round table with bowls of </a:t>
            </a:r>
            <a:r>
              <a:rPr lang="en-US" dirty="0" smtClean="0">
                <a:hlinkClick r:id="rId4" tooltip="Spaghetti"/>
              </a:rPr>
              <a:t>spaghetti</a:t>
            </a:r>
            <a:r>
              <a:rPr lang="en-US" dirty="0" smtClean="0"/>
              <a:t>. </a:t>
            </a:r>
            <a:r>
              <a:rPr lang="en-US" dirty="0" smtClean="0"/>
              <a:t>Forks are placed between each pair of adjacent philosophers</a:t>
            </a:r>
            <a:r>
              <a:rPr lang="en-US" dirty="0" smtClean="0"/>
              <a:t>.</a:t>
            </a:r>
          </a:p>
          <a:p>
            <a:pPr lvl="1"/>
            <a:r>
              <a:rPr lang="en-US" dirty="0" smtClean="0"/>
              <a:t>Each philosopher must alternately think and eat. However, a philosopher can only eat spaghetti when they have both left and right forks</a:t>
            </a:r>
            <a:r>
              <a:rPr lang="en-US" dirty="0" smtClean="0"/>
              <a:t>.</a:t>
            </a:r>
          </a:p>
          <a:p>
            <a:pPr lvl="1"/>
            <a:endParaRPr lang="en-US" dirty="0" smtClean="0"/>
          </a:p>
          <a:p>
            <a:pPr lvl="1"/>
            <a:r>
              <a:rPr lang="en-US" dirty="0" smtClean="0"/>
              <a:t>This classical problem is created to identify two problem</a:t>
            </a:r>
          </a:p>
          <a:p>
            <a:pPr lvl="2"/>
            <a:r>
              <a:rPr lang="en-US" dirty="0" smtClean="0"/>
              <a:t>Deadlocks</a:t>
            </a:r>
          </a:p>
          <a:p>
            <a:pPr lvl="2"/>
            <a:r>
              <a:rPr lang="en-US" dirty="0" smtClean="0"/>
              <a:t>Resource Starvation</a:t>
            </a:r>
          </a:p>
          <a:p>
            <a:pPr lvl="1">
              <a:buNone/>
            </a:pPr>
            <a:endParaRPr lang="en-US" dirty="0" smtClean="0"/>
          </a:p>
          <a:p>
            <a:pPr lvl="1"/>
            <a:r>
              <a:rPr lang="en-US" dirty="0" smtClean="0"/>
              <a:t>Solutions:</a:t>
            </a:r>
          </a:p>
          <a:p>
            <a:pPr lvl="2"/>
            <a:r>
              <a:rPr lang="en-US" dirty="0" smtClean="0"/>
              <a:t>Each Chopstick is a semaphore</a:t>
            </a:r>
          </a:p>
          <a:p>
            <a:pPr lvl="1"/>
            <a:endParaRPr lang="en-US" dirty="0" smtClean="0"/>
          </a:p>
        </p:txBody>
      </p:sp>
      <p:pic>
        <p:nvPicPr>
          <p:cNvPr id="12" name="Content Placeholder 9" descr="An_illustration_of_the_dining_philosophers_problem.png"/>
          <p:cNvPicPr>
            <a:picLocks noChangeAspect="1"/>
          </p:cNvPicPr>
          <p:nvPr/>
        </p:nvPicPr>
        <p:blipFill>
          <a:blip r:embed="rId5" cstate="print"/>
          <a:stretch>
            <a:fillRect/>
          </a:stretch>
        </p:blipFill>
        <p:spPr>
          <a:xfrm>
            <a:off x="6214737" y="1371600"/>
            <a:ext cx="3691263" cy="3829686"/>
          </a:xfrm>
          <a:prstGeom prst="rect">
            <a:avLst/>
          </a:prstGeom>
        </p:spPr>
      </p:pic>
    </p:spTree>
    <p:extLst>
      <p:ext uri="{BB962C8B-B14F-4D97-AF65-F5344CB8AC3E}">
        <p14:creationId xmlns:p14="http://schemas.microsoft.com/office/powerpoint/2010/main" xmlns="" val="1891068972"/>
      </p:ext>
    </p:extLst>
  </p:cSld>
  <p:clrMapOvr>
    <a:masterClrMapping/>
  </p:clrMapOvr>
  <mc:AlternateContent xmlns:mc="http://schemas.openxmlformats.org/markup-compatibility/2006">
    <mc:Choice xmlns:p14="http://schemas.microsoft.com/office/powerpoint/2010/main" xmlns="" Requires="p14">
      <p:transition spd="slow" p14:dur="1250">
        <p:fad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DG Pulses V1_0">
  <a:themeElements>
    <a:clrScheme name="Valeo">
      <a:dk1>
        <a:sysClr val="windowText" lastClr="000000"/>
      </a:dk1>
      <a:lt1>
        <a:sysClr val="window" lastClr="FFFFFF"/>
      </a:lt1>
      <a:dk2>
        <a:srgbClr val="82E600"/>
      </a:dk2>
      <a:lt2>
        <a:srgbClr val="4B788C"/>
      </a:lt2>
      <a:accent1>
        <a:srgbClr val="949FA5"/>
      </a:accent1>
      <a:accent2>
        <a:srgbClr val="575756"/>
      </a:accent2>
      <a:accent3>
        <a:srgbClr val="00B6ED"/>
      </a:accent3>
      <a:accent4>
        <a:srgbClr val="599AC3"/>
      </a:accent4>
      <a:accent5>
        <a:srgbClr val="67B54F"/>
      </a:accent5>
      <a:accent6>
        <a:srgbClr val="FAB50B"/>
      </a:accent6>
      <a:hlink>
        <a:srgbClr val="EC643F"/>
      </a:hlink>
      <a:folHlink>
        <a:srgbClr val="D82D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Masque - Valeo - A4 " id="{F3128943-EA4C-47BF-AD31-3983252A27D3}" vid="{7C5FC0EB-FDB2-4DD7-BB26-B7EEAE6ABEF6}"/>
    </a:ext>
  </a:extLst>
</a:theme>
</file>

<file path=ppt/theme/theme2.xml><?xml version="1.0" encoding="utf-8"?>
<a:theme xmlns:a="http://schemas.openxmlformats.org/drawingml/2006/main" name="Inside pages">
  <a:themeElements>
    <a:clrScheme name="Personnalisé 1">
      <a:dk1>
        <a:sysClr val="windowText" lastClr="000000"/>
      </a:dk1>
      <a:lt1>
        <a:sysClr val="window" lastClr="FFFFFF"/>
      </a:lt1>
      <a:dk2>
        <a:srgbClr val="82E600"/>
      </a:dk2>
      <a:lt2>
        <a:srgbClr val="4B788C"/>
      </a:lt2>
      <a:accent1>
        <a:srgbClr val="949FA5"/>
      </a:accent1>
      <a:accent2>
        <a:srgbClr val="575756"/>
      </a:accent2>
      <a:accent3>
        <a:srgbClr val="00B6ED"/>
      </a:accent3>
      <a:accent4>
        <a:srgbClr val="599AC3"/>
      </a:accent4>
      <a:accent5>
        <a:srgbClr val="67B54F"/>
      </a:accent5>
      <a:accent6>
        <a:srgbClr val="FAB50B"/>
      </a:accent6>
      <a:hlink>
        <a:srgbClr val="EC643F"/>
      </a:hlink>
      <a:folHlink>
        <a:srgbClr val="D82D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Masque - Valeo - A4 " id="{F3128943-EA4C-47BF-AD31-3983252A27D3}" vid="{D06CAC08-0680-4153-B1B8-706A157CD2CF}"/>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WDG Pulses V1_0</Template>
  <TotalTime>6864</TotalTime>
  <Words>490</Words>
  <Application>Microsoft Office PowerPoint</Application>
  <PresentationFormat>A4 Paper (210x297 mm)</PresentationFormat>
  <Paragraphs>133</Paragraphs>
  <Slides>15</Slides>
  <Notes>11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WDG Pulses V1_0</vt:lpstr>
      <vt:lpstr>Inside pages</vt:lpstr>
      <vt:lpstr>Concurrency Sync Issues</vt:lpstr>
      <vt:lpstr>AGENA</vt:lpstr>
      <vt:lpstr>Basic definitions</vt:lpstr>
      <vt:lpstr>Basic definitions</vt:lpstr>
      <vt:lpstr>Semaphores and Mutexes</vt:lpstr>
      <vt:lpstr>Classic  synchronization Problems</vt:lpstr>
      <vt:lpstr>Classic synchronization Problems producer Consumer Problem </vt:lpstr>
      <vt:lpstr>Classic synchronization Problems  producer Consumer Problem – Cont.</vt:lpstr>
      <vt:lpstr>Classic synchronization Problems  Dining-Philosophers Problem</vt:lpstr>
      <vt:lpstr>Explore IT YOURSELF</vt:lpstr>
      <vt:lpstr>RTOS and resource Management (the use of semaphores)</vt:lpstr>
      <vt:lpstr>SYNC IN HIGH END OS</vt:lpstr>
      <vt:lpstr>DEMO</vt:lpstr>
      <vt:lpstr>References</vt:lpstr>
      <vt:lpstr>Slide 15</vt:lpstr>
    </vt:vector>
  </TitlesOfParts>
  <Company>Valeo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Autosar WdgM overview</dc:title>
  <dc:creator>aramadan</dc:creator>
  <cp:lastModifiedBy>aramadan</cp:lastModifiedBy>
  <cp:revision>364</cp:revision>
  <dcterms:created xsi:type="dcterms:W3CDTF">2017-06-06T11:01:59Z</dcterms:created>
  <dcterms:modified xsi:type="dcterms:W3CDTF">2018-08-27T07:16:13Z</dcterms:modified>
</cp:coreProperties>
</file>