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68" r:id="rId5"/>
    <p:sldId id="258" r:id="rId6"/>
    <p:sldId id="257" r:id="rId7"/>
    <p:sldId id="267" r:id="rId8"/>
    <p:sldId id="274" r:id="rId9"/>
    <p:sldId id="270" r:id="rId10"/>
    <p:sldId id="262" r:id="rId11"/>
    <p:sldId id="271" r:id="rId12"/>
    <p:sldId id="272" r:id="rId13"/>
    <p:sldId id="273" r:id="rId14"/>
    <p:sldId id="26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49" autoAdjust="0"/>
  </p:normalViewPr>
  <p:slideViewPr>
    <p:cSldViewPr snapToGrid="0">
      <p:cViewPr>
        <p:scale>
          <a:sx n="66" d="100"/>
          <a:sy n="66" d="100"/>
        </p:scale>
        <p:origin x="13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41A7E-C31D-4B2D-843F-2B74FF68828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6299CC8-F007-424D-A112-B85009977C9B}">
      <dgm:prSet phldrT="[Text]"/>
      <dgm:spPr/>
      <dgm:t>
        <a:bodyPr/>
        <a:lstStyle/>
        <a:p>
          <a:r>
            <a:rPr lang="en-US" dirty="0" smtClean="0"/>
            <a:t>User Applies for Credit Card</a:t>
          </a:r>
          <a:endParaRPr lang="en-US" dirty="0"/>
        </a:p>
      </dgm:t>
    </dgm:pt>
    <dgm:pt modelId="{F47C4C48-1B27-4C3E-872E-F19DFEC91FAE}" type="parTrans" cxnId="{A447E9D0-6F93-4B5A-873F-001057150362}">
      <dgm:prSet/>
      <dgm:spPr/>
      <dgm:t>
        <a:bodyPr/>
        <a:lstStyle/>
        <a:p>
          <a:endParaRPr lang="en-US"/>
        </a:p>
      </dgm:t>
    </dgm:pt>
    <dgm:pt modelId="{76DFD35D-0D2C-4ECC-A6D2-10E7129F6F06}" type="sibTrans" cxnId="{A447E9D0-6F93-4B5A-873F-001057150362}">
      <dgm:prSet/>
      <dgm:spPr/>
      <dgm:t>
        <a:bodyPr/>
        <a:lstStyle/>
        <a:p>
          <a:endParaRPr lang="en-US"/>
        </a:p>
      </dgm:t>
    </dgm:pt>
    <dgm:pt modelId="{0DB2631C-C408-4E97-9277-E4D3E71C4A3C}">
      <dgm:prSet phldrT="[Text]"/>
      <dgm:spPr/>
      <dgm:t>
        <a:bodyPr/>
        <a:lstStyle/>
        <a:p>
          <a:r>
            <a:rPr lang="en-US" dirty="0" smtClean="0"/>
            <a:t>Bank checks with the authority</a:t>
          </a:r>
          <a:endParaRPr lang="en-US" dirty="0"/>
        </a:p>
      </dgm:t>
    </dgm:pt>
    <dgm:pt modelId="{B04D607A-3B6E-4ECF-9467-E3D75367A075}" type="parTrans" cxnId="{85474AF5-5372-43E9-A257-50525BE6517B}">
      <dgm:prSet/>
      <dgm:spPr/>
      <dgm:t>
        <a:bodyPr/>
        <a:lstStyle/>
        <a:p>
          <a:endParaRPr lang="en-US"/>
        </a:p>
      </dgm:t>
    </dgm:pt>
    <dgm:pt modelId="{14EBC649-476D-41AE-B7B6-3468BD1C2246}" type="sibTrans" cxnId="{85474AF5-5372-43E9-A257-50525BE6517B}">
      <dgm:prSet/>
      <dgm:spPr/>
      <dgm:t>
        <a:bodyPr/>
        <a:lstStyle/>
        <a:p>
          <a:endParaRPr lang="en-US"/>
        </a:p>
      </dgm:t>
    </dgm:pt>
    <dgm:pt modelId="{D760117E-FEBD-40B6-96CB-DD71E7B37B71}">
      <dgm:prSet phldrT="[Text]"/>
      <dgm:spPr/>
      <dgm:t>
        <a:bodyPr/>
        <a:lstStyle/>
        <a:p>
          <a:r>
            <a:rPr lang="en-US" dirty="0" smtClean="0"/>
            <a:t>Authority creates report</a:t>
          </a:r>
        </a:p>
      </dgm:t>
    </dgm:pt>
    <dgm:pt modelId="{D3139B4A-8218-4C42-A93A-CE742B736E4D}" type="parTrans" cxnId="{57C13613-B38C-4ED9-8DC4-D88333814A49}">
      <dgm:prSet/>
      <dgm:spPr/>
      <dgm:t>
        <a:bodyPr/>
        <a:lstStyle/>
        <a:p>
          <a:endParaRPr lang="en-US"/>
        </a:p>
      </dgm:t>
    </dgm:pt>
    <dgm:pt modelId="{9AA4B6CF-E64F-4BDF-90DF-CF6FCD456994}" type="sibTrans" cxnId="{57C13613-B38C-4ED9-8DC4-D88333814A49}">
      <dgm:prSet/>
      <dgm:spPr/>
      <dgm:t>
        <a:bodyPr/>
        <a:lstStyle/>
        <a:p>
          <a:endParaRPr lang="en-US"/>
        </a:p>
      </dgm:t>
    </dgm:pt>
    <dgm:pt modelId="{ADA656AF-AA96-4BF9-A14B-5C9B745AD4E8}">
      <dgm:prSet/>
      <dgm:spPr/>
      <dgm:t>
        <a:bodyPr/>
        <a:lstStyle/>
        <a:p>
          <a:r>
            <a:rPr lang="en-US" dirty="0" smtClean="0"/>
            <a:t>Authority reverts User’s Credit Score to Bank</a:t>
          </a:r>
          <a:endParaRPr lang="en-US" dirty="0"/>
        </a:p>
      </dgm:t>
    </dgm:pt>
    <dgm:pt modelId="{113EDE8A-0C4E-4527-964F-EAAEB98A6145}" type="parTrans" cxnId="{4E51FDA5-E42D-497C-AD4A-79F7C3E03356}">
      <dgm:prSet/>
      <dgm:spPr/>
      <dgm:t>
        <a:bodyPr/>
        <a:lstStyle/>
        <a:p>
          <a:endParaRPr lang="en-US"/>
        </a:p>
      </dgm:t>
    </dgm:pt>
    <dgm:pt modelId="{C764490A-48BB-4913-A1B9-07862986AE48}" type="sibTrans" cxnId="{4E51FDA5-E42D-497C-AD4A-79F7C3E03356}">
      <dgm:prSet/>
      <dgm:spPr/>
      <dgm:t>
        <a:bodyPr/>
        <a:lstStyle/>
        <a:p>
          <a:endParaRPr lang="en-US"/>
        </a:p>
      </dgm:t>
    </dgm:pt>
    <dgm:pt modelId="{A64F4B7B-C4C7-4BC7-9C59-766AD5C508DB}">
      <dgm:prSet/>
      <dgm:spPr/>
      <dgm:t>
        <a:bodyPr/>
        <a:lstStyle/>
        <a:p>
          <a:r>
            <a:rPr lang="en-US" dirty="0" smtClean="0"/>
            <a:t>Credit Card request Approved/Rejected</a:t>
          </a:r>
          <a:endParaRPr lang="en-US" dirty="0"/>
        </a:p>
      </dgm:t>
    </dgm:pt>
    <dgm:pt modelId="{8F998F2A-8717-4B1B-AEC0-027FE211E9C7}" type="parTrans" cxnId="{DB8544B9-3B49-4D1F-92D0-B1C560071309}">
      <dgm:prSet/>
      <dgm:spPr/>
      <dgm:t>
        <a:bodyPr/>
        <a:lstStyle/>
        <a:p>
          <a:endParaRPr lang="en-US"/>
        </a:p>
      </dgm:t>
    </dgm:pt>
    <dgm:pt modelId="{40C7555A-0C2A-4125-8F5E-EEA59C75D9ED}" type="sibTrans" cxnId="{DB8544B9-3B49-4D1F-92D0-B1C560071309}">
      <dgm:prSet/>
      <dgm:spPr/>
      <dgm:t>
        <a:bodyPr/>
        <a:lstStyle/>
        <a:p>
          <a:endParaRPr lang="en-US"/>
        </a:p>
      </dgm:t>
    </dgm:pt>
    <dgm:pt modelId="{B0976A90-63C1-41B5-96FF-0FDC1C5BAD13}" type="pres">
      <dgm:prSet presAssocID="{A1141A7E-C31D-4B2D-843F-2B74FF688286}" presName="linearFlow" presStyleCnt="0">
        <dgm:presLayoutVars>
          <dgm:resizeHandles val="exact"/>
        </dgm:presLayoutVars>
      </dgm:prSet>
      <dgm:spPr/>
    </dgm:pt>
    <dgm:pt modelId="{F524D1F2-C075-45AA-AB22-4CA5AF2D4353}" type="pres">
      <dgm:prSet presAssocID="{B6299CC8-F007-424D-A112-B85009977C9B}" presName="node" presStyleLbl="node1" presStyleIdx="0" presStyleCnt="5" custLinFactNeighborY="0">
        <dgm:presLayoutVars>
          <dgm:bulletEnabled val="1"/>
        </dgm:presLayoutVars>
      </dgm:prSet>
      <dgm:spPr/>
    </dgm:pt>
    <dgm:pt modelId="{C9C654B1-87BC-421A-9926-79D4E8EF1569}" type="pres">
      <dgm:prSet presAssocID="{76DFD35D-0D2C-4ECC-A6D2-10E7129F6F06}" presName="sibTrans" presStyleLbl="sibTrans2D1" presStyleIdx="0" presStyleCnt="4"/>
      <dgm:spPr/>
    </dgm:pt>
    <dgm:pt modelId="{298DD6E4-63E8-43BC-AC67-CB97D4D42B8F}" type="pres">
      <dgm:prSet presAssocID="{76DFD35D-0D2C-4ECC-A6D2-10E7129F6F06}" presName="connectorText" presStyleLbl="sibTrans2D1" presStyleIdx="0" presStyleCnt="4"/>
      <dgm:spPr/>
    </dgm:pt>
    <dgm:pt modelId="{BAD26BDE-3DC5-4A5F-9267-4D6837276C67}" type="pres">
      <dgm:prSet presAssocID="{0DB2631C-C408-4E97-9277-E4D3E71C4A3C}" presName="node" presStyleLbl="node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05E63-82A2-4EBF-8D44-60FA9A159CF1}" type="pres">
      <dgm:prSet presAssocID="{14EBC649-476D-41AE-B7B6-3468BD1C2246}" presName="sibTrans" presStyleLbl="sibTrans2D1" presStyleIdx="1" presStyleCnt="4"/>
      <dgm:spPr/>
    </dgm:pt>
    <dgm:pt modelId="{3B4E86E8-71E9-4374-92EC-1280B9781CB8}" type="pres">
      <dgm:prSet presAssocID="{14EBC649-476D-41AE-B7B6-3468BD1C2246}" presName="connectorText" presStyleLbl="sibTrans2D1" presStyleIdx="1" presStyleCnt="4"/>
      <dgm:spPr/>
    </dgm:pt>
    <dgm:pt modelId="{58B24960-BF34-45E7-B7F3-6623A465CEC5}" type="pres">
      <dgm:prSet presAssocID="{D760117E-FEBD-40B6-96CB-DD71E7B37B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1215C-792E-4249-9C03-F647186730DE}" type="pres">
      <dgm:prSet presAssocID="{9AA4B6CF-E64F-4BDF-90DF-CF6FCD456994}" presName="sibTrans" presStyleLbl="sibTrans2D1" presStyleIdx="2" presStyleCnt="4"/>
      <dgm:spPr/>
    </dgm:pt>
    <dgm:pt modelId="{5F1252CB-997D-4180-88F8-B01412979AD8}" type="pres">
      <dgm:prSet presAssocID="{9AA4B6CF-E64F-4BDF-90DF-CF6FCD456994}" presName="connectorText" presStyleLbl="sibTrans2D1" presStyleIdx="2" presStyleCnt="4"/>
      <dgm:spPr/>
    </dgm:pt>
    <dgm:pt modelId="{69A79B94-688D-4CB4-984E-C58C160E2DC0}" type="pres">
      <dgm:prSet presAssocID="{ADA656AF-AA96-4BF9-A14B-5C9B745AD4E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B2F7A-773E-449D-B824-30AB2E0CDE20}" type="pres">
      <dgm:prSet presAssocID="{C764490A-48BB-4913-A1B9-07862986AE48}" presName="sibTrans" presStyleLbl="sibTrans2D1" presStyleIdx="3" presStyleCnt="4"/>
      <dgm:spPr/>
    </dgm:pt>
    <dgm:pt modelId="{D71F6B84-D728-4B52-8A8A-2F4D53B54470}" type="pres">
      <dgm:prSet presAssocID="{C764490A-48BB-4913-A1B9-07862986AE48}" presName="connectorText" presStyleLbl="sibTrans2D1" presStyleIdx="3" presStyleCnt="4"/>
      <dgm:spPr/>
    </dgm:pt>
    <dgm:pt modelId="{087E1A95-2C9F-40FA-AE36-056D7D04077F}" type="pres">
      <dgm:prSet presAssocID="{A64F4B7B-C4C7-4BC7-9C59-766AD5C508D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487D9B-E45A-4175-A01B-09F643BB275D}" type="presOf" srcId="{0DB2631C-C408-4E97-9277-E4D3E71C4A3C}" destId="{BAD26BDE-3DC5-4A5F-9267-4D6837276C67}" srcOrd="0" destOrd="0" presId="urn:microsoft.com/office/officeart/2005/8/layout/process2"/>
    <dgm:cxn modelId="{4E51FDA5-E42D-497C-AD4A-79F7C3E03356}" srcId="{A1141A7E-C31D-4B2D-843F-2B74FF688286}" destId="{ADA656AF-AA96-4BF9-A14B-5C9B745AD4E8}" srcOrd="3" destOrd="0" parTransId="{113EDE8A-0C4E-4527-964F-EAAEB98A6145}" sibTransId="{C764490A-48BB-4913-A1B9-07862986AE48}"/>
    <dgm:cxn modelId="{A447E9D0-6F93-4B5A-873F-001057150362}" srcId="{A1141A7E-C31D-4B2D-843F-2B74FF688286}" destId="{B6299CC8-F007-424D-A112-B85009977C9B}" srcOrd="0" destOrd="0" parTransId="{F47C4C48-1B27-4C3E-872E-F19DFEC91FAE}" sibTransId="{76DFD35D-0D2C-4ECC-A6D2-10E7129F6F06}"/>
    <dgm:cxn modelId="{5DC0BABA-BAF6-4729-8A1B-378B719ACC16}" type="presOf" srcId="{9AA4B6CF-E64F-4BDF-90DF-CF6FCD456994}" destId="{5F1252CB-997D-4180-88F8-B01412979AD8}" srcOrd="1" destOrd="0" presId="urn:microsoft.com/office/officeart/2005/8/layout/process2"/>
    <dgm:cxn modelId="{85474AF5-5372-43E9-A257-50525BE6517B}" srcId="{A1141A7E-C31D-4B2D-843F-2B74FF688286}" destId="{0DB2631C-C408-4E97-9277-E4D3E71C4A3C}" srcOrd="1" destOrd="0" parTransId="{B04D607A-3B6E-4ECF-9467-E3D75367A075}" sibTransId="{14EBC649-476D-41AE-B7B6-3468BD1C2246}"/>
    <dgm:cxn modelId="{480849FA-326D-407A-A8E7-342B94621241}" type="presOf" srcId="{C764490A-48BB-4913-A1B9-07862986AE48}" destId="{4DAB2F7A-773E-449D-B824-30AB2E0CDE20}" srcOrd="0" destOrd="0" presId="urn:microsoft.com/office/officeart/2005/8/layout/process2"/>
    <dgm:cxn modelId="{2E9D77DF-AF26-46DB-BE72-4C7228173B83}" type="presOf" srcId="{B6299CC8-F007-424D-A112-B85009977C9B}" destId="{F524D1F2-C075-45AA-AB22-4CA5AF2D4353}" srcOrd="0" destOrd="0" presId="urn:microsoft.com/office/officeart/2005/8/layout/process2"/>
    <dgm:cxn modelId="{64EC434D-B9DF-4F78-BE75-F8887E31AF9D}" type="presOf" srcId="{C764490A-48BB-4913-A1B9-07862986AE48}" destId="{D71F6B84-D728-4B52-8A8A-2F4D53B54470}" srcOrd="1" destOrd="0" presId="urn:microsoft.com/office/officeart/2005/8/layout/process2"/>
    <dgm:cxn modelId="{5441FFC7-F817-4312-97C8-13851F59EE47}" type="presOf" srcId="{14EBC649-476D-41AE-B7B6-3468BD1C2246}" destId="{C3005E63-82A2-4EBF-8D44-60FA9A159CF1}" srcOrd="0" destOrd="0" presId="urn:microsoft.com/office/officeart/2005/8/layout/process2"/>
    <dgm:cxn modelId="{ED4BD13E-69C3-4B93-AA17-524C459845F0}" type="presOf" srcId="{D760117E-FEBD-40B6-96CB-DD71E7B37B71}" destId="{58B24960-BF34-45E7-B7F3-6623A465CEC5}" srcOrd="0" destOrd="0" presId="urn:microsoft.com/office/officeart/2005/8/layout/process2"/>
    <dgm:cxn modelId="{57C13613-B38C-4ED9-8DC4-D88333814A49}" srcId="{A1141A7E-C31D-4B2D-843F-2B74FF688286}" destId="{D760117E-FEBD-40B6-96CB-DD71E7B37B71}" srcOrd="2" destOrd="0" parTransId="{D3139B4A-8218-4C42-A93A-CE742B736E4D}" sibTransId="{9AA4B6CF-E64F-4BDF-90DF-CF6FCD456994}"/>
    <dgm:cxn modelId="{1F93CFB4-407C-492F-B923-42A7327510D4}" type="presOf" srcId="{76DFD35D-0D2C-4ECC-A6D2-10E7129F6F06}" destId="{C9C654B1-87BC-421A-9926-79D4E8EF1569}" srcOrd="0" destOrd="0" presId="urn:microsoft.com/office/officeart/2005/8/layout/process2"/>
    <dgm:cxn modelId="{0E91DF16-4BAF-4F9D-9BA5-40DAA20BC168}" type="presOf" srcId="{14EBC649-476D-41AE-B7B6-3468BD1C2246}" destId="{3B4E86E8-71E9-4374-92EC-1280B9781CB8}" srcOrd="1" destOrd="0" presId="urn:microsoft.com/office/officeart/2005/8/layout/process2"/>
    <dgm:cxn modelId="{370CD3F5-F1E3-4FEB-8D2B-A2375373298E}" type="presOf" srcId="{A64F4B7B-C4C7-4BC7-9C59-766AD5C508DB}" destId="{087E1A95-2C9F-40FA-AE36-056D7D04077F}" srcOrd="0" destOrd="0" presId="urn:microsoft.com/office/officeart/2005/8/layout/process2"/>
    <dgm:cxn modelId="{B43D6D62-6CF2-45B2-BE8C-B9FDCFDCC28F}" type="presOf" srcId="{76DFD35D-0D2C-4ECC-A6D2-10E7129F6F06}" destId="{298DD6E4-63E8-43BC-AC67-CB97D4D42B8F}" srcOrd="1" destOrd="0" presId="urn:microsoft.com/office/officeart/2005/8/layout/process2"/>
    <dgm:cxn modelId="{F22F0E68-11A7-4B1F-8AF5-993E1EE23B1F}" type="presOf" srcId="{ADA656AF-AA96-4BF9-A14B-5C9B745AD4E8}" destId="{69A79B94-688D-4CB4-984E-C58C160E2DC0}" srcOrd="0" destOrd="0" presId="urn:microsoft.com/office/officeart/2005/8/layout/process2"/>
    <dgm:cxn modelId="{0D24FECB-CB30-417C-BE9F-295E47D79BDF}" type="presOf" srcId="{A1141A7E-C31D-4B2D-843F-2B74FF688286}" destId="{B0976A90-63C1-41B5-96FF-0FDC1C5BAD13}" srcOrd="0" destOrd="0" presId="urn:microsoft.com/office/officeart/2005/8/layout/process2"/>
    <dgm:cxn modelId="{7D205A21-C6D7-493F-AE6E-3FCEBCB0BF4C}" type="presOf" srcId="{9AA4B6CF-E64F-4BDF-90DF-CF6FCD456994}" destId="{0AF1215C-792E-4249-9C03-F647186730DE}" srcOrd="0" destOrd="0" presId="urn:microsoft.com/office/officeart/2005/8/layout/process2"/>
    <dgm:cxn modelId="{DB8544B9-3B49-4D1F-92D0-B1C560071309}" srcId="{A1141A7E-C31D-4B2D-843F-2B74FF688286}" destId="{A64F4B7B-C4C7-4BC7-9C59-766AD5C508DB}" srcOrd="4" destOrd="0" parTransId="{8F998F2A-8717-4B1B-AEC0-027FE211E9C7}" sibTransId="{40C7555A-0C2A-4125-8F5E-EEA59C75D9ED}"/>
    <dgm:cxn modelId="{07E36825-1D1A-4F83-87F5-18EBA2827F57}" type="presParOf" srcId="{B0976A90-63C1-41B5-96FF-0FDC1C5BAD13}" destId="{F524D1F2-C075-45AA-AB22-4CA5AF2D4353}" srcOrd="0" destOrd="0" presId="urn:microsoft.com/office/officeart/2005/8/layout/process2"/>
    <dgm:cxn modelId="{8277D76B-B98C-4C88-A40A-F709B3C6EDD6}" type="presParOf" srcId="{B0976A90-63C1-41B5-96FF-0FDC1C5BAD13}" destId="{C9C654B1-87BC-421A-9926-79D4E8EF1569}" srcOrd="1" destOrd="0" presId="urn:microsoft.com/office/officeart/2005/8/layout/process2"/>
    <dgm:cxn modelId="{436002D8-D7FA-470D-977F-0AB6A080C8A1}" type="presParOf" srcId="{C9C654B1-87BC-421A-9926-79D4E8EF1569}" destId="{298DD6E4-63E8-43BC-AC67-CB97D4D42B8F}" srcOrd="0" destOrd="0" presId="urn:microsoft.com/office/officeart/2005/8/layout/process2"/>
    <dgm:cxn modelId="{6A7E1400-9E6B-43FF-8016-B720A1216892}" type="presParOf" srcId="{B0976A90-63C1-41B5-96FF-0FDC1C5BAD13}" destId="{BAD26BDE-3DC5-4A5F-9267-4D6837276C67}" srcOrd="2" destOrd="0" presId="urn:microsoft.com/office/officeart/2005/8/layout/process2"/>
    <dgm:cxn modelId="{F6F1C2A7-0342-4532-8CB7-B912FFE282B6}" type="presParOf" srcId="{B0976A90-63C1-41B5-96FF-0FDC1C5BAD13}" destId="{C3005E63-82A2-4EBF-8D44-60FA9A159CF1}" srcOrd="3" destOrd="0" presId="urn:microsoft.com/office/officeart/2005/8/layout/process2"/>
    <dgm:cxn modelId="{00C4CDFE-ABF4-4C22-8BED-20C4FDB5E8CB}" type="presParOf" srcId="{C3005E63-82A2-4EBF-8D44-60FA9A159CF1}" destId="{3B4E86E8-71E9-4374-92EC-1280B9781CB8}" srcOrd="0" destOrd="0" presId="urn:microsoft.com/office/officeart/2005/8/layout/process2"/>
    <dgm:cxn modelId="{87F072FD-09D2-401D-82C3-A8EC03B5898A}" type="presParOf" srcId="{B0976A90-63C1-41B5-96FF-0FDC1C5BAD13}" destId="{58B24960-BF34-45E7-B7F3-6623A465CEC5}" srcOrd="4" destOrd="0" presId="urn:microsoft.com/office/officeart/2005/8/layout/process2"/>
    <dgm:cxn modelId="{141A0B74-F319-4E21-B799-4C744F6D1F57}" type="presParOf" srcId="{B0976A90-63C1-41B5-96FF-0FDC1C5BAD13}" destId="{0AF1215C-792E-4249-9C03-F647186730DE}" srcOrd="5" destOrd="0" presId="urn:microsoft.com/office/officeart/2005/8/layout/process2"/>
    <dgm:cxn modelId="{28BFEEE7-9D22-4AA6-8525-E14E740F1A55}" type="presParOf" srcId="{0AF1215C-792E-4249-9C03-F647186730DE}" destId="{5F1252CB-997D-4180-88F8-B01412979AD8}" srcOrd="0" destOrd="0" presId="urn:microsoft.com/office/officeart/2005/8/layout/process2"/>
    <dgm:cxn modelId="{EF46ED73-3F91-4408-96AA-B3ABECE79C5C}" type="presParOf" srcId="{B0976A90-63C1-41B5-96FF-0FDC1C5BAD13}" destId="{69A79B94-688D-4CB4-984E-C58C160E2DC0}" srcOrd="6" destOrd="0" presId="urn:microsoft.com/office/officeart/2005/8/layout/process2"/>
    <dgm:cxn modelId="{DA14C2E9-EB4B-4253-86A6-7BD746D84079}" type="presParOf" srcId="{B0976A90-63C1-41B5-96FF-0FDC1C5BAD13}" destId="{4DAB2F7A-773E-449D-B824-30AB2E0CDE20}" srcOrd="7" destOrd="0" presId="urn:microsoft.com/office/officeart/2005/8/layout/process2"/>
    <dgm:cxn modelId="{AC456FED-05A4-4F78-B751-564BD33204BF}" type="presParOf" srcId="{4DAB2F7A-773E-449D-B824-30AB2E0CDE20}" destId="{D71F6B84-D728-4B52-8A8A-2F4D53B54470}" srcOrd="0" destOrd="0" presId="urn:microsoft.com/office/officeart/2005/8/layout/process2"/>
    <dgm:cxn modelId="{7B25ED8D-1E69-42E9-8F4D-0E0347789BED}" type="presParOf" srcId="{B0976A90-63C1-41B5-96FF-0FDC1C5BAD13}" destId="{087E1A95-2C9F-40FA-AE36-056D7D04077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D1F2-C075-45AA-AB22-4CA5AF2D4353}">
      <dsp:nvSpPr>
        <dsp:cNvPr id="0" name=""/>
        <dsp:cNvSpPr/>
      </dsp:nvSpPr>
      <dsp:spPr>
        <a:xfrm>
          <a:off x="4184098" y="531"/>
          <a:ext cx="2147402" cy="621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Applies for Credit Card</a:t>
          </a:r>
          <a:endParaRPr lang="en-US" sz="1600" kern="1200" dirty="0"/>
        </a:p>
      </dsp:txBody>
      <dsp:txXfrm>
        <a:off x="4202300" y="18733"/>
        <a:ext cx="2110998" cy="585063"/>
      </dsp:txXfrm>
    </dsp:sp>
    <dsp:sp modelId="{C9C654B1-87BC-421A-9926-79D4E8EF1569}">
      <dsp:nvSpPr>
        <dsp:cNvPr id="0" name=""/>
        <dsp:cNvSpPr/>
      </dsp:nvSpPr>
      <dsp:spPr>
        <a:xfrm rot="5400000">
          <a:off x="5141274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5173902" y="660840"/>
        <a:ext cx="167796" cy="163135"/>
      </dsp:txXfrm>
    </dsp:sp>
    <dsp:sp modelId="{BAD26BDE-3DC5-4A5F-9267-4D6837276C67}">
      <dsp:nvSpPr>
        <dsp:cNvPr id="0" name=""/>
        <dsp:cNvSpPr/>
      </dsp:nvSpPr>
      <dsp:spPr>
        <a:xfrm>
          <a:off x="4184098" y="932733"/>
          <a:ext cx="2147402" cy="621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Bank checks with the authority</a:t>
          </a:r>
          <a:endParaRPr lang="en-US" sz="1600" kern="1200" dirty="0"/>
        </a:p>
      </dsp:txBody>
      <dsp:txXfrm>
        <a:off x="4202300" y="950935"/>
        <a:ext cx="2110998" cy="585063"/>
      </dsp:txXfrm>
    </dsp:sp>
    <dsp:sp modelId="{C3005E63-82A2-4EBF-8D44-60FA9A159CF1}">
      <dsp:nvSpPr>
        <dsp:cNvPr id="0" name=""/>
        <dsp:cNvSpPr/>
      </dsp:nvSpPr>
      <dsp:spPr>
        <a:xfrm rot="5400000">
          <a:off x="5141274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5173902" y="1593042"/>
        <a:ext cx="167796" cy="163135"/>
      </dsp:txXfrm>
    </dsp:sp>
    <dsp:sp modelId="{58B24960-BF34-45E7-B7F3-6623A465CEC5}">
      <dsp:nvSpPr>
        <dsp:cNvPr id="0" name=""/>
        <dsp:cNvSpPr/>
      </dsp:nvSpPr>
      <dsp:spPr>
        <a:xfrm>
          <a:off x="4184098" y="1864935"/>
          <a:ext cx="2147402" cy="621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Authority creates report</a:t>
          </a:r>
        </a:p>
      </dsp:txBody>
      <dsp:txXfrm>
        <a:off x="4202300" y="1883137"/>
        <a:ext cx="2110998" cy="585063"/>
      </dsp:txXfrm>
    </dsp:sp>
    <dsp:sp modelId="{0AF1215C-792E-4249-9C03-F647186730DE}">
      <dsp:nvSpPr>
        <dsp:cNvPr id="0" name=""/>
        <dsp:cNvSpPr/>
      </dsp:nvSpPr>
      <dsp:spPr>
        <a:xfrm rot="5400000">
          <a:off x="5141274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5173902" y="2525244"/>
        <a:ext cx="167796" cy="163135"/>
      </dsp:txXfrm>
    </dsp:sp>
    <dsp:sp modelId="{69A79B94-688D-4CB4-984E-C58C160E2DC0}">
      <dsp:nvSpPr>
        <dsp:cNvPr id="0" name=""/>
        <dsp:cNvSpPr/>
      </dsp:nvSpPr>
      <dsp:spPr>
        <a:xfrm>
          <a:off x="4184098" y="2797136"/>
          <a:ext cx="2147402" cy="621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Authority reverts User’s Credit Score to Bank</a:t>
          </a:r>
          <a:endParaRPr lang="en-US" sz="1600" kern="1200" dirty="0"/>
        </a:p>
      </dsp:txBody>
      <dsp:txXfrm>
        <a:off x="4202300" y="2815338"/>
        <a:ext cx="2110998" cy="585063"/>
      </dsp:txXfrm>
    </dsp:sp>
    <dsp:sp modelId="{4DAB2F7A-773E-449D-B824-30AB2E0CDE20}">
      <dsp:nvSpPr>
        <dsp:cNvPr id="0" name=""/>
        <dsp:cNvSpPr/>
      </dsp:nvSpPr>
      <dsp:spPr>
        <a:xfrm rot="5400000">
          <a:off x="5141274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5173902" y="3457446"/>
        <a:ext cx="167796" cy="163135"/>
      </dsp:txXfrm>
    </dsp:sp>
    <dsp:sp modelId="{087E1A95-2C9F-40FA-AE36-056D7D04077F}">
      <dsp:nvSpPr>
        <dsp:cNvPr id="0" name=""/>
        <dsp:cNvSpPr/>
      </dsp:nvSpPr>
      <dsp:spPr>
        <a:xfrm>
          <a:off x="4184098" y="3729338"/>
          <a:ext cx="2147402" cy="621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Credit Card request Approved/Rejected</a:t>
          </a:r>
          <a:endParaRPr lang="en-US" sz="1600" kern="1200" dirty="0"/>
        </a:p>
      </dsp:txBody>
      <dsp:txXfrm>
        <a:off x="4202300" y="3747540"/>
        <a:ext cx="2110998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A787-ED2E-41D0-915A-D7E6462163F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F71C-15CC-4BF3-812F-E2F4EAD8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Approval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Ahmed Rao</a:t>
            </a:r>
          </a:p>
          <a:p>
            <a:r>
              <a:rPr lang="en-US" dirty="0" smtClean="0"/>
              <a:t>Senior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2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 &amp; 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15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 split the data in train and test in stratified fashion</a:t>
            </a:r>
          </a:p>
          <a:p>
            <a:r>
              <a:rPr lang="en-US" dirty="0" smtClean="0"/>
              <a:t> At first, I trained the un-balanced data using Decision Tree and as expected the model did not classify the 64.66% Bad Applicants correctly.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189590"/>
              </p:ext>
            </p:extLst>
          </p:nvPr>
        </p:nvGraphicFramePr>
        <p:xfrm>
          <a:off x="1315720" y="4287405"/>
          <a:ext cx="2379562" cy="126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781">
                  <a:extLst>
                    <a:ext uri="{9D8B030D-6E8A-4147-A177-3AD203B41FA5}">
                      <a16:colId xmlns:a16="http://schemas.microsoft.com/office/drawing/2014/main" val="2581002018"/>
                    </a:ext>
                  </a:extLst>
                </a:gridCol>
                <a:gridCol w="1189781">
                  <a:extLst>
                    <a:ext uri="{9D8B030D-6E8A-4147-A177-3AD203B41FA5}">
                      <a16:colId xmlns:a16="http://schemas.microsoft.com/office/drawing/2014/main" val="2506531449"/>
                    </a:ext>
                  </a:extLst>
                </a:gridCol>
              </a:tblGrid>
              <a:tr h="42186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Train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699,943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74740"/>
                  </a:ext>
                </a:extLst>
              </a:tr>
              <a:tr h="421867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77,772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58146"/>
                  </a:ext>
                </a:extLst>
              </a:tr>
              <a:tr h="4218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777,715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8909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1" y="3098801"/>
            <a:ext cx="6994524" cy="36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Oversampling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755"/>
            <a:ext cx="10515600" cy="133773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 applied Random Oversampling technique to overcome the un-balance issue. Then I trained Decision Tree and Random Forest.</a:t>
            </a:r>
          </a:p>
          <a:p>
            <a:r>
              <a:rPr lang="en-US" dirty="0" smtClean="0"/>
              <a:t>Decision Tree misclassified 57% of the Bad Applicants whereas Random Forest misclassified 55.8% of the Bad Applicants.</a:t>
            </a:r>
          </a:p>
          <a:p>
            <a:r>
              <a:rPr lang="en-US" dirty="0" smtClean="0"/>
              <a:t>We need further improvement to reduce the misclassification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277"/>
            <a:ext cx="5442902" cy="3168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4537" y="5824854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02" y="2656383"/>
            <a:ext cx="5442902" cy="316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0136" y="5831363"/>
            <a:ext cx="194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9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11481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further improve I used SMOTE method for oversampling since it maps minority class by generating synthetic examples rather than by oversampling with replacement.</a:t>
            </a:r>
          </a:p>
          <a:p>
            <a:r>
              <a:rPr lang="en-US" dirty="0" smtClean="0"/>
              <a:t>The results significantly improved using this technique since all bad applicants were classified correctly.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94" y="2831546"/>
            <a:ext cx="6236652" cy="3559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7422" y="6390639"/>
            <a:ext cx="319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 &amp;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attributes had highest importance after training random forest.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/>
              <a:t>EMPLOYMENT_YEARS</a:t>
            </a:r>
            <a:endParaRPr lang="en-US" dirty="0" smtClean="0"/>
          </a:p>
          <a:p>
            <a:pPr lvl="1"/>
            <a:r>
              <a:rPr lang="en-US" dirty="0" smtClean="0"/>
              <a:t>AMT_INCOME_TOTAL</a:t>
            </a:r>
          </a:p>
          <a:p>
            <a:pPr lvl="1"/>
            <a:r>
              <a:rPr lang="en-US" dirty="0" smtClean="0"/>
              <a:t>MONTHS_BALANCE</a:t>
            </a:r>
            <a:endParaRPr lang="en-US" dirty="0" smtClean="0"/>
          </a:p>
          <a:p>
            <a:pPr lvl="1"/>
            <a:r>
              <a:rPr lang="en-US" dirty="0" smtClean="0"/>
              <a:t>CNT_FAM_MEMBERS</a:t>
            </a:r>
          </a:p>
        </p:txBody>
      </p:sp>
    </p:spTree>
    <p:extLst>
      <p:ext uri="{BB962C8B-B14F-4D97-AF65-F5344CB8AC3E}">
        <p14:creationId xmlns:p14="http://schemas.microsoft.com/office/powerpoint/2010/main" val="420897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32" y="365125"/>
            <a:ext cx="10620736" cy="60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this project had to go on full scale:</a:t>
            </a:r>
          </a:p>
          <a:p>
            <a:pPr lvl="1"/>
            <a:r>
              <a:rPr lang="en-US" dirty="0" smtClean="0"/>
              <a:t>I would work on reducing the Good applicants misclassification rate using Hyper-parameter tuning.</a:t>
            </a:r>
          </a:p>
          <a:p>
            <a:pPr lvl="1"/>
            <a:r>
              <a:rPr lang="en-US" dirty="0" smtClean="0"/>
              <a:t>Will create automated pipeline of the model and integrate with the system so that this model can supplement them with their decision.</a:t>
            </a:r>
          </a:p>
        </p:txBody>
      </p:sp>
    </p:spTree>
    <p:extLst>
      <p:ext uri="{BB962C8B-B14F-4D97-AF65-F5344CB8AC3E}">
        <p14:creationId xmlns:p14="http://schemas.microsoft.com/office/powerpoint/2010/main" val="72935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Add univariate</a:t>
            </a:r>
          </a:p>
          <a:p>
            <a:r>
              <a:rPr lang="en-US" dirty="0" smtClean="0"/>
              <a:t>Add multivariate</a:t>
            </a:r>
          </a:p>
          <a:p>
            <a:r>
              <a:rPr lang="en-US" dirty="0" smtClean="0"/>
              <a:t>Definition on why emphasis on the Bad applicants</a:t>
            </a:r>
          </a:p>
          <a:p>
            <a:r>
              <a:rPr lang="en-US" dirty="0" smtClean="0"/>
              <a:t>A lot of manual intervention so need of model</a:t>
            </a:r>
          </a:p>
          <a:p>
            <a:endParaRPr lang="en-US" dirty="0" smtClean="0"/>
          </a:p>
          <a:p>
            <a:r>
              <a:rPr lang="en-US" dirty="0" smtClean="0"/>
              <a:t>add feature importance</a:t>
            </a:r>
          </a:p>
          <a:p>
            <a:r>
              <a:rPr lang="en-US" dirty="0" smtClean="0"/>
              <a:t>y-label distribution</a:t>
            </a:r>
          </a:p>
          <a:p>
            <a:r>
              <a:rPr lang="en-US" dirty="0" smtClean="0"/>
              <a:t>distribution of the important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Bivariate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Importance of the output, bad applicant more critical</a:t>
            </a:r>
          </a:p>
          <a:p>
            <a:endParaRPr lang="en-US" dirty="0" smtClean="0"/>
          </a:p>
          <a:p>
            <a:r>
              <a:rPr lang="en-US" dirty="0" smtClean="0"/>
              <a:t>Features Engineering</a:t>
            </a:r>
          </a:p>
          <a:p>
            <a:endParaRPr lang="en-US" dirty="0" smtClean="0"/>
          </a:p>
          <a:p>
            <a:r>
              <a:rPr lang="en-US" dirty="0" smtClean="0"/>
              <a:t>ANOVA-&gt;F-TEST-&gt;T-TEST</a:t>
            </a:r>
          </a:p>
          <a:p>
            <a:r>
              <a:rPr lang="en-US" dirty="0" err="1" smtClean="0"/>
              <a:t>Cateogrical</a:t>
            </a:r>
            <a:r>
              <a:rPr lang="en-US" dirty="0" smtClean="0"/>
              <a:t> to Continuous</a:t>
            </a:r>
          </a:p>
          <a:p>
            <a:endParaRPr lang="en-US" dirty="0" smtClean="0"/>
          </a:p>
          <a:p>
            <a:r>
              <a:rPr lang="en-US" dirty="0" smtClean="0"/>
              <a:t>L1-NORM</a:t>
            </a:r>
          </a:p>
          <a:p>
            <a:r>
              <a:rPr lang="en-US" dirty="0" smtClean="0"/>
              <a:t>Lasso</a:t>
            </a:r>
          </a:p>
          <a:p>
            <a:endParaRPr lang="en-US" dirty="0" smtClean="0"/>
          </a:p>
          <a:p>
            <a:r>
              <a:rPr lang="en-US" dirty="0" smtClean="0"/>
              <a:t>If full scale deployment</a:t>
            </a:r>
          </a:p>
          <a:p>
            <a:r>
              <a:rPr lang="en-US" dirty="0" smtClean="0"/>
              <a:t>model development 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834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852"/>
            <a:ext cx="10515600" cy="4351338"/>
          </a:xfrm>
        </p:spPr>
        <p:txBody>
          <a:bodyPr/>
          <a:lstStyle/>
          <a:p>
            <a:r>
              <a:rPr lang="en-US" dirty="0" smtClean="0"/>
              <a:t>This exercise is to analyze customer application and credit information to extrapolate the type of applicants which makes a Good or Bad Candidate for a Credit Card.</a:t>
            </a:r>
          </a:p>
          <a:p>
            <a:r>
              <a:rPr lang="en-US" dirty="0" smtClean="0"/>
              <a:t>The dataset is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/>
              <a:t>application_record.csv contains appliers personal information, which you could use as features for predicting.</a:t>
            </a:r>
          </a:p>
          <a:p>
            <a:pPr lvl="1" fontAlgn="base"/>
            <a:r>
              <a:rPr lang="en-US" dirty="0"/>
              <a:t>credit_record.csv records users' behaviors of credit card</a:t>
            </a:r>
            <a:r>
              <a:rPr lang="en-US" dirty="0" smtClean="0"/>
              <a:t>.</a:t>
            </a:r>
          </a:p>
          <a:p>
            <a:pPr marL="457200" lvl="1" indent="0"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18" y="4216495"/>
            <a:ext cx="5456393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</a:t>
            </a:r>
            <a:r>
              <a:rPr lang="en-US" smtClean="0"/>
              <a:t>Approval Process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44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73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743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Univariate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33% applications are from Male and 67% are from Female</a:t>
            </a:r>
          </a:p>
          <a:p>
            <a:r>
              <a:rPr lang="en-US" dirty="0" smtClean="0"/>
              <a:t>Most of the applicants do not own a car 63%</a:t>
            </a:r>
          </a:p>
          <a:p>
            <a:r>
              <a:rPr lang="en-US" dirty="0" smtClean="0"/>
              <a:t>69%  of the applicants have own property</a:t>
            </a:r>
          </a:p>
          <a:p>
            <a:r>
              <a:rPr lang="en-US" dirty="0" smtClean="0"/>
              <a:t>Applicants having no (69.3%), one (20.2%) or two (9.1%) kids cover large proportion of population</a:t>
            </a:r>
          </a:p>
          <a:p>
            <a:r>
              <a:rPr lang="en-US" dirty="0" smtClean="0"/>
              <a:t>74.3% of the applicants have income ranging from 81K – 135K</a:t>
            </a:r>
          </a:p>
          <a:p>
            <a:r>
              <a:rPr lang="en-US" dirty="0" smtClean="0"/>
              <a:t>Half of the population are the workers, on the 2</a:t>
            </a:r>
            <a:r>
              <a:rPr lang="en-US" baseline="30000" dirty="0" smtClean="0"/>
              <a:t>nd</a:t>
            </a:r>
            <a:r>
              <a:rPr lang="en-US" dirty="0" smtClean="0"/>
              <a:t> are commercial associate, third are pensioners and 8% State Servant</a:t>
            </a:r>
          </a:p>
          <a:p>
            <a:r>
              <a:rPr lang="en-US" dirty="0" smtClean="0"/>
              <a:t>Large chunk of applicants are qualified (</a:t>
            </a:r>
            <a:r>
              <a:rPr lang="en-US" dirty="0" smtClean="0"/>
              <a:t>96%)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Married applicants tend to apply for credit card more than Single/Not Married, Civil Marriage, Separated or Widow.</a:t>
            </a:r>
          </a:p>
          <a:p>
            <a:r>
              <a:rPr lang="en-US" dirty="0" smtClean="0"/>
              <a:t>Most of the applicants </a:t>
            </a:r>
            <a:r>
              <a:rPr lang="en-US" dirty="0" smtClean="0"/>
              <a:t>live in house/apartment (90%)</a:t>
            </a:r>
            <a:endParaRPr lang="en-US" dirty="0" smtClean="0"/>
          </a:p>
          <a:p>
            <a:r>
              <a:rPr lang="en-US" dirty="0" smtClean="0"/>
              <a:t> Applicants age range from 20-69 years</a:t>
            </a:r>
          </a:p>
          <a:p>
            <a:r>
              <a:rPr lang="en-US" dirty="0" smtClean="0"/>
              <a:t>17.17% of the applicants are un-employed</a:t>
            </a:r>
          </a:p>
          <a:p>
            <a:r>
              <a:rPr lang="en-US" dirty="0" smtClean="0"/>
              <a:t>More than half of the applicants have a total of 2 family members.</a:t>
            </a:r>
          </a:p>
          <a:p>
            <a:r>
              <a:rPr lang="en-US" dirty="0" smtClean="0"/>
              <a:t>FLAG_MOBIL contains only one unique value so it won’t be of any use</a:t>
            </a:r>
          </a:p>
          <a:p>
            <a:r>
              <a:rPr lang="en-US" dirty="0" smtClean="0"/>
              <a:t>Positive correlation between Income and Family Members</a:t>
            </a:r>
          </a:p>
        </p:txBody>
      </p:sp>
    </p:spTree>
    <p:extLst>
      <p:ext uri="{BB962C8B-B14F-4D97-AF65-F5344CB8AC3E}">
        <p14:creationId xmlns:p14="http://schemas.microsoft.com/office/powerpoint/2010/main" val="420792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dropped column FLAG_MOBIL since it only contained 1 constant value which does not give any information to separate Bad and Good application added field.</a:t>
            </a:r>
          </a:p>
          <a:p>
            <a:r>
              <a:rPr lang="en-US" dirty="0" smtClean="0"/>
              <a:t>Occupation type contained 240,048 missing values. I put them with ‘Other’ occupation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Computed following columns:</a:t>
            </a:r>
          </a:p>
          <a:p>
            <a:pPr lvl="1"/>
            <a:r>
              <a:rPr lang="en-US" dirty="0" smtClean="0"/>
              <a:t>AGE from DAYS_BIRTH</a:t>
            </a:r>
          </a:p>
          <a:p>
            <a:pPr lvl="1"/>
            <a:r>
              <a:rPr lang="en-US" dirty="0" smtClean="0"/>
              <a:t>IS_EMPLOYED from DAYS_EMPLOYED</a:t>
            </a:r>
          </a:p>
          <a:p>
            <a:pPr lvl="1"/>
            <a:r>
              <a:rPr lang="en-US" dirty="0" smtClean="0"/>
              <a:t>EMPLOYMENT_YEARS from DAYS_EMPLOYED</a:t>
            </a:r>
          </a:p>
          <a:p>
            <a:pPr lvl="1"/>
            <a:r>
              <a:rPr lang="en-US" dirty="0" smtClean="0"/>
              <a:t>EMPLOYMENT_START_DT from DAYS_EMPLOYED (later I removed it since I did not used it in training the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5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Labelling and distribution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586732"/>
              </p:ext>
            </p:extLst>
          </p:nvPr>
        </p:nvGraphicFramePr>
        <p:xfrm>
          <a:off x="4525700" y="5857701"/>
          <a:ext cx="3140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866">
                  <a:extLst>
                    <a:ext uri="{9D8B030D-6E8A-4147-A177-3AD203B41FA5}">
                      <a16:colId xmlns:a16="http://schemas.microsoft.com/office/drawing/2014/main" val="2581002018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2506531449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val="340998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Good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774,887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99.36%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7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5814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33848"/>
              </p:ext>
            </p:extLst>
          </p:nvPr>
        </p:nvGraphicFramePr>
        <p:xfrm>
          <a:off x="1480112" y="1356273"/>
          <a:ext cx="9231775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55">
                  <a:extLst>
                    <a:ext uri="{9D8B030D-6E8A-4147-A177-3AD203B41FA5}">
                      <a16:colId xmlns:a16="http://schemas.microsoft.com/office/drawing/2014/main" val="3235738077"/>
                    </a:ext>
                  </a:extLst>
                </a:gridCol>
                <a:gridCol w="2447078">
                  <a:extLst>
                    <a:ext uri="{9D8B030D-6E8A-4147-A177-3AD203B41FA5}">
                      <a16:colId xmlns:a16="http://schemas.microsoft.com/office/drawing/2014/main" val="3554099966"/>
                    </a:ext>
                  </a:extLst>
                </a:gridCol>
                <a:gridCol w="1245632">
                  <a:extLst>
                    <a:ext uri="{9D8B030D-6E8A-4147-A177-3AD203B41FA5}">
                      <a16:colId xmlns:a16="http://schemas.microsoft.com/office/drawing/2014/main" val="3137585005"/>
                    </a:ext>
                  </a:extLst>
                </a:gridCol>
                <a:gridCol w="1846355">
                  <a:extLst>
                    <a:ext uri="{9D8B030D-6E8A-4147-A177-3AD203B41FA5}">
                      <a16:colId xmlns:a16="http://schemas.microsoft.com/office/drawing/2014/main" val="2641182491"/>
                    </a:ext>
                  </a:extLst>
                </a:gridCol>
                <a:gridCol w="1846355">
                  <a:extLst>
                    <a:ext uri="{9D8B030D-6E8A-4147-A177-3AD203B41FA5}">
                      <a16:colId xmlns:a16="http://schemas.microsoft.com/office/drawing/2014/main" val="25879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Applicants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Applicants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8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1-29 days 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290,654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37.37%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084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30-59 days past due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8,747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7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60-89 days overdue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801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5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90-119 days overdue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286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62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120-149 days overdue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214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329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Overdue or bad debts, write-offs for more than 150 days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1,527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760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 off that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329,536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42.37%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986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loa</a:t>
                      </a:r>
                      <a:r>
                        <a:rPr lang="en-US" baseline="0" dirty="0" smtClean="0"/>
                        <a:t>n for the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145,950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18.77%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418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77,715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4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739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Credit Card Approval Prediction</vt:lpstr>
      <vt:lpstr>To do</vt:lpstr>
      <vt:lpstr>Introduction</vt:lpstr>
      <vt:lpstr>Credit Card Approval Process</vt:lpstr>
      <vt:lpstr>Univariate Analysis</vt:lpstr>
      <vt:lpstr>Application Record</vt:lpstr>
      <vt:lpstr>Data Cleaning</vt:lpstr>
      <vt:lpstr>Feature Engineering</vt:lpstr>
      <vt:lpstr>Data Labelling and distribution</vt:lpstr>
      <vt:lpstr>Data Splitting &amp; Model Training</vt:lpstr>
      <vt:lpstr>Random Oversampling</vt:lpstr>
      <vt:lpstr>SMOTE</vt:lpstr>
      <vt:lpstr>Feature Importance</vt:lpstr>
      <vt:lpstr>PowerPoint Presentation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Rao</dc:creator>
  <cp:lastModifiedBy>Muhammad Ahmed Rao</cp:lastModifiedBy>
  <cp:revision>67</cp:revision>
  <dcterms:created xsi:type="dcterms:W3CDTF">2022-11-29T17:10:39Z</dcterms:created>
  <dcterms:modified xsi:type="dcterms:W3CDTF">2022-12-02T18:45:10Z</dcterms:modified>
</cp:coreProperties>
</file>