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1" r:id="rId4"/>
    <p:sldId id="273" r:id="rId5"/>
    <p:sldId id="272" r:id="rId6"/>
    <p:sldId id="274" r:id="rId7"/>
    <p:sldId id="263" r:id="rId8"/>
    <p:sldId id="257" r:id="rId9"/>
    <p:sldId id="267" r:id="rId10"/>
    <p:sldId id="270" r:id="rId11"/>
    <p:sldId id="269" r:id="rId12"/>
    <p:sldId id="268"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EC45D-582E-24B6-B2B0-A5D5D48E59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9D7937C1-4316-FCAD-A7E5-4F2F436456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29D4579F-4CE2-BC0C-A1E7-0524F7234CE3}"/>
              </a:ext>
            </a:extLst>
          </p:cNvPr>
          <p:cNvSpPr>
            <a:spLocks noGrp="1"/>
          </p:cNvSpPr>
          <p:nvPr>
            <p:ph type="dt" sz="half" idx="10"/>
          </p:nvPr>
        </p:nvSpPr>
        <p:spPr/>
        <p:txBody>
          <a:bodyPr/>
          <a:lstStyle/>
          <a:p>
            <a:fld id="{8115B68E-16C4-4F9B-9FCB-8715A37BF9DB}" type="datetimeFigureOut">
              <a:rPr lang="en-AE" smtClean="0"/>
              <a:t>14/03/2023</a:t>
            </a:fld>
            <a:endParaRPr lang="en-AE"/>
          </a:p>
        </p:txBody>
      </p:sp>
      <p:sp>
        <p:nvSpPr>
          <p:cNvPr id="5" name="Footer Placeholder 4">
            <a:extLst>
              <a:ext uri="{FF2B5EF4-FFF2-40B4-BE49-F238E27FC236}">
                <a16:creationId xmlns:a16="http://schemas.microsoft.com/office/drawing/2014/main" id="{D941E6DA-D2A3-13C1-3AE9-95C2AFD2A727}"/>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E975E5D2-860F-0048-FE6D-87E6DC224823}"/>
              </a:ext>
            </a:extLst>
          </p:cNvPr>
          <p:cNvSpPr>
            <a:spLocks noGrp="1"/>
          </p:cNvSpPr>
          <p:nvPr>
            <p:ph type="sldNum" sz="quarter" idx="12"/>
          </p:nvPr>
        </p:nvSpPr>
        <p:spPr/>
        <p:txBody>
          <a:bodyPr/>
          <a:lstStyle/>
          <a:p>
            <a:fld id="{21A284EF-6823-42E4-9803-D5A66D91C78E}" type="slidenum">
              <a:rPr lang="en-AE" smtClean="0"/>
              <a:t>‹#›</a:t>
            </a:fld>
            <a:endParaRPr lang="en-AE"/>
          </a:p>
        </p:txBody>
      </p:sp>
    </p:spTree>
    <p:extLst>
      <p:ext uri="{BB962C8B-B14F-4D97-AF65-F5344CB8AC3E}">
        <p14:creationId xmlns:p14="http://schemas.microsoft.com/office/powerpoint/2010/main" val="489176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CCB25-D871-D8DE-8F42-05C59C922488}"/>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CA49A08D-234D-2AB4-6144-BE835CCA08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DEC052CD-6BAB-A4D8-6599-A7D4FDD83FED}"/>
              </a:ext>
            </a:extLst>
          </p:cNvPr>
          <p:cNvSpPr>
            <a:spLocks noGrp="1"/>
          </p:cNvSpPr>
          <p:nvPr>
            <p:ph type="dt" sz="half" idx="10"/>
          </p:nvPr>
        </p:nvSpPr>
        <p:spPr/>
        <p:txBody>
          <a:bodyPr/>
          <a:lstStyle/>
          <a:p>
            <a:fld id="{8115B68E-16C4-4F9B-9FCB-8715A37BF9DB}" type="datetimeFigureOut">
              <a:rPr lang="en-AE" smtClean="0"/>
              <a:t>14/03/2023</a:t>
            </a:fld>
            <a:endParaRPr lang="en-AE"/>
          </a:p>
        </p:txBody>
      </p:sp>
      <p:sp>
        <p:nvSpPr>
          <p:cNvPr id="5" name="Footer Placeholder 4">
            <a:extLst>
              <a:ext uri="{FF2B5EF4-FFF2-40B4-BE49-F238E27FC236}">
                <a16:creationId xmlns:a16="http://schemas.microsoft.com/office/drawing/2014/main" id="{C20181AA-5FDB-ED53-3FB9-19DF0DA5FF30}"/>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09797E58-363D-17D5-B4B4-789A95AE9489}"/>
              </a:ext>
            </a:extLst>
          </p:cNvPr>
          <p:cNvSpPr>
            <a:spLocks noGrp="1"/>
          </p:cNvSpPr>
          <p:nvPr>
            <p:ph type="sldNum" sz="quarter" idx="12"/>
          </p:nvPr>
        </p:nvSpPr>
        <p:spPr/>
        <p:txBody>
          <a:bodyPr/>
          <a:lstStyle/>
          <a:p>
            <a:fld id="{21A284EF-6823-42E4-9803-D5A66D91C78E}" type="slidenum">
              <a:rPr lang="en-AE" smtClean="0"/>
              <a:t>‹#›</a:t>
            </a:fld>
            <a:endParaRPr lang="en-AE"/>
          </a:p>
        </p:txBody>
      </p:sp>
    </p:spTree>
    <p:extLst>
      <p:ext uri="{BB962C8B-B14F-4D97-AF65-F5344CB8AC3E}">
        <p14:creationId xmlns:p14="http://schemas.microsoft.com/office/powerpoint/2010/main" val="739606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942852-4E42-A029-7D8F-954CD0B257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21BCA0FA-3125-7150-C47D-48024ADE06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1F4EFA3B-9B71-80A0-6325-90A17ADA87F1}"/>
              </a:ext>
            </a:extLst>
          </p:cNvPr>
          <p:cNvSpPr>
            <a:spLocks noGrp="1"/>
          </p:cNvSpPr>
          <p:nvPr>
            <p:ph type="dt" sz="half" idx="10"/>
          </p:nvPr>
        </p:nvSpPr>
        <p:spPr/>
        <p:txBody>
          <a:bodyPr/>
          <a:lstStyle/>
          <a:p>
            <a:fld id="{8115B68E-16C4-4F9B-9FCB-8715A37BF9DB}" type="datetimeFigureOut">
              <a:rPr lang="en-AE" smtClean="0"/>
              <a:t>14/03/2023</a:t>
            </a:fld>
            <a:endParaRPr lang="en-AE"/>
          </a:p>
        </p:txBody>
      </p:sp>
      <p:sp>
        <p:nvSpPr>
          <p:cNvPr id="5" name="Footer Placeholder 4">
            <a:extLst>
              <a:ext uri="{FF2B5EF4-FFF2-40B4-BE49-F238E27FC236}">
                <a16:creationId xmlns:a16="http://schemas.microsoft.com/office/drawing/2014/main" id="{75E16D11-049C-1728-15F1-A5667C9C26E9}"/>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F857722D-3018-20F9-04A9-AE116DD11F68}"/>
              </a:ext>
            </a:extLst>
          </p:cNvPr>
          <p:cNvSpPr>
            <a:spLocks noGrp="1"/>
          </p:cNvSpPr>
          <p:nvPr>
            <p:ph type="sldNum" sz="quarter" idx="12"/>
          </p:nvPr>
        </p:nvSpPr>
        <p:spPr/>
        <p:txBody>
          <a:bodyPr/>
          <a:lstStyle/>
          <a:p>
            <a:fld id="{21A284EF-6823-42E4-9803-D5A66D91C78E}" type="slidenum">
              <a:rPr lang="en-AE" smtClean="0"/>
              <a:t>‹#›</a:t>
            </a:fld>
            <a:endParaRPr lang="en-AE"/>
          </a:p>
        </p:txBody>
      </p:sp>
    </p:spTree>
    <p:extLst>
      <p:ext uri="{BB962C8B-B14F-4D97-AF65-F5344CB8AC3E}">
        <p14:creationId xmlns:p14="http://schemas.microsoft.com/office/powerpoint/2010/main" val="1812326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96E78-D8CD-B372-32F8-0C5872CB31AD}"/>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C327E697-A029-64A2-99D7-EC025437F9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88148412-1411-54DC-810F-5681CBF8C8F3}"/>
              </a:ext>
            </a:extLst>
          </p:cNvPr>
          <p:cNvSpPr>
            <a:spLocks noGrp="1"/>
          </p:cNvSpPr>
          <p:nvPr>
            <p:ph type="dt" sz="half" idx="10"/>
          </p:nvPr>
        </p:nvSpPr>
        <p:spPr/>
        <p:txBody>
          <a:bodyPr/>
          <a:lstStyle/>
          <a:p>
            <a:fld id="{8115B68E-16C4-4F9B-9FCB-8715A37BF9DB}" type="datetimeFigureOut">
              <a:rPr lang="en-AE" smtClean="0"/>
              <a:t>14/03/2023</a:t>
            </a:fld>
            <a:endParaRPr lang="en-AE"/>
          </a:p>
        </p:txBody>
      </p:sp>
      <p:sp>
        <p:nvSpPr>
          <p:cNvPr id="5" name="Footer Placeholder 4">
            <a:extLst>
              <a:ext uri="{FF2B5EF4-FFF2-40B4-BE49-F238E27FC236}">
                <a16:creationId xmlns:a16="http://schemas.microsoft.com/office/drawing/2014/main" id="{F7067FF1-C1C8-4710-CB0B-512F3E107DD8}"/>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6DB3F613-8A35-D303-23A8-045EE6A699AB}"/>
              </a:ext>
            </a:extLst>
          </p:cNvPr>
          <p:cNvSpPr>
            <a:spLocks noGrp="1"/>
          </p:cNvSpPr>
          <p:nvPr>
            <p:ph type="sldNum" sz="quarter" idx="12"/>
          </p:nvPr>
        </p:nvSpPr>
        <p:spPr/>
        <p:txBody>
          <a:bodyPr/>
          <a:lstStyle/>
          <a:p>
            <a:fld id="{21A284EF-6823-42E4-9803-D5A66D91C78E}" type="slidenum">
              <a:rPr lang="en-AE" smtClean="0"/>
              <a:t>‹#›</a:t>
            </a:fld>
            <a:endParaRPr lang="en-AE"/>
          </a:p>
        </p:txBody>
      </p:sp>
    </p:spTree>
    <p:extLst>
      <p:ext uri="{BB962C8B-B14F-4D97-AF65-F5344CB8AC3E}">
        <p14:creationId xmlns:p14="http://schemas.microsoft.com/office/powerpoint/2010/main" val="3473456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6DF81-0DAA-EF5D-5FAA-65F7F9AE07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92EF6E3B-7719-5353-0520-DEBF98DA80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412E80-EAF7-5C0B-77F9-38BAEB5FFD57}"/>
              </a:ext>
            </a:extLst>
          </p:cNvPr>
          <p:cNvSpPr>
            <a:spLocks noGrp="1"/>
          </p:cNvSpPr>
          <p:nvPr>
            <p:ph type="dt" sz="half" idx="10"/>
          </p:nvPr>
        </p:nvSpPr>
        <p:spPr/>
        <p:txBody>
          <a:bodyPr/>
          <a:lstStyle/>
          <a:p>
            <a:fld id="{8115B68E-16C4-4F9B-9FCB-8715A37BF9DB}" type="datetimeFigureOut">
              <a:rPr lang="en-AE" smtClean="0"/>
              <a:t>14/03/2023</a:t>
            </a:fld>
            <a:endParaRPr lang="en-AE"/>
          </a:p>
        </p:txBody>
      </p:sp>
      <p:sp>
        <p:nvSpPr>
          <p:cNvPr id="5" name="Footer Placeholder 4">
            <a:extLst>
              <a:ext uri="{FF2B5EF4-FFF2-40B4-BE49-F238E27FC236}">
                <a16:creationId xmlns:a16="http://schemas.microsoft.com/office/drawing/2014/main" id="{D65900EB-B4D1-404D-DF23-FFF9BBF4FA0E}"/>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2DD5872D-6DBE-4359-6F92-E2F3EFEEA83A}"/>
              </a:ext>
            </a:extLst>
          </p:cNvPr>
          <p:cNvSpPr>
            <a:spLocks noGrp="1"/>
          </p:cNvSpPr>
          <p:nvPr>
            <p:ph type="sldNum" sz="quarter" idx="12"/>
          </p:nvPr>
        </p:nvSpPr>
        <p:spPr/>
        <p:txBody>
          <a:bodyPr/>
          <a:lstStyle/>
          <a:p>
            <a:fld id="{21A284EF-6823-42E4-9803-D5A66D91C78E}" type="slidenum">
              <a:rPr lang="en-AE" smtClean="0"/>
              <a:t>‹#›</a:t>
            </a:fld>
            <a:endParaRPr lang="en-AE"/>
          </a:p>
        </p:txBody>
      </p:sp>
    </p:spTree>
    <p:extLst>
      <p:ext uri="{BB962C8B-B14F-4D97-AF65-F5344CB8AC3E}">
        <p14:creationId xmlns:p14="http://schemas.microsoft.com/office/powerpoint/2010/main" val="3841184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82F9C-D8C0-8AB9-F00E-21E2C0D80679}"/>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C4EBD6B1-28D3-F6EF-758E-41516D27F7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A20205EE-CAD3-B553-172C-9146D55533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B2C3FBF3-A6C4-F8C0-BBDF-6F0ADEF1BD8D}"/>
              </a:ext>
            </a:extLst>
          </p:cNvPr>
          <p:cNvSpPr>
            <a:spLocks noGrp="1"/>
          </p:cNvSpPr>
          <p:nvPr>
            <p:ph type="dt" sz="half" idx="10"/>
          </p:nvPr>
        </p:nvSpPr>
        <p:spPr/>
        <p:txBody>
          <a:bodyPr/>
          <a:lstStyle/>
          <a:p>
            <a:fld id="{8115B68E-16C4-4F9B-9FCB-8715A37BF9DB}" type="datetimeFigureOut">
              <a:rPr lang="en-AE" smtClean="0"/>
              <a:t>14/03/2023</a:t>
            </a:fld>
            <a:endParaRPr lang="en-AE"/>
          </a:p>
        </p:txBody>
      </p:sp>
      <p:sp>
        <p:nvSpPr>
          <p:cNvPr id="6" name="Footer Placeholder 5">
            <a:extLst>
              <a:ext uri="{FF2B5EF4-FFF2-40B4-BE49-F238E27FC236}">
                <a16:creationId xmlns:a16="http://schemas.microsoft.com/office/drawing/2014/main" id="{EA23AEA1-1989-005D-8D8B-A912738E91BE}"/>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E396092F-4B4B-AF0C-1201-C260F8D581A9}"/>
              </a:ext>
            </a:extLst>
          </p:cNvPr>
          <p:cNvSpPr>
            <a:spLocks noGrp="1"/>
          </p:cNvSpPr>
          <p:nvPr>
            <p:ph type="sldNum" sz="quarter" idx="12"/>
          </p:nvPr>
        </p:nvSpPr>
        <p:spPr/>
        <p:txBody>
          <a:bodyPr/>
          <a:lstStyle/>
          <a:p>
            <a:fld id="{21A284EF-6823-42E4-9803-D5A66D91C78E}" type="slidenum">
              <a:rPr lang="en-AE" smtClean="0"/>
              <a:t>‹#›</a:t>
            </a:fld>
            <a:endParaRPr lang="en-AE"/>
          </a:p>
        </p:txBody>
      </p:sp>
    </p:spTree>
    <p:extLst>
      <p:ext uri="{BB962C8B-B14F-4D97-AF65-F5344CB8AC3E}">
        <p14:creationId xmlns:p14="http://schemas.microsoft.com/office/powerpoint/2010/main" val="2471404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A7783-2706-433C-3509-D93272BD2368}"/>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44300BE1-4251-9DAB-F6A2-AD8770CD83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8E93C7-2F17-44EF-0CB9-D51433D5FD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545A6B56-DD7B-3337-BC78-09DA6B6065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676454-7AD4-090D-2098-6ABAEF1E51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BFEB5342-7E6F-196C-6F39-47CC8810C960}"/>
              </a:ext>
            </a:extLst>
          </p:cNvPr>
          <p:cNvSpPr>
            <a:spLocks noGrp="1"/>
          </p:cNvSpPr>
          <p:nvPr>
            <p:ph type="dt" sz="half" idx="10"/>
          </p:nvPr>
        </p:nvSpPr>
        <p:spPr/>
        <p:txBody>
          <a:bodyPr/>
          <a:lstStyle/>
          <a:p>
            <a:fld id="{8115B68E-16C4-4F9B-9FCB-8715A37BF9DB}" type="datetimeFigureOut">
              <a:rPr lang="en-AE" smtClean="0"/>
              <a:t>14/03/2023</a:t>
            </a:fld>
            <a:endParaRPr lang="en-AE"/>
          </a:p>
        </p:txBody>
      </p:sp>
      <p:sp>
        <p:nvSpPr>
          <p:cNvPr id="8" name="Footer Placeholder 7">
            <a:extLst>
              <a:ext uri="{FF2B5EF4-FFF2-40B4-BE49-F238E27FC236}">
                <a16:creationId xmlns:a16="http://schemas.microsoft.com/office/drawing/2014/main" id="{01A9C58D-34EF-78E3-BB8B-4215356B80F3}"/>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a16="http://schemas.microsoft.com/office/drawing/2014/main" id="{1E684402-6667-08F5-83B4-BCD970332C19}"/>
              </a:ext>
            </a:extLst>
          </p:cNvPr>
          <p:cNvSpPr>
            <a:spLocks noGrp="1"/>
          </p:cNvSpPr>
          <p:nvPr>
            <p:ph type="sldNum" sz="quarter" idx="12"/>
          </p:nvPr>
        </p:nvSpPr>
        <p:spPr/>
        <p:txBody>
          <a:bodyPr/>
          <a:lstStyle/>
          <a:p>
            <a:fld id="{21A284EF-6823-42E4-9803-D5A66D91C78E}" type="slidenum">
              <a:rPr lang="en-AE" smtClean="0"/>
              <a:t>‹#›</a:t>
            </a:fld>
            <a:endParaRPr lang="en-AE"/>
          </a:p>
        </p:txBody>
      </p:sp>
    </p:spTree>
    <p:extLst>
      <p:ext uri="{BB962C8B-B14F-4D97-AF65-F5344CB8AC3E}">
        <p14:creationId xmlns:p14="http://schemas.microsoft.com/office/powerpoint/2010/main" val="1307971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A4494-614A-829A-8CB8-5D5D286C4DAC}"/>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D6085B18-66FB-6F38-72E4-48B1E122D2DA}"/>
              </a:ext>
            </a:extLst>
          </p:cNvPr>
          <p:cNvSpPr>
            <a:spLocks noGrp="1"/>
          </p:cNvSpPr>
          <p:nvPr>
            <p:ph type="dt" sz="half" idx="10"/>
          </p:nvPr>
        </p:nvSpPr>
        <p:spPr/>
        <p:txBody>
          <a:bodyPr/>
          <a:lstStyle/>
          <a:p>
            <a:fld id="{8115B68E-16C4-4F9B-9FCB-8715A37BF9DB}" type="datetimeFigureOut">
              <a:rPr lang="en-AE" smtClean="0"/>
              <a:t>14/03/2023</a:t>
            </a:fld>
            <a:endParaRPr lang="en-AE"/>
          </a:p>
        </p:txBody>
      </p:sp>
      <p:sp>
        <p:nvSpPr>
          <p:cNvPr id="4" name="Footer Placeholder 3">
            <a:extLst>
              <a:ext uri="{FF2B5EF4-FFF2-40B4-BE49-F238E27FC236}">
                <a16:creationId xmlns:a16="http://schemas.microsoft.com/office/drawing/2014/main" id="{5A366FC6-B060-491F-482A-55BA05CCC39B}"/>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a16="http://schemas.microsoft.com/office/drawing/2014/main" id="{1DB88D07-A948-C04F-1841-0999C3420796}"/>
              </a:ext>
            </a:extLst>
          </p:cNvPr>
          <p:cNvSpPr>
            <a:spLocks noGrp="1"/>
          </p:cNvSpPr>
          <p:nvPr>
            <p:ph type="sldNum" sz="quarter" idx="12"/>
          </p:nvPr>
        </p:nvSpPr>
        <p:spPr/>
        <p:txBody>
          <a:bodyPr/>
          <a:lstStyle/>
          <a:p>
            <a:fld id="{21A284EF-6823-42E4-9803-D5A66D91C78E}" type="slidenum">
              <a:rPr lang="en-AE" smtClean="0"/>
              <a:t>‹#›</a:t>
            </a:fld>
            <a:endParaRPr lang="en-AE"/>
          </a:p>
        </p:txBody>
      </p:sp>
    </p:spTree>
    <p:extLst>
      <p:ext uri="{BB962C8B-B14F-4D97-AF65-F5344CB8AC3E}">
        <p14:creationId xmlns:p14="http://schemas.microsoft.com/office/powerpoint/2010/main" val="1766598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57764C-453B-7FE8-5748-F07B6291770D}"/>
              </a:ext>
            </a:extLst>
          </p:cNvPr>
          <p:cNvSpPr>
            <a:spLocks noGrp="1"/>
          </p:cNvSpPr>
          <p:nvPr>
            <p:ph type="dt" sz="half" idx="10"/>
          </p:nvPr>
        </p:nvSpPr>
        <p:spPr/>
        <p:txBody>
          <a:bodyPr/>
          <a:lstStyle/>
          <a:p>
            <a:fld id="{8115B68E-16C4-4F9B-9FCB-8715A37BF9DB}" type="datetimeFigureOut">
              <a:rPr lang="en-AE" smtClean="0"/>
              <a:t>14/03/2023</a:t>
            </a:fld>
            <a:endParaRPr lang="en-AE"/>
          </a:p>
        </p:txBody>
      </p:sp>
      <p:sp>
        <p:nvSpPr>
          <p:cNvPr id="3" name="Footer Placeholder 2">
            <a:extLst>
              <a:ext uri="{FF2B5EF4-FFF2-40B4-BE49-F238E27FC236}">
                <a16:creationId xmlns:a16="http://schemas.microsoft.com/office/drawing/2014/main" id="{45EF4AC7-E050-66B5-F5A0-7DABE7C15C39}"/>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a16="http://schemas.microsoft.com/office/drawing/2014/main" id="{5A0DC69F-26A9-4673-0A43-CD9A3867B11A}"/>
              </a:ext>
            </a:extLst>
          </p:cNvPr>
          <p:cNvSpPr>
            <a:spLocks noGrp="1"/>
          </p:cNvSpPr>
          <p:nvPr>
            <p:ph type="sldNum" sz="quarter" idx="12"/>
          </p:nvPr>
        </p:nvSpPr>
        <p:spPr/>
        <p:txBody>
          <a:bodyPr/>
          <a:lstStyle/>
          <a:p>
            <a:fld id="{21A284EF-6823-42E4-9803-D5A66D91C78E}" type="slidenum">
              <a:rPr lang="en-AE" smtClean="0"/>
              <a:t>‹#›</a:t>
            </a:fld>
            <a:endParaRPr lang="en-AE"/>
          </a:p>
        </p:txBody>
      </p:sp>
    </p:spTree>
    <p:extLst>
      <p:ext uri="{BB962C8B-B14F-4D97-AF65-F5344CB8AC3E}">
        <p14:creationId xmlns:p14="http://schemas.microsoft.com/office/powerpoint/2010/main" val="3423529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27E9A-17A7-A9E9-BA3E-C5C57CC0A4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DE418D98-7CEC-54AD-A0E3-D79A416E8F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B3214BC1-AFC8-022C-20B4-112BFE1D78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C08E97-7F31-A378-4828-C2A1F0A4CF19}"/>
              </a:ext>
            </a:extLst>
          </p:cNvPr>
          <p:cNvSpPr>
            <a:spLocks noGrp="1"/>
          </p:cNvSpPr>
          <p:nvPr>
            <p:ph type="dt" sz="half" idx="10"/>
          </p:nvPr>
        </p:nvSpPr>
        <p:spPr/>
        <p:txBody>
          <a:bodyPr/>
          <a:lstStyle/>
          <a:p>
            <a:fld id="{8115B68E-16C4-4F9B-9FCB-8715A37BF9DB}" type="datetimeFigureOut">
              <a:rPr lang="en-AE" smtClean="0"/>
              <a:t>14/03/2023</a:t>
            </a:fld>
            <a:endParaRPr lang="en-AE"/>
          </a:p>
        </p:txBody>
      </p:sp>
      <p:sp>
        <p:nvSpPr>
          <p:cNvPr id="6" name="Footer Placeholder 5">
            <a:extLst>
              <a:ext uri="{FF2B5EF4-FFF2-40B4-BE49-F238E27FC236}">
                <a16:creationId xmlns:a16="http://schemas.microsoft.com/office/drawing/2014/main" id="{4EA619A9-B216-CDF0-2BA9-BAF135CCCD0F}"/>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DA0B9B4E-F5A6-B75C-01D1-0D3D4B8066DB}"/>
              </a:ext>
            </a:extLst>
          </p:cNvPr>
          <p:cNvSpPr>
            <a:spLocks noGrp="1"/>
          </p:cNvSpPr>
          <p:nvPr>
            <p:ph type="sldNum" sz="quarter" idx="12"/>
          </p:nvPr>
        </p:nvSpPr>
        <p:spPr/>
        <p:txBody>
          <a:bodyPr/>
          <a:lstStyle/>
          <a:p>
            <a:fld id="{21A284EF-6823-42E4-9803-D5A66D91C78E}" type="slidenum">
              <a:rPr lang="en-AE" smtClean="0"/>
              <a:t>‹#›</a:t>
            </a:fld>
            <a:endParaRPr lang="en-AE"/>
          </a:p>
        </p:txBody>
      </p:sp>
    </p:spTree>
    <p:extLst>
      <p:ext uri="{BB962C8B-B14F-4D97-AF65-F5344CB8AC3E}">
        <p14:creationId xmlns:p14="http://schemas.microsoft.com/office/powerpoint/2010/main" val="1050807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75C48-A99D-E03A-E5E9-61182143D9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85428A4C-C827-462F-1250-47A50B8640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175C2597-7BB4-411B-5BB1-3B88D5F13A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C8922F-2C29-BC18-37CB-2A82573CF640}"/>
              </a:ext>
            </a:extLst>
          </p:cNvPr>
          <p:cNvSpPr>
            <a:spLocks noGrp="1"/>
          </p:cNvSpPr>
          <p:nvPr>
            <p:ph type="dt" sz="half" idx="10"/>
          </p:nvPr>
        </p:nvSpPr>
        <p:spPr/>
        <p:txBody>
          <a:bodyPr/>
          <a:lstStyle/>
          <a:p>
            <a:fld id="{8115B68E-16C4-4F9B-9FCB-8715A37BF9DB}" type="datetimeFigureOut">
              <a:rPr lang="en-AE" smtClean="0"/>
              <a:t>14/03/2023</a:t>
            </a:fld>
            <a:endParaRPr lang="en-AE"/>
          </a:p>
        </p:txBody>
      </p:sp>
      <p:sp>
        <p:nvSpPr>
          <p:cNvPr id="6" name="Footer Placeholder 5">
            <a:extLst>
              <a:ext uri="{FF2B5EF4-FFF2-40B4-BE49-F238E27FC236}">
                <a16:creationId xmlns:a16="http://schemas.microsoft.com/office/drawing/2014/main" id="{9D02D047-BA5B-A03D-10D1-DE99D13D3194}"/>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21548C4B-DC6F-2B12-AB3F-E4CA3BB8B47E}"/>
              </a:ext>
            </a:extLst>
          </p:cNvPr>
          <p:cNvSpPr>
            <a:spLocks noGrp="1"/>
          </p:cNvSpPr>
          <p:nvPr>
            <p:ph type="sldNum" sz="quarter" idx="12"/>
          </p:nvPr>
        </p:nvSpPr>
        <p:spPr/>
        <p:txBody>
          <a:bodyPr/>
          <a:lstStyle/>
          <a:p>
            <a:fld id="{21A284EF-6823-42E4-9803-D5A66D91C78E}" type="slidenum">
              <a:rPr lang="en-AE" smtClean="0"/>
              <a:t>‹#›</a:t>
            </a:fld>
            <a:endParaRPr lang="en-AE"/>
          </a:p>
        </p:txBody>
      </p:sp>
    </p:spTree>
    <p:extLst>
      <p:ext uri="{BB962C8B-B14F-4D97-AF65-F5344CB8AC3E}">
        <p14:creationId xmlns:p14="http://schemas.microsoft.com/office/powerpoint/2010/main" val="3441113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B9C4AA-C271-AC6A-C4A7-5025471E6C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724ACE91-C4F8-8915-A667-0614FD1736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17FCD790-6958-0EE9-546B-71993A6A39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15B68E-16C4-4F9B-9FCB-8715A37BF9DB}" type="datetimeFigureOut">
              <a:rPr lang="en-AE" smtClean="0"/>
              <a:t>14/03/2023</a:t>
            </a:fld>
            <a:endParaRPr lang="en-AE"/>
          </a:p>
        </p:txBody>
      </p:sp>
      <p:sp>
        <p:nvSpPr>
          <p:cNvPr id="5" name="Footer Placeholder 4">
            <a:extLst>
              <a:ext uri="{FF2B5EF4-FFF2-40B4-BE49-F238E27FC236}">
                <a16:creationId xmlns:a16="http://schemas.microsoft.com/office/drawing/2014/main" id="{F9C48DC7-C5B3-832F-E080-4D12EF2929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E"/>
          </a:p>
        </p:txBody>
      </p:sp>
      <p:sp>
        <p:nvSpPr>
          <p:cNvPr id="6" name="Slide Number Placeholder 5">
            <a:extLst>
              <a:ext uri="{FF2B5EF4-FFF2-40B4-BE49-F238E27FC236}">
                <a16:creationId xmlns:a16="http://schemas.microsoft.com/office/drawing/2014/main" id="{FF272542-D007-64A2-4027-9F18D86967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A284EF-6823-42E4-9803-D5A66D91C78E}" type="slidenum">
              <a:rPr lang="en-AE" smtClean="0"/>
              <a:t>‹#›</a:t>
            </a:fld>
            <a:endParaRPr lang="en-AE"/>
          </a:p>
        </p:txBody>
      </p:sp>
    </p:spTree>
    <p:extLst>
      <p:ext uri="{BB962C8B-B14F-4D97-AF65-F5344CB8AC3E}">
        <p14:creationId xmlns:p14="http://schemas.microsoft.com/office/powerpoint/2010/main" val="1309791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7B89A-A914-E049-4193-CB18B8DE20DA}"/>
              </a:ext>
            </a:extLst>
          </p:cNvPr>
          <p:cNvSpPr>
            <a:spLocks noGrp="1"/>
          </p:cNvSpPr>
          <p:nvPr>
            <p:ph type="ctrTitle"/>
          </p:nvPr>
        </p:nvSpPr>
        <p:spPr/>
        <p:txBody>
          <a:bodyPr/>
          <a:lstStyle/>
          <a:p>
            <a:r>
              <a:rPr lang="en-US" dirty="0"/>
              <a:t>Loan Defaulter</a:t>
            </a:r>
            <a:endParaRPr lang="en-AE" dirty="0"/>
          </a:p>
        </p:txBody>
      </p:sp>
      <p:sp>
        <p:nvSpPr>
          <p:cNvPr id="3" name="Subtitle 2">
            <a:extLst>
              <a:ext uri="{FF2B5EF4-FFF2-40B4-BE49-F238E27FC236}">
                <a16:creationId xmlns:a16="http://schemas.microsoft.com/office/drawing/2014/main" id="{03A4EFCE-AFEF-A811-9DD2-7AF4DCAF932C}"/>
              </a:ext>
            </a:extLst>
          </p:cNvPr>
          <p:cNvSpPr>
            <a:spLocks noGrp="1"/>
          </p:cNvSpPr>
          <p:nvPr>
            <p:ph type="subTitle" idx="1"/>
          </p:nvPr>
        </p:nvSpPr>
        <p:spPr/>
        <p:txBody>
          <a:bodyPr/>
          <a:lstStyle/>
          <a:p>
            <a:r>
              <a:rPr lang="en-US" dirty="0"/>
              <a:t>Muhammad Ahmed Rao</a:t>
            </a:r>
          </a:p>
          <a:p>
            <a:r>
              <a:rPr lang="en-US" dirty="0"/>
              <a:t>Senior Data Scientist</a:t>
            </a:r>
            <a:endParaRPr lang="en-AE" dirty="0"/>
          </a:p>
        </p:txBody>
      </p:sp>
    </p:spTree>
    <p:extLst>
      <p:ext uri="{BB962C8B-B14F-4D97-AF65-F5344CB8AC3E}">
        <p14:creationId xmlns:p14="http://schemas.microsoft.com/office/powerpoint/2010/main" val="2590271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45C2F-BE62-0CAD-0DDA-25E397098350}"/>
              </a:ext>
            </a:extLst>
          </p:cNvPr>
          <p:cNvSpPr>
            <a:spLocks noGrp="1"/>
          </p:cNvSpPr>
          <p:nvPr>
            <p:ph type="title"/>
          </p:nvPr>
        </p:nvSpPr>
        <p:spPr/>
        <p:txBody>
          <a:bodyPr/>
          <a:lstStyle/>
          <a:p>
            <a:r>
              <a:rPr lang="en-US" b="0" i="0" dirty="0">
                <a:solidFill>
                  <a:srgbClr val="222222"/>
                </a:solidFill>
                <a:effectLst/>
                <a:latin typeface="Arial" panose="020B0604020202020204" pitchFamily="34" charset="0"/>
              </a:rPr>
              <a:t>Modeling</a:t>
            </a:r>
            <a:endParaRPr lang="en-AE" dirty="0"/>
          </a:p>
        </p:txBody>
      </p:sp>
      <p:sp>
        <p:nvSpPr>
          <p:cNvPr id="3" name="Content Placeholder 2">
            <a:extLst>
              <a:ext uri="{FF2B5EF4-FFF2-40B4-BE49-F238E27FC236}">
                <a16:creationId xmlns:a16="http://schemas.microsoft.com/office/drawing/2014/main" id="{85C562BA-0E9C-E9C0-386E-5D4D2C28A5DA}"/>
              </a:ext>
            </a:extLst>
          </p:cNvPr>
          <p:cNvSpPr>
            <a:spLocks noGrp="1"/>
          </p:cNvSpPr>
          <p:nvPr>
            <p:ph idx="1"/>
          </p:nvPr>
        </p:nvSpPr>
        <p:spPr/>
        <p:txBody>
          <a:bodyPr>
            <a:normAutofit fontScale="70000" lnSpcReduction="20000"/>
          </a:bodyPr>
          <a:lstStyle/>
          <a:p>
            <a:r>
              <a:rPr lang="en-US" dirty="0"/>
              <a:t>I will use Logistic Regression which uses l</a:t>
            </a:r>
            <a:r>
              <a:rPr lang="en-US" b="0" i="0" dirty="0">
                <a:solidFill>
                  <a:srgbClr val="374151"/>
                </a:solidFill>
                <a:effectLst/>
                <a:latin typeface="Söhne"/>
              </a:rPr>
              <a:t>ogistic function to model a binary dependent variable.</a:t>
            </a:r>
          </a:p>
          <a:p>
            <a:pPr algn="l"/>
            <a:r>
              <a:rPr lang="en-US" b="0" i="0" dirty="0">
                <a:solidFill>
                  <a:srgbClr val="374151"/>
                </a:solidFill>
                <a:effectLst/>
                <a:latin typeface="Söhne"/>
              </a:rPr>
              <a:t>While decision trees, random forests, and Naive Bayes are also effective machine learning models for binary classification tasks, logistic regression has some unique advantages:</a:t>
            </a:r>
          </a:p>
          <a:p>
            <a:pPr lvl="1"/>
            <a:r>
              <a:rPr lang="en-US" b="0" i="0" dirty="0">
                <a:solidFill>
                  <a:srgbClr val="374151"/>
                </a:solidFill>
                <a:effectLst/>
                <a:latin typeface="Söhne"/>
              </a:rPr>
              <a:t>Interpretable</a:t>
            </a:r>
          </a:p>
          <a:p>
            <a:pPr lvl="1"/>
            <a:r>
              <a:rPr lang="en-US" b="0" i="0" dirty="0">
                <a:solidFill>
                  <a:srgbClr val="374151"/>
                </a:solidFill>
                <a:effectLst/>
                <a:latin typeface="Söhne"/>
              </a:rPr>
              <a:t>Robust to noise</a:t>
            </a:r>
            <a:endParaRPr lang="en-US" dirty="0">
              <a:solidFill>
                <a:srgbClr val="374151"/>
              </a:solidFill>
              <a:latin typeface="Söhne"/>
            </a:endParaRPr>
          </a:p>
          <a:p>
            <a:pPr lvl="1"/>
            <a:r>
              <a:rPr lang="en-US" b="0" i="0" dirty="0">
                <a:solidFill>
                  <a:srgbClr val="374151"/>
                </a:solidFill>
                <a:effectLst/>
                <a:latin typeface="Söhne"/>
              </a:rPr>
              <a:t>Handles continuous and categorical features</a:t>
            </a:r>
          </a:p>
          <a:p>
            <a:pPr lvl="1"/>
            <a:r>
              <a:rPr lang="en-US" b="0" i="0" dirty="0">
                <a:solidFill>
                  <a:srgbClr val="374151"/>
                </a:solidFill>
                <a:effectLst/>
                <a:latin typeface="Söhne"/>
              </a:rPr>
              <a:t>Good performance with small to medium datasets</a:t>
            </a:r>
          </a:p>
          <a:p>
            <a:pPr marL="0" indent="0">
              <a:buNone/>
            </a:pPr>
            <a:r>
              <a:rPr lang="en-US" b="0" i="0" dirty="0">
                <a:solidFill>
                  <a:srgbClr val="374151"/>
                </a:solidFill>
                <a:effectLst/>
                <a:latin typeface="Söhne"/>
              </a:rPr>
              <a:t>However, choice of model ultimately depends on the specific characteristics of the dataset and the goals of the analysis</a:t>
            </a:r>
          </a:p>
          <a:p>
            <a:r>
              <a:rPr lang="en-US" b="0" i="0" dirty="0">
                <a:solidFill>
                  <a:srgbClr val="374151"/>
                </a:solidFill>
                <a:effectLst/>
                <a:latin typeface="Söhne"/>
              </a:rPr>
              <a:t>Regarding hyper-parameters:</a:t>
            </a:r>
          </a:p>
          <a:p>
            <a:pPr lvl="1"/>
            <a:r>
              <a:rPr lang="en-US" b="0" i="0" dirty="0">
                <a:solidFill>
                  <a:srgbClr val="374151"/>
                </a:solidFill>
                <a:effectLst/>
                <a:latin typeface="Söhne"/>
              </a:rPr>
              <a:t>Regularization parameter (C)</a:t>
            </a:r>
          </a:p>
          <a:p>
            <a:pPr lvl="1"/>
            <a:r>
              <a:rPr lang="en-US" b="0" i="0" dirty="0">
                <a:solidFill>
                  <a:srgbClr val="374151"/>
                </a:solidFill>
                <a:effectLst/>
                <a:latin typeface="Söhne"/>
              </a:rPr>
              <a:t>Penalty function (L1 or L2) – Lasso or Ridge</a:t>
            </a:r>
          </a:p>
          <a:p>
            <a:pPr lvl="1"/>
            <a:r>
              <a:rPr lang="en-US" b="0" i="0" dirty="0">
                <a:solidFill>
                  <a:srgbClr val="374151"/>
                </a:solidFill>
                <a:effectLst/>
                <a:latin typeface="Söhne"/>
              </a:rPr>
              <a:t>Maximum number of iterations</a:t>
            </a:r>
          </a:p>
          <a:p>
            <a:pPr lvl="1"/>
            <a:r>
              <a:rPr lang="en-US" dirty="0">
                <a:solidFill>
                  <a:srgbClr val="374151"/>
                </a:solidFill>
                <a:latin typeface="Söhne"/>
              </a:rPr>
              <a:t>Solver</a:t>
            </a:r>
          </a:p>
          <a:p>
            <a:pPr lvl="1"/>
            <a:r>
              <a:rPr lang="en-US" b="0" i="0" dirty="0">
                <a:solidFill>
                  <a:srgbClr val="374151"/>
                </a:solidFill>
                <a:effectLst/>
                <a:latin typeface="Söhne"/>
              </a:rPr>
              <a:t>Class weight – If dataset is imbalanced which is in our case (8% defaulters – 92% non-defaulters), it may be useful to assign a weight to each class to account for the class imbalance</a:t>
            </a:r>
            <a:br>
              <a:rPr lang="en-US" b="0" i="0" dirty="0">
                <a:solidFill>
                  <a:srgbClr val="374151"/>
                </a:solidFill>
                <a:effectLst/>
                <a:latin typeface="Söhne"/>
              </a:rPr>
            </a:br>
            <a:endParaRPr lang="en-AE" dirty="0"/>
          </a:p>
        </p:txBody>
      </p:sp>
    </p:spTree>
    <p:extLst>
      <p:ext uri="{BB962C8B-B14F-4D97-AF65-F5344CB8AC3E}">
        <p14:creationId xmlns:p14="http://schemas.microsoft.com/office/powerpoint/2010/main" val="3205302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703F6-401C-A4D6-87A3-4FD7AFDD09CA}"/>
              </a:ext>
            </a:extLst>
          </p:cNvPr>
          <p:cNvSpPr>
            <a:spLocks noGrp="1"/>
          </p:cNvSpPr>
          <p:nvPr>
            <p:ph type="title"/>
          </p:nvPr>
        </p:nvSpPr>
        <p:spPr/>
        <p:txBody>
          <a:bodyPr/>
          <a:lstStyle/>
          <a:p>
            <a:r>
              <a:rPr lang="en-US" b="0" i="0" dirty="0">
                <a:solidFill>
                  <a:srgbClr val="222222"/>
                </a:solidFill>
                <a:effectLst/>
                <a:latin typeface="Arial" panose="020B0604020202020204" pitchFamily="34" charset="0"/>
              </a:rPr>
              <a:t>Model evaluation metrics</a:t>
            </a:r>
            <a:endParaRPr lang="en-AE" dirty="0"/>
          </a:p>
        </p:txBody>
      </p:sp>
      <p:sp>
        <p:nvSpPr>
          <p:cNvPr id="3" name="Content Placeholder 2">
            <a:extLst>
              <a:ext uri="{FF2B5EF4-FFF2-40B4-BE49-F238E27FC236}">
                <a16:creationId xmlns:a16="http://schemas.microsoft.com/office/drawing/2014/main" id="{C6D2507B-9439-59C4-2889-EEB5C2BE8EB5}"/>
              </a:ext>
            </a:extLst>
          </p:cNvPr>
          <p:cNvSpPr>
            <a:spLocks noGrp="1"/>
          </p:cNvSpPr>
          <p:nvPr>
            <p:ph idx="1"/>
          </p:nvPr>
        </p:nvSpPr>
        <p:spPr/>
        <p:txBody>
          <a:bodyPr>
            <a:normAutofit fontScale="77500" lnSpcReduction="20000"/>
          </a:bodyPr>
          <a:lstStyle/>
          <a:p>
            <a:pPr algn="l">
              <a:buFont typeface="+mj-lt"/>
              <a:buAutoNum type="arabicPeriod"/>
            </a:pPr>
            <a:r>
              <a:rPr lang="en-US" b="0" i="0" dirty="0">
                <a:solidFill>
                  <a:srgbClr val="374151"/>
                </a:solidFill>
                <a:effectLst/>
                <a:latin typeface="Söhne"/>
              </a:rPr>
              <a:t>Accuracy: This is the most used metric for classification problems. However, it may not be the best metric to use since the dataset classes are imbalanced.</a:t>
            </a:r>
          </a:p>
          <a:p>
            <a:pPr algn="l">
              <a:buFont typeface="+mj-lt"/>
              <a:buAutoNum type="arabicPeriod"/>
            </a:pPr>
            <a:r>
              <a:rPr lang="en-US" b="0" i="0" dirty="0">
                <a:solidFill>
                  <a:srgbClr val="374151"/>
                </a:solidFill>
                <a:effectLst/>
                <a:latin typeface="Söhne"/>
              </a:rPr>
              <a:t>Precision: This measures the proportion of true positives out of the total number of positive predictions. It is useful when the goal is to minimize false positives.</a:t>
            </a:r>
          </a:p>
          <a:p>
            <a:pPr algn="l">
              <a:buFont typeface="+mj-lt"/>
              <a:buAutoNum type="arabicPeriod"/>
            </a:pPr>
            <a:r>
              <a:rPr lang="en-US" b="0" i="0" dirty="0">
                <a:solidFill>
                  <a:srgbClr val="374151"/>
                </a:solidFill>
                <a:effectLst/>
                <a:latin typeface="Söhne"/>
              </a:rPr>
              <a:t>Recall: This measures the proportion of true positives out of the total number of actual positives. It is useful when the goal is to minimize false negatives.</a:t>
            </a:r>
          </a:p>
          <a:p>
            <a:pPr algn="l">
              <a:buFont typeface="+mj-lt"/>
              <a:buAutoNum type="arabicPeriod"/>
            </a:pPr>
            <a:r>
              <a:rPr lang="en-US" b="0" i="0" dirty="0">
                <a:solidFill>
                  <a:srgbClr val="374151"/>
                </a:solidFill>
                <a:effectLst/>
                <a:latin typeface="Söhne"/>
              </a:rPr>
              <a:t>F1 Score: This is the harmonic mean of precision and recall, and it gives an overall measure of model performance.</a:t>
            </a:r>
          </a:p>
          <a:p>
            <a:pPr algn="l">
              <a:buFont typeface="+mj-lt"/>
              <a:buAutoNum type="arabicPeriod"/>
            </a:pPr>
            <a:r>
              <a:rPr lang="en-US" b="0" i="0" dirty="0">
                <a:solidFill>
                  <a:srgbClr val="374151"/>
                </a:solidFill>
                <a:effectLst/>
                <a:latin typeface="Söhne"/>
              </a:rPr>
              <a:t>ROC AUC: This measures the tradeoff between true positive rate and false positive rate across different threshold values. It is useful for imbalanced datasets where the goal is to maximize true positives while minimizing false positives.</a:t>
            </a:r>
          </a:p>
          <a:p>
            <a:pPr marL="0" indent="0">
              <a:buNone/>
            </a:pPr>
            <a:endParaRPr lang="en-AE" dirty="0"/>
          </a:p>
          <a:p>
            <a:pPr marL="0" indent="0">
              <a:buNone/>
            </a:pPr>
            <a:r>
              <a:rPr lang="en-AE" dirty="0"/>
              <a:t>In our case, we are going to for with confusion matrix (precision, recall) and ROC AUC.</a:t>
            </a:r>
          </a:p>
        </p:txBody>
      </p:sp>
    </p:spTree>
    <p:extLst>
      <p:ext uri="{BB962C8B-B14F-4D97-AF65-F5344CB8AC3E}">
        <p14:creationId xmlns:p14="http://schemas.microsoft.com/office/powerpoint/2010/main" val="3599026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27244-8B23-B6D7-D021-0862DA2C5635}"/>
              </a:ext>
            </a:extLst>
          </p:cNvPr>
          <p:cNvSpPr>
            <a:spLocks noGrp="1"/>
          </p:cNvSpPr>
          <p:nvPr>
            <p:ph type="title"/>
          </p:nvPr>
        </p:nvSpPr>
        <p:spPr/>
        <p:txBody>
          <a:bodyPr/>
          <a:lstStyle/>
          <a:p>
            <a:r>
              <a:rPr lang="en-US" dirty="0"/>
              <a:t>Business KPIs</a:t>
            </a:r>
            <a:endParaRPr lang="en-AE" dirty="0"/>
          </a:p>
        </p:txBody>
      </p:sp>
      <p:sp>
        <p:nvSpPr>
          <p:cNvPr id="3" name="Content Placeholder 2">
            <a:extLst>
              <a:ext uri="{FF2B5EF4-FFF2-40B4-BE49-F238E27FC236}">
                <a16:creationId xmlns:a16="http://schemas.microsoft.com/office/drawing/2014/main" id="{80D55F59-FE6C-9B63-2AE8-C93BBE5AB549}"/>
              </a:ext>
            </a:extLst>
          </p:cNvPr>
          <p:cNvSpPr>
            <a:spLocks noGrp="1"/>
          </p:cNvSpPr>
          <p:nvPr>
            <p:ph idx="1"/>
          </p:nvPr>
        </p:nvSpPr>
        <p:spPr/>
        <p:txBody>
          <a:bodyPr>
            <a:normAutofit fontScale="77500" lnSpcReduction="20000"/>
          </a:bodyPr>
          <a:lstStyle/>
          <a:p>
            <a:pPr marL="0" indent="0" algn="l">
              <a:buNone/>
            </a:pPr>
            <a:r>
              <a:rPr lang="en-US" dirty="0">
                <a:solidFill>
                  <a:srgbClr val="374151"/>
                </a:solidFill>
                <a:latin typeface="Söhne"/>
              </a:rPr>
              <a:t>Some KPIs are as follows:</a:t>
            </a: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Delinquency rate: This KPI measures the percentage of loans that are past due. A high delinquency rate can indicate that the lending business is extending credit to customers who may have a higher likelihood of defaulting.</a:t>
            </a:r>
          </a:p>
          <a:p>
            <a:pPr algn="l">
              <a:buFont typeface="+mj-lt"/>
              <a:buAutoNum type="arabicPeriod"/>
            </a:pPr>
            <a:r>
              <a:rPr lang="en-US" b="0" i="0" dirty="0">
                <a:solidFill>
                  <a:srgbClr val="374151"/>
                </a:solidFill>
                <a:effectLst/>
                <a:latin typeface="Söhne"/>
              </a:rPr>
              <a:t>Charge-off rate: The percentage of loans that the lending business writes off as a loss. A high charge-off rate can indicate that the lending business is not adequately screening loan applicants or that it is not taking appropriate steps to collect on delinquent loans.</a:t>
            </a:r>
          </a:p>
          <a:p>
            <a:pPr algn="l">
              <a:buFont typeface="+mj-lt"/>
              <a:buAutoNum type="arabicPeriod"/>
            </a:pPr>
            <a:r>
              <a:rPr lang="en-US" b="0" i="0" dirty="0">
                <a:solidFill>
                  <a:srgbClr val="374151"/>
                </a:solidFill>
                <a:effectLst/>
                <a:latin typeface="Söhne"/>
              </a:rPr>
              <a:t>Recovery rate: The percentage of outstanding debt that the lending business is able to collect from defaulted loans. A low recovery rate can indicate that the lending business is not effectively managing collections or that it is not pursuing all available avenues for debt recovery.</a:t>
            </a:r>
          </a:p>
          <a:p>
            <a:pPr algn="l">
              <a:buFont typeface="+mj-lt"/>
              <a:buAutoNum type="arabicPeriod"/>
            </a:pPr>
            <a:r>
              <a:rPr lang="en-US" b="0" i="0" dirty="0">
                <a:solidFill>
                  <a:srgbClr val="374151"/>
                </a:solidFill>
                <a:effectLst/>
                <a:latin typeface="Söhne"/>
              </a:rPr>
              <a:t>Loan loss reserves: The amount of money that the lending business sets aside to cover potential loan losses. A high loan loss reserve can indicate that the lending business is anticipating higher levels of loan defaults.</a:t>
            </a:r>
            <a:endParaRPr lang="en-AE" dirty="0"/>
          </a:p>
        </p:txBody>
      </p:sp>
    </p:spTree>
    <p:extLst>
      <p:ext uri="{BB962C8B-B14F-4D97-AF65-F5344CB8AC3E}">
        <p14:creationId xmlns:p14="http://schemas.microsoft.com/office/powerpoint/2010/main" val="2624424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B3AA-DDD9-467C-3EF5-EB56A7A42653}"/>
              </a:ext>
            </a:extLst>
          </p:cNvPr>
          <p:cNvSpPr>
            <a:spLocks noGrp="1"/>
          </p:cNvSpPr>
          <p:nvPr>
            <p:ph type="title"/>
          </p:nvPr>
        </p:nvSpPr>
        <p:spPr/>
        <p:txBody>
          <a:bodyPr/>
          <a:lstStyle/>
          <a:p>
            <a:r>
              <a:rPr lang="en-US" dirty="0"/>
              <a:t>Enhancement</a:t>
            </a:r>
            <a:endParaRPr lang="en-AE" dirty="0"/>
          </a:p>
        </p:txBody>
      </p:sp>
      <p:sp>
        <p:nvSpPr>
          <p:cNvPr id="3" name="Content Placeholder 2">
            <a:extLst>
              <a:ext uri="{FF2B5EF4-FFF2-40B4-BE49-F238E27FC236}">
                <a16:creationId xmlns:a16="http://schemas.microsoft.com/office/drawing/2014/main" id="{D292C8B8-53BB-806E-7154-D4554A9AE8E0}"/>
              </a:ext>
            </a:extLst>
          </p:cNvPr>
          <p:cNvSpPr>
            <a:spLocks noGrp="1"/>
          </p:cNvSpPr>
          <p:nvPr>
            <p:ph idx="1"/>
          </p:nvPr>
        </p:nvSpPr>
        <p:spPr/>
        <p:txBody>
          <a:bodyPr/>
          <a:lstStyle/>
          <a:p>
            <a:r>
              <a:rPr lang="en-US" dirty="0"/>
              <a:t>Feature Engineering - Get external data like </a:t>
            </a:r>
            <a:r>
              <a:rPr lang="en-US" b="0" i="0" dirty="0">
                <a:solidFill>
                  <a:srgbClr val="374151"/>
                </a:solidFill>
                <a:effectLst/>
                <a:latin typeface="Söhne"/>
              </a:rPr>
              <a:t>employment history, credit history, and debt-to-income ratio.</a:t>
            </a:r>
          </a:p>
          <a:p>
            <a:r>
              <a:rPr lang="en-US" dirty="0">
                <a:solidFill>
                  <a:srgbClr val="374151"/>
                </a:solidFill>
                <a:latin typeface="Söhne"/>
              </a:rPr>
              <a:t>Join application data and </a:t>
            </a:r>
            <a:r>
              <a:rPr lang="en-US">
                <a:solidFill>
                  <a:srgbClr val="374151"/>
                </a:solidFill>
                <a:latin typeface="Söhne"/>
              </a:rPr>
              <a:t>previous applications</a:t>
            </a:r>
            <a:endParaRPr lang="en-US" dirty="0"/>
          </a:p>
          <a:p>
            <a:r>
              <a:rPr lang="en-US" b="0" i="0" dirty="0" err="1">
                <a:solidFill>
                  <a:srgbClr val="374151"/>
                </a:solidFill>
                <a:effectLst/>
                <a:latin typeface="Söhne"/>
              </a:rPr>
              <a:t>Explainability</a:t>
            </a:r>
            <a:r>
              <a:rPr lang="en-US" dirty="0">
                <a:solidFill>
                  <a:srgbClr val="374151"/>
                </a:solidFill>
                <a:latin typeface="Söhne"/>
              </a:rPr>
              <a:t> - </a:t>
            </a:r>
            <a:r>
              <a:rPr lang="en-US" b="0" i="0" dirty="0">
                <a:solidFill>
                  <a:srgbClr val="374151"/>
                </a:solidFill>
                <a:effectLst/>
                <a:latin typeface="Söhne"/>
              </a:rPr>
              <a:t>We can use technique</a:t>
            </a:r>
            <a:r>
              <a:rPr lang="en-US" dirty="0">
                <a:solidFill>
                  <a:srgbClr val="374151"/>
                </a:solidFill>
                <a:latin typeface="Söhne"/>
              </a:rPr>
              <a:t>s like SHAP values or LIME (Local Interpretable Model-Agnostic Explanations)</a:t>
            </a:r>
            <a:endParaRPr lang="en-US" dirty="0"/>
          </a:p>
          <a:p>
            <a:r>
              <a:rPr lang="en-US" dirty="0"/>
              <a:t>Deploy the model in the form of API where the applicant details are fetched from the Data Lake or Data warehouse and decision along with explanation is stored in the database.</a:t>
            </a:r>
            <a:endParaRPr lang="en-AE" dirty="0"/>
          </a:p>
        </p:txBody>
      </p:sp>
    </p:spTree>
    <p:extLst>
      <p:ext uri="{BB962C8B-B14F-4D97-AF65-F5344CB8AC3E}">
        <p14:creationId xmlns:p14="http://schemas.microsoft.com/office/powerpoint/2010/main" val="535598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5B4C0-5E43-0F3C-3454-74163C180DC1}"/>
              </a:ext>
            </a:extLst>
          </p:cNvPr>
          <p:cNvSpPr>
            <a:spLocks noGrp="1"/>
          </p:cNvSpPr>
          <p:nvPr>
            <p:ph type="title"/>
          </p:nvPr>
        </p:nvSpPr>
        <p:spPr/>
        <p:txBody>
          <a:bodyPr/>
          <a:lstStyle/>
          <a:p>
            <a:r>
              <a:rPr lang="en-US" dirty="0"/>
              <a:t>Problem Formulation</a:t>
            </a:r>
            <a:endParaRPr lang="en-AE" dirty="0"/>
          </a:p>
        </p:txBody>
      </p:sp>
      <p:sp>
        <p:nvSpPr>
          <p:cNvPr id="3" name="Content Placeholder 2">
            <a:extLst>
              <a:ext uri="{FF2B5EF4-FFF2-40B4-BE49-F238E27FC236}">
                <a16:creationId xmlns:a16="http://schemas.microsoft.com/office/drawing/2014/main" id="{A93770A7-B16C-419B-BC03-2F4D87889CA4}"/>
              </a:ext>
            </a:extLst>
          </p:cNvPr>
          <p:cNvSpPr>
            <a:spLocks noGrp="1"/>
          </p:cNvSpPr>
          <p:nvPr>
            <p:ph idx="1"/>
          </p:nvPr>
        </p:nvSpPr>
        <p:spPr>
          <a:xfrm>
            <a:off x="838200" y="1825624"/>
            <a:ext cx="10515600" cy="4388563"/>
          </a:xfrm>
        </p:spPr>
        <p:txBody>
          <a:bodyPr/>
          <a:lstStyle/>
          <a:p>
            <a:r>
              <a:rPr lang="en-US" dirty="0"/>
              <a:t>In order to take actions like refusing the loan, lowering the loan amount, charging riskier applicants a higher interest rate, etc., we seek to uncover trends that show whether a client has trouble paying their installments. By doing this, it will be ensured that only borrowers who can repay the loan will be accepted. The objective of this case study is to identify such applications using EDA.</a:t>
            </a:r>
            <a:endParaRPr lang="en-AE" dirty="0"/>
          </a:p>
        </p:txBody>
      </p:sp>
    </p:spTree>
    <p:extLst>
      <p:ext uri="{BB962C8B-B14F-4D97-AF65-F5344CB8AC3E}">
        <p14:creationId xmlns:p14="http://schemas.microsoft.com/office/powerpoint/2010/main" val="2024537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F2EE8-AF35-3813-67C4-D17DA85F2878}"/>
              </a:ext>
            </a:extLst>
          </p:cNvPr>
          <p:cNvSpPr>
            <a:spLocks noGrp="1"/>
          </p:cNvSpPr>
          <p:nvPr>
            <p:ph type="title"/>
          </p:nvPr>
        </p:nvSpPr>
        <p:spPr/>
        <p:txBody>
          <a:bodyPr/>
          <a:lstStyle/>
          <a:p>
            <a:r>
              <a:rPr lang="en-US" dirty="0"/>
              <a:t>Univariate Analysis</a:t>
            </a:r>
            <a:endParaRPr lang="en-AE" dirty="0"/>
          </a:p>
        </p:txBody>
      </p:sp>
      <p:sp>
        <p:nvSpPr>
          <p:cNvPr id="3" name="Content Placeholder 2">
            <a:extLst>
              <a:ext uri="{FF2B5EF4-FFF2-40B4-BE49-F238E27FC236}">
                <a16:creationId xmlns:a16="http://schemas.microsoft.com/office/drawing/2014/main" id="{C339FE5C-2AB8-28E4-9321-E6FFAD1272CE}"/>
              </a:ext>
            </a:extLst>
          </p:cNvPr>
          <p:cNvSpPr>
            <a:spLocks noGrp="1"/>
          </p:cNvSpPr>
          <p:nvPr>
            <p:ph idx="1"/>
          </p:nvPr>
        </p:nvSpPr>
        <p:spPr>
          <a:xfrm>
            <a:off x="838200" y="1306286"/>
            <a:ext cx="10515600" cy="5346441"/>
          </a:xfrm>
        </p:spPr>
        <p:txBody>
          <a:bodyPr>
            <a:normAutofit fontScale="77500" lnSpcReduction="20000"/>
          </a:bodyPr>
          <a:lstStyle/>
          <a:p>
            <a:pPr>
              <a:lnSpc>
                <a:spcPct val="107000"/>
              </a:lnSpc>
              <a:spcAft>
                <a:spcPts val="800"/>
              </a:spcAft>
            </a:pPr>
            <a:r>
              <a:rPr lang="en-AE" sz="1800" kern="100" dirty="0">
                <a:effectLst/>
                <a:latin typeface="Calibri" panose="020F0502020204030204" pitchFamily="34" charset="0"/>
                <a:ea typeface="Calibri" panose="020F0502020204030204" pitchFamily="34" charset="0"/>
                <a:cs typeface="Times New Roman" panose="02020603050405020304" pitchFamily="18" charset="0"/>
              </a:rPr>
              <a:t>9.5% are revolving loans whereas, remaining are cash loans</a:t>
            </a:r>
          </a:p>
          <a:p>
            <a:pPr>
              <a:lnSpc>
                <a:spcPct val="107000"/>
              </a:lnSpc>
              <a:spcAft>
                <a:spcPts val="800"/>
              </a:spcAft>
            </a:pPr>
            <a:r>
              <a:rPr lang="en-AE" sz="1800" kern="100" dirty="0">
                <a:effectLst/>
                <a:latin typeface="Calibri" panose="020F0502020204030204" pitchFamily="34" charset="0"/>
                <a:ea typeface="Calibri" panose="020F0502020204030204" pitchFamily="34" charset="0"/>
                <a:cs typeface="Times New Roman" panose="02020603050405020304" pitchFamily="18" charset="0"/>
              </a:rPr>
              <a:t>65.8% of loan applicants are female</a:t>
            </a:r>
          </a:p>
          <a:p>
            <a:pPr>
              <a:lnSpc>
                <a:spcPct val="107000"/>
              </a:lnSpc>
              <a:spcAft>
                <a:spcPts val="800"/>
              </a:spcAft>
            </a:pPr>
            <a:r>
              <a:rPr lang="en-AE" sz="1800" kern="100" dirty="0">
                <a:effectLst/>
                <a:latin typeface="Calibri" panose="020F0502020204030204" pitchFamily="34" charset="0"/>
                <a:ea typeface="Calibri" panose="020F0502020204030204" pitchFamily="34" charset="0"/>
                <a:cs typeface="Times New Roman" panose="02020603050405020304" pitchFamily="18" charset="0"/>
              </a:rPr>
              <a:t>34% loan applicants own car</a:t>
            </a:r>
          </a:p>
          <a:p>
            <a:pPr>
              <a:lnSpc>
                <a:spcPct val="107000"/>
              </a:lnSpc>
              <a:spcAft>
                <a:spcPts val="800"/>
              </a:spcAft>
            </a:pPr>
            <a:r>
              <a:rPr lang="en-AE" sz="1800" kern="100" dirty="0">
                <a:effectLst/>
                <a:latin typeface="Calibri" panose="020F0502020204030204" pitchFamily="34" charset="0"/>
                <a:ea typeface="Calibri" panose="020F0502020204030204" pitchFamily="34" charset="0"/>
                <a:cs typeface="Times New Roman" panose="02020603050405020304" pitchFamily="18" charset="0"/>
              </a:rPr>
              <a:t>69.3% of loan applicants own house or flat</a:t>
            </a:r>
          </a:p>
          <a:p>
            <a:pPr>
              <a:lnSpc>
                <a:spcPct val="107000"/>
              </a:lnSpc>
              <a:spcAft>
                <a:spcPts val="800"/>
              </a:spcAft>
            </a:pPr>
            <a:r>
              <a:rPr lang="en-AE" sz="1800" kern="100" dirty="0">
                <a:effectLst/>
                <a:latin typeface="Calibri" panose="020F0502020204030204" pitchFamily="34" charset="0"/>
                <a:ea typeface="Calibri" panose="020F0502020204030204" pitchFamily="34" charset="0"/>
                <a:cs typeface="Times New Roman" panose="02020603050405020304" pitchFamily="18" charset="0"/>
              </a:rPr>
              <a:t>70% of loan applicants have no kids</a:t>
            </a:r>
          </a:p>
          <a:p>
            <a:pPr>
              <a:lnSpc>
                <a:spcPct val="107000"/>
              </a:lnSpc>
              <a:spcAft>
                <a:spcPts val="800"/>
              </a:spcAft>
            </a:pPr>
            <a:r>
              <a:rPr lang="en-AE" sz="1800" kern="100" dirty="0">
                <a:effectLst/>
                <a:latin typeface="Calibri" panose="020F0502020204030204" pitchFamily="34" charset="0"/>
                <a:ea typeface="Calibri" panose="020F0502020204030204" pitchFamily="34" charset="0"/>
                <a:cs typeface="Times New Roman" panose="02020603050405020304" pitchFamily="18" charset="0"/>
              </a:rPr>
              <a:t>80% of the applicants came alone.</a:t>
            </a:r>
          </a:p>
          <a:p>
            <a:pPr>
              <a:lnSpc>
                <a:spcPct val="107000"/>
              </a:lnSpc>
              <a:spcAft>
                <a:spcPts val="800"/>
              </a:spcAft>
            </a:pPr>
            <a:r>
              <a:rPr lang="en-AE" sz="1800" kern="100" dirty="0">
                <a:effectLst/>
                <a:latin typeface="Calibri" panose="020F0502020204030204" pitchFamily="34" charset="0"/>
                <a:ea typeface="Calibri" panose="020F0502020204030204" pitchFamily="34" charset="0"/>
                <a:cs typeface="Times New Roman" panose="02020603050405020304" pitchFamily="18" charset="0"/>
              </a:rPr>
              <a:t>60% of the loan applicants are married</a:t>
            </a:r>
          </a:p>
          <a:p>
            <a:pPr>
              <a:lnSpc>
                <a:spcPct val="107000"/>
              </a:lnSpc>
              <a:spcAft>
                <a:spcPts val="800"/>
              </a:spcAft>
            </a:pPr>
            <a:r>
              <a:rPr lang="en-AE" sz="1800" kern="100" dirty="0">
                <a:effectLst/>
                <a:latin typeface="Calibri" panose="020F0502020204030204" pitchFamily="34" charset="0"/>
                <a:ea typeface="Calibri" panose="020F0502020204030204" pitchFamily="34" charset="0"/>
                <a:cs typeface="Times New Roman" panose="02020603050405020304" pitchFamily="18" charset="0"/>
              </a:rPr>
              <a:t>88% loan applicants live in house/apartment</a:t>
            </a:r>
          </a:p>
          <a:p>
            <a:pPr>
              <a:lnSpc>
                <a:spcPct val="107000"/>
              </a:lnSpc>
              <a:spcAft>
                <a:spcPts val="800"/>
              </a:spcAft>
            </a:pPr>
            <a:r>
              <a:rPr lang="en-AE" sz="1800" kern="100" dirty="0">
                <a:effectLst/>
                <a:latin typeface="Calibri" panose="020F0502020204030204" pitchFamily="34" charset="0"/>
                <a:ea typeface="Calibri" panose="020F0502020204030204" pitchFamily="34" charset="0"/>
                <a:cs typeface="Times New Roman" panose="02020603050405020304" pitchFamily="18" charset="0"/>
              </a:rPr>
              <a:t>Check the age group of defaulters</a:t>
            </a:r>
          </a:p>
          <a:p>
            <a:pPr>
              <a:lnSpc>
                <a:spcPct val="107000"/>
              </a:lnSpc>
              <a:spcAft>
                <a:spcPts val="800"/>
              </a:spcAft>
            </a:pPr>
            <a:r>
              <a:rPr lang="en-AE" sz="1800" kern="100" dirty="0">
                <a:effectLst/>
                <a:latin typeface="Calibri" panose="020F0502020204030204" pitchFamily="34" charset="0"/>
                <a:ea typeface="Calibri" panose="020F0502020204030204" pitchFamily="34" charset="0"/>
                <a:cs typeface="Times New Roman" panose="02020603050405020304" pitchFamily="18" charset="0"/>
              </a:rPr>
              <a:t>Check if the defaulters are employed</a:t>
            </a:r>
          </a:p>
          <a:p>
            <a:pPr>
              <a:lnSpc>
                <a:spcPct val="107000"/>
              </a:lnSpc>
              <a:spcAft>
                <a:spcPts val="800"/>
              </a:spcAft>
            </a:pPr>
            <a:r>
              <a:rPr lang="en-AE" sz="1800" kern="100" dirty="0">
                <a:effectLst/>
                <a:latin typeface="Calibri" panose="020F0502020204030204" pitchFamily="34" charset="0"/>
                <a:ea typeface="Calibri" panose="020F0502020204030204" pitchFamily="34" charset="0"/>
                <a:cs typeface="Times New Roman" panose="02020603050405020304" pitchFamily="18" charset="0"/>
              </a:rPr>
              <a:t>Around 50% of applicants have income 100K – 200K</a:t>
            </a:r>
          </a:p>
          <a:p>
            <a:pPr>
              <a:lnSpc>
                <a:spcPct val="107000"/>
              </a:lnSpc>
              <a:spcAft>
                <a:spcPts val="800"/>
              </a:spcAft>
            </a:pPr>
            <a:r>
              <a:rPr lang="en-AE" sz="1800" kern="100" dirty="0">
                <a:effectLst/>
                <a:latin typeface="Calibri" panose="020F0502020204030204" pitchFamily="34" charset="0"/>
                <a:ea typeface="Calibri" panose="020F0502020204030204" pitchFamily="34" charset="0"/>
                <a:cs typeface="Times New Roman" panose="02020603050405020304" pitchFamily="18" charset="0"/>
              </a:rPr>
              <a:t>51% of applicants have taken loan above 500K</a:t>
            </a:r>
          </a:p>
          <a:p>
            <a:pPr>
              <a:lnSpc>
                <a:spcPct val="107000"/>
              </a:lnSpc>
              <a:spcAft>
                <a:spcPts val="800"/>
              </a:spcAft>
            </a:pPr>
            <a:r>
              <a:rPr lang="en-AE" sz="1800" kern="100" dirty="0">
                <a:effectLst/>
                <a:latin typeface="Calibri" panose="020F0502020204030204" pitchFamily="34" charset="0"/>
                <a:ea typeface="Calibri" panose="020F0502020204030204" pitchFamily="34" charset="0"/>
                <a:cs typeface="Times New Roman" panose="02020603050405020304" pitchFamily="18" charset="0"/>
              </a:rPr>
              <a:t>No Anomaly found in Age</a:t>
            </a:r>
          </a:p>
        </p:txBody>
      </p:sp>
    </p:spTree>
    <p:extLst>
      <p:ext uri="{BB962C8B-B14F-4D97-AF65-F5344CB8AC3E}">
        <p14:creationId xmlns:p14="http://schemas.microsoft.com/office/powerpoint/2010/main" val="157207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775A0A-404A-F365-095C-8DF50CA6ADE0}"/>
              </a:ext>
            </a:extLst>
          </p:cNvPr>
          <p:cNvSpPr>
            <a:spLocks noGrp="1"/>
          </p:cNvSpPr>
          <p:nvPr>
            <p:ph idx="1"/>
          </p:nvPr>
        </p:nvSpPr>
        <p:spPr/>
        <p:txBody>
          <a:bodyPr/>
          <a:lstStyle/>
          <a:p>
            <a:pPr>
              <a:lnSpc>
                <a:spcPct val="107000"/>
              </a:lnSpc>
              <a:spcAft>
                <a:spcPts val="800"/>
              </a:spcAft>
            </a:pPr>
            <a:r>
              <a:rPr lang="en-AE" sz="1800" kern="100" dirty="0">
                <a:effectLst/>
                <a:latin typeface="Calibri" panose="020F0502020204030204" pitchFamily="34" charset="0"/>
                <a:ea typeface="Calibri" panose="020F0502020204030204" pitchFamily="34" charset="0"/>
                <a:cs typeface="Times New Roman" panose="02020603050405020304" pitchFamily="18" charset="0"/>
              </a:rPr>
              <a:t>Years Employed seems to have incorrect entry</a:t>
            </a:r>
          </a:p>
          <a:p>
            <a:pPr>
              <a:lnSpc>
                <a:spcPct val="107000"/>
              </a:lnSpc>
              <a:spcAft>
                <a:spcPts val="800"/>
              </a:spcAft>
            </a:pPr>
            <a:r>
              <a:rPr lang="en-AE" sz="1800" kern="100" dirty="0">
                <a:effectLst/>
                <a:latin typeface="Calibri" panose="020F0502020204030204" pitchFamily="34" charset="0"/>
                <a:ea typeface="Calibri" panose="020F0502020204030204" pitchFamily="34" charset="0"/>
                <a:cs typeface="Times New Roman" panose="02020603050405020304" pitchFamily="18" charset="0"/>
              </a:rPr>
              <a:t>Count of Children/family members is 20, which can be true</a:t>
            </a:r>
          </a:p>
          <a:p>
            <a:pPr>
              <a:lnSpc>
                <a:spcPct val="107000"/>
              </a:lnSpc>
              <a:spcAft>
                <a:spcPts val="800"/>
              </a:spcAft>
            </a:pPr>
            <a:r>
              <a:rPr lang="en-AE" sz="1800" kern="100" dirty="0">
                <a:effectLst/>
                <a:latin typeface="Calibri" panose="020F0502020204030204" pitchFamily="34" charset="0"/>
                <a:ea typeface="Calibri" panose="020F0502020204030204" pitchFamily="34" charset="0"/>
                <a:cs typeface="Times New Roman" panose="02020603050405020304" pitchFamily="18" charset="0"/>
              </a:rPr>
              <a:t>Previous Applications Count is more than 50 for 28 applicants.</a:t>
            </a:r>
          </a:p>
          <a:p>
            <a:pPr>
              <a:lnSpc>
                <a:spcPct val="107000"/>
              </a:lnSpc>
              <a:spcAft>
                <a:spcPts val="800"/>
              </a:spcAft>
            </a:pPr>
            <a:r>
              <a:rPr lang="en-AE" sz="1800" kern="100" dirty="0">
                <a:effectLst/>
                <a:latin typeface="Calibri" panose="020F0502020204030204" pitchFamily="34" charset="0"/>
                <a:ea typeface="Calibri" panose="020F0502020204030204" pitchFamily="34" charset="0"/>
                <a:cs typeface="Times New Roman" panose="02020603050405020304" pitchFamily="18" charset="0"/>
              </a:rPr>
              <a:t>No useful information in ‘NAME_CASH_LOAN_PURPOSE’ since 95% of the values are XAP and XNA</a:t>
            </a:r>
          </a:p>
          <a:p>
            <a:pPr>
              <a:lnSpc>
                <a:spcPct val="107000"/>
              </a:lnSpc>
              <a:spcAft>
                <a:spcPts val="800"/>
              </a:spcAft>
            </a:pPr>
            <a:r>
              <a:rPr lang="en-AE" sz="1800" kern="100" dirty="0">
                <a:effectLst/>
                <a:latin typeface="Calibri" panose="020F0502020204030204" pitchFamily="34" charset="0"/>
                <a:ea typeface="Calibri" panose="020F0502020204030204" pitchFamily="34" charset="0"/>
                <a:cs typeface="Times New Roman" panose="02020603050405020304" pitchFamily="18" charset="0"/>
              </a:rPr>
              <a:t>Around 1000 applicants who are not able to pay revolving loans</a:t>
            </a:r>
          </a:p>
          <a:p>
            <a:pPr>
              <a:lnSpc>
                <a:spcPct val="107000"/>
              </a:lnSpc>
              <a:spcAft>
                <a:spcPts val="800"/>
              </a:spcAft>
            </a:pPr>
            <a:r>
              <a:rPr lang="en-AE" sz="1800" kern="100" dirty="0">
                <a:effectLst/>
                <a:latin typeface="Calibri" panose="020F0502020204030204" pitchFamily="34" charset="0"/>
                <a:ea typeface="Calibri" panose="020F0502020204030204" pitchFamily="34" charset="0"/>
                <a:cs typeface="Times New Roman" panose="02020603050405020304" pitchFamily="18" charset="0"/>
              </a:rPr>
              <a:t>60% of previous applications are approved whereas, 36% are Cancelled or Refused</a:t>
            </a:r>
          </a:p>
          <a:p>
            <a:pPr>
              <a:lnSpc>
                <a:spcPct val="107000"/>
              </a:lnSpc>
              <a:spcAft>
                <a:spcPts val="800"/>
              </a:spcAft>
            </a:pPr>
            <a:r>
              <a:rPr lang="en-AE" sz="1800" kern="100" dirty="0">
                <a:effectLst/>
                <a:latin typeface="Calibri" panose="020F0502020204030204" pitchFamily="34" charset="0"/>
                <a:ea typeface="Calibri" panose="020F0502020204030204" pitchFamily="34" charset="0"/>
                <a:cs typeface="Times New Roman" panose="02020603050405020304" pitchFamily="18" charset="0"/>
              </a:rPr>
              <a:t>DAYS_DECISION has little number of outliers showing that some application decisions took too long</a:t>
            </a:r>
          </a:p>
          <a:p>
            <a:endParaRPr lang="en-AE" dirty="0"/>
          </a:p>
        </p:txBody>
      </p:sp>
      <p:sp>
        <p:nvSpPr>
          <p:cNvPr id="4" name="Title 1">
            <a:extLst>
              <a:ext uri="{FF2B5EF4-FFF2-40B4-BE49-F238E27FC236}">
                <a16:creationId xmlns:a16="http://schemas.microsoft.com/office/drawing/2014/main" id="{E565F841-3E53-3AE2-3161-CA0DB4A008B2}"/>
              </a:ext>
            </a:extLst>
          </p:cNvPr>
          <p:cNvSpPr>
            <a:spLocks noGrp="1"/>
          </p:cNvSpPr>
          <p:nvPr>
            <p:ph type="title"/>
          </p:nvPr>
        </p:nvSpPr>
        <p:spPr>
          <a:xfrm>
            <a:off x="838200" y="365125"/>
            <a:ext cx="10515600" cy="1325563"/>
          </a:xfrm>
        </p:spPr>
        <p:txBody>
          <a:bodyPr/>
          <a:lstStyle/>
          <a:p>
            <a:r>
              <a:rPr lang="en-US" dirty="0"/>
              <a:t>Univariate Analysis </a:t>
            </a:r>
            <a:r>
              <a:rPr lang="en-US" dirty="0" err="1"/>
              <a:t>Contd</a:t>
            </a:r>
            <a:r>
              <a:rPr lang="en-US" dirty="0"/>
              <a:t>…</a:t>
            </a:r>
            <a:endParaRPr lang="en-AE" dirty="0"/>
          </a:p>
        </p:txBody>
      </p:sp>
    </p:spTree>
    <p:extLst>
      <p:ext uri="{BB962C8B-B14F-4D97-AF65-F5344CB8AC3E}">
        <p14:creationId xmlns:p14="http://schemas.microsoft.com/office/powerpoint/2010/main" val="3161938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F74A5-056D-E8D6-4A11-0F1380648316}"/>
              </a:ext>
            </a:extLst>
          </p:cNvPr>
          <p:cNvSpPr>
            <a:spLocks noGrp="1"/>
          </p:cNvSpPr>
          <p:nvPr>
            <p:ph type="title"/>
          </p:nvPr>
        </p:nvSpPr>
        <p:spPr/>
        <p:txBody>
          <a:bodyPr/>
          <a:lstStyle/>
          <a:p>
            <a:r>
              <a:rPr lang="en-US" dirty="0"/>
              <a:t>Bivariate Analysis</a:t>
            </a:r>
            <a:endParaRPr lang="en-AE" dirty="0"/>
          </a:p>
        </p:txBody>
      </p:sp>
      <p:sp>
        <p:nvSpPr>
          <p:cNvPr id="3" name="Content Placeholder 2">
            <a:extLst>
              <a:ext uri="{FF2B5EF4-FFF2-40B4-BE49-F238E27FC236}">
                <a16:creationId xmlns:a16="http://schemas.microsoft.com/office/drawing/2014/main" id="{DEC6CFA4-A6EF-2552-360F-FB9EFD34238A}"/>
              </a:ext>
            </a:extLst>
          </p:cNvPr>
          <p:cNvSpPr>
            <a:spLocks noGrp="1"/>
          </p:cNvSpPr>
          <p:nvPr>
            <p:ph idx="1"/>
          </p:nvPr>
        </p:nvSpPr>
        <p:spPr/>
        <p:txBody>
          <a:bodyPr>
            <a:normAutofit fontScale="92500" lnSpcReduction="20000"/>
          </a:bodyPr>
          <a:lstStyle/>
          <a:p>
            <a:r>
              <a:rPr lang="en-US" dirty="0"/>
              <a:t>Positive</a:t>
            </a:r>
          </a:p>
          <a:p>
            <a:pPr lvl="1">
              <a:lnSpc>
                <a:spcPct val="107000"/>
              </a:lnSpc>
              <a:spcAft>
                <a:spcPts val="800"/>
              </a:spcAft>
            </a:pPr>
            <a:r>
              <a:rPr lang="en-AE" sz="1400" kern="100" dirty="0">
                <a:effectLst/>
                <a:latin typeface="Calibri" panose="020F0502020204030204" pitchFamily="34" charset="0"/>
                <a:ea typeface="Calibri" panose="020F0502020204030204" pitchFamily="34" charset="0"/>
                <a:cs typeface="Times New Roman" panose="02020603050405020304" pitchFamily="18" charset="0"/>
              </a:rPr>
              <a:t>Very few of Businessman have taken loan and none of them are defaulters and same goes for students</a:t>
            </a:r>
          </a:p>
          <a:p>
            <a:pPr lvl="1">
              <a:lnSpc>
                <a:spcPct val="107000"/>
              </a:lnSpc>
              <a:spcAft>
                <a:spcPts val="800"/>
              </a:spcAft>
            </a:pPr>
            <a:r>
              <a:rPr lang="en-AE" sz="1400" kern="100" dirty="0">
                <a:effectLst/>
                <a:latin typeface="Calibri" panose="020F0502020204030204" pitchFamily="34" charset="0"/>
                <a:ea typeface="Calibri" panose="020F0502020204030204" pitchFamily="34" charset="0"/>
                <a:cs typeface="Times New Roman" panose="02020603050405020304" pitchFamily="18" charset="0"/>
              </a:rPr>
              <a:t>Applicants with income more than 500K are likely to pay the loan</a:t>
            </a:r>
          </a:p>
          <a:p>
            <a:pPr lvl="1">
              <a:lnSpc>
                <a:spcPct val="107000"/>
              </a:lnSpc>
              <a:spcAft>
                <a:spcPts val="800"/>
              </a:spcAft>
            </a:pPr>
            <a:r>
              <a:rPr lang="en-AE" sz="1400" kern="100" dirty="0">
                <a:effectLst/>
                <a:latin typeface="Calibri" panose="020F0502020204030204" pitchFamily="34" charset="0"/>
                <a:ea typeface="Calibri" panose="020F0502020204030204" pitchFamily="34" charset="0"/>
                <a:cs typeface="Times New Roman" panose="02020603050405020304" pitchFamily="18" charset="0"/>
              </a:rPr>
              <a:t>Applicants having no child has move chances to pay the loan</a:t>
            </a:r>
          </a:p>
          <a:p>
            <a:pPr lvl="1">
              <a:lnSpc>
                <a:spcPct val="107000"/>
              </a:lnSpc>
              <a:spcAft>
                <a:spcPts val="800"/>
              </a:spcAft>
            </a:pPr>
            <a:r>
              <a:rPr lang="en-AE" sz="1400" kern="100" dirty="0">
                <a:effectLst/>
                <a:latin typeface="Calibri" panose="020F0502020204030204" pitchFamily="34" charset="0"/>
                <a:ea typeface="Calibri" panose="020F0502020204030204" pitchFamily="34" charset="0"/>
                <a:cs typeface="Times New Roman" panose="02020603050405020304" pitchFamily="18" charset="0"/>
              </a:rPr>
              <a:t>Applicants employed for more than 40 years are less likely to default</a:t>
            </a:r>
          </a:p>
          <a:p>
            <a:pPr lvl="1">
              <a:lnSpc>
                <a:spcPct val="107000"/>
              </a:lnSpc>
              <a:spcAft>
                <a:spcPts val="800"/>
              </a:spcAft>
            </a:pPr>
            <a:r>
              <a:rPr lang="en-AE" sz="1400" kern="100" dirty="0">
                <a:effectLst/>
                <a:latin typeface="Calibri" panose="020F0502020204030204" pitchFamily="34" charset="0"/>
                <a:ea typeface="Calibri" panose="020F0502020204030204" pitchFamily="34" charset="0"/>
                <a:cs typeface="Times New Roman" panose="02020603050405020304" pitchFamily="18" charset="0"/>
              </a:rPr>
              <a:t>There is 8% chance of getting default with Cash Loans</a:t>
            </a:r>
            <a:endParaRPr lang="en-AE"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E" sz="1800" kern="100" dirty="0">
                <a:effectLst/>
                <a:latin typeface="Calibri" panose="020F0502020204030204" pitchFamily="34" charset="0"/>
                <a:ea typeface="Calibri" panose="020F0502020204030204" pitchFamily="34" charset="0"/>
                <a:cs typeface="Times New Roman" panose="02020603050405020304" pitchFamily="18" charset="0"/>
              </a:rPr>
              <a:t>Negative</a:t>
            </a:r>
          </a:p>
          <a:p>
            <a:pPr lvl="1">
              <a:lnSpc>
                <a:spcPct val="107000"/>
              </a:lnSpc>
              <a:spcAft>
                <a:spcPts val="800"/>
              </a:spcAft>
            </a:pPr>
            <a:r>
              <a:rPr lang="en-AE" sz="1400" kern="100" dirty="0">
                <a:effectLst/>
                <a:latin typeface="Calibri" panose="020F0502020204030204" pitchFamily="34" charset="0"/>
                <a:ea typeface="Calibri" panose="020F0502020204030204" pitchFamily="34" charset="0"/>
                <a:cs typeface="Times New Roman" panose="02020603050405020304" pitchFamily="18" charset="0"/>
              </a:rPr>
              <a:t>Proportion of defaulter Female are more than male defaulters</a:t>
            </a:r>
          </a:p>
          <a:p>
            <a:pPr lvl="1">
              <a:lnSpc>
                <a:spcPct val="107000"/>
              </a:lnSpc>
              <a:spcAft>
                <a:spcPts val="800"/>
              </a:spcAft>
            </a:pPr>
            <a:r>
              <a:rPr lang="en-AE" sz="1400" kern="100" dirty="0">
                <a:effectLst/>
                <a:latin typeface="Calibri" panose="020F0502020204030204" pitchFamily="34" charset="0"/>
                <a:ea typeface="Calibri" panose="020F0502020204030204" pitchFamily="34" charset="0"/>
                <a:cs typeface="Times New Roman" panose="02020603050405020304" pitchFamily="18" charset="0"/>
              </a:rPr>
              <a:t>Most of the defaulters are married followed by Single/Not married</a:t>
            </a:r>
          </a:p>
          <a:p>
            <a:pPr lvl="1">
              <a:lnSpc>
                <a:spcPct val="107000"/>
              </a:lnSpc>
              <a:spcAft>
                <a:spcPts val="800"/>
              </a:spcAft>
            </a:pPr>
            <a:r>
              <a:rPr lang="en-AE" sz="1400" kern="100" dirty="0">
                <a:effectLst/>
                <a:latin typeface="Calibri" panose="020F0502020204030204" pitchFamily="34" charset="0"/>
                <a:ea typeface="Calibri" panose="020F0502020204030204" pitchFamily="34" charset="0"/>
                <a:cs typeface="Times New Roman" panose="02020603050405020304" pitchFamily="18" charset="0"/>
              </a:rPr>
              <a:t>There is a small proportion of defaulters (8 counts) who were un-employed at the time of application</a:t>
            </a:r>
          </a:p>
          <a:p>
            <a:pPr lvl="1">
              <a:lnSpc>
                <a:spcPct val="107000"/>
              </a:lnSpc>
              <a:spcAft>
                <a:spcPts val="800"/>
              </a:spcAft>
            </a:pPr>
            <a:r>
              <a:rPr lang="en-AE" sz="1400" kern="100" dirty="0">
                <a:effectLst/>
                <a:latin typeface="Calibri" panose="020F0502020204030204" pitchFamily="34" charset="0"/>
                <a:ea typeface="Calibri" panose="020F0502020204030204" pitchFamily="34" charset="0"/>
                <a:cs typeface="Times New Roman" panose="02020603050405020304" pitchFamily="18" charset="0"/>
              </a:rPr>
              <a:t>69% defaulters do not own the car whereas, 65% of defaulters own house or flat</a:t>
            </a:r>
          </a:p>
          <a:p>
            <a:pPr lvl="1">
              <a:lnSpc>
                <a:spcPct val="107000"/>
              </a:lnSpc>
              <a:spcAft>
                <a:spcPts val="800"/>
              </a:spcAft>
            </a:pPr>
            <a:r>
              <a:rPr lang="en-AE" sz="1400" kern="100" dirty="0">
                <a:effectLst/>
                <a:latin typeface="Calibri" panose="020F0502020204030204" pitchFamily="34" charset="0"/>
                <a:ea typeface="Calibri" panose="020F0502020204030204" pitchFamily="34" charset="0"/>
                <a:cs typeface="Times New Roman" panose="02020603050405020304" pitchFamily="18" charset="0"/>
              </a:rPr>
              <a:t>Most of the defaulters have income of range 100K – 200K followed by 0 – 100K.</a:t>
            </a:r>
          </a:p>
          <a:p>
            <a:pPr>
              <a:lnSpc>
                <a:spcPct val="107000"/>
              </a:lnSpc>
              <a:spcAft>
                <a:spcPts val="800"/>
              </a:spcAft>
            </a:pP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89064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9879E-B1F0-67DA-F5A3-813ED3325E89}"/>
              </a:ext>
            </a:extLst>
          </p:cNvPr>
          <p:cNvSpPr>
            <a:spLocks noGrp="1"/>
          </p:cNvSpPr>
          <p:nvPr>
            <p:ph type="title"/>
          </p:nvPr>
        </p:nvSpPr>
        <p:spPr/>
        <p:txBody>
          <a:bodyPr/>
          <a:lstStyle/>
          <a:p>
            <a:r>
              <a:rPr lang="en-US" dirty="0"/>
              <a:t>Bivariate Analysis </a:t>
            </a:r>
            <a:r>
              <a:rPr lang="en-US" dirty="0" err="1"/>
              <a:t>Contd</a:t>
            </a:r>
            <a:r>
              <a:rPr lang="en-US" dirty="0"/>
              <a:t>…</a:t>
            </a:r>
            <a:endParaRPr lang="en-AE" dirty="0"/>
          </a:p>
        </p:txBody>
      </p:sp>
      <p:sp>
        <p:nvSpPr>
          <p:cNvPr id="3" name="Content Placeholder 2">
            <a:extLst>
              <a:ext uri="{FF2B5EF4-FFF2-40B4-BE49-F238E27FC236}">
                <a16:creationId xmlns:a16="http://schemas.microsoft.com/office/drawing/2014/main" id="{3A9A1CE6-88B4-FB39-0AF2-E21A3CFF3802}"/>
              </a:ext>
            </a:extLst>
          </p:cNvPr>
          <p:cNvSpPr>
            <a:spLocks noGrp="1"/>
          </p:cNvSpPr>
          <p:nvPr>
            <p:ph idx="1"/>
          </p:nvPr>
        </p:nvSpPr>
        <p:spPr/>
        <p:txBody>
          <a:bodyPr>
            <a:normAutofit fontScale="92500" lnSpcReduction="20000"/>
          </a:bodyPr>
          <a:lstStyle/>
          <a:p>
            <a:pPr>
              <a:lnSpc>
                <a:spcPct val="107000"/>
              </a:lnSpc>
              <a:spcAft>
                <a:spcPts val="800"/>
              </a:spcAft>
            </a:pPr>
            <a:r>
              <a:rPr lang="en-AE" sz="1800" kern="100" dirty="0">
                <a:effectLst/>
                <a:latin typeface="Calibri" panose="020F0502020204030204" pitchFamily="34" charset="0"/>
                <a:ea typeface="Calibri" panose="020F0502020204030204" pitchFamily="34" charset="0"/>
                <a:cs typeface="Times New Roman" panose="02020603050405020304" pitchFamily="18" charset="0"/>
              </a:rPr>
              <a:t>Larger chunk of defaulters have income from 0 – 300K, same pattern is observed for non-defaulters</a:t>
            </a:r>
          </a:p>
          <a:p>
            <a:pPr>
              <a:lnSpc>
                <a:spcPct val="107000"/>
              </a:lnSpc>
              <a:spcAft>
                <a:spcPts val="800"/>
              </a:spcAft>
            </a:pPr>
            <a:r>
              <a:rPr lang="en-AE" sz="1800" kern="100" dirty="0">
                <a:effectLst/>
                <a:latin typeface="Calibri" panose="020F0502020204030204" pitchFamily="34" charset="0"/>
                <a:ea typeface="Calibri" panose="020F0502020204030204" pitchFamily="34" charset="0"/>
                <a:cs typeface="Times New Roman" panose="02020603050405020304" pitchFamily="18" charset="0"/>
              </a:rPr>
              <a:t>Most of the defaulters are of the age ranging 30 – 40 years old followed by 20 – 30 years old</a:t>
            </a:r>
          </a:p>
          <a:p>
            <a:pPr>
              <a:lnSpc>
                <a:spcPct val="107000"/>
              </a:lnSpc>
              <a:spcAft>
                <a:spcPts val="800"/>
              </a:spcAft>
            </a:pPr>
            <a:r>
              <a:rPr lang="en-AE" sz="1800" kern="100" dirty="0">
                <a:effectLst/>
                <a:latin typeface="Calibri" panose="020F0502020204030204" pitchFamily="34" charset="0"/>
                <a:ea typeface="Calibri" panose="020F0502020204030204" pitchFamily="34" charset="0"/>
                <a:cs typeface="Times New Roman" panose="02020603050405020304" pitchFamily="18" charset="0"/>
              </a:rPr>
              <a:t>There is a same trend for defaulters and non-defaulters when doing the starting the process in a certain hour. The peak is from 10 – 16 in 24 hours time format</a:t>
            </a:r>
          </a:p>
          <a:p>
            <a:pPr>
              <a:lnSpc>
                <a:spcPct val="107000"/>
              </a:lnSpc>
              <a:spcAft>
                <a:spcPts val="800"/>
              </a:spcAft>
            </a:pPr>
            <a:r>
              <a:rPr lang="en-AE" sz="1800" kern="100" dirty="0">
                <a:effectLst/>
                <a:latin typeface="Calibri" panose="020F0502020204030204" pitchFamily="34" charset="0"/>
                <a:ea typeface="Calibri" panose="020F0502020204030204" pitchFamily="34" charset="0"/>
                <a:cs typeface="Times New Roman" panose="02020603050405020304" pitchFamily="18" charset="0"/>
              </a:rPr>
              <a:t>Applicants living in Rented apartment or With Parents have more chances to get default</a:t>
            </a:r>
          </a:p>
          <a:p>
            <a:pPr>
              <a:lnSpc>
                <a:spcPct val="107000"/>
              </a:lnSpc>
              <a:spcAft>
                <a:spcPts val="800"/>
              </a:spcAft>
            </a:pPr>
            <a:r>
              <a:rPr lang="en-AE" sz="1800" kern="100" dirty="0">
                <a:effectLst/>
                <a:latin typeface="Calibri" panose="020F0502020204030204" pitchFamily="34" charset="0"/>
                <a:ea typeface="Calibri" panose="020F0502020204030204" pitchFamily="34" charset="0"/>
                <a:cs typeface="Times New Roman" panose="02020603050405020304" pitchFamily="18" charset="0"/>
              </a:rPr>
              <a:t>Low skilled labours has highest chances of getting default</a:t>
            </a:r>
          </a:p>
          <a:p>
            <a:pPr>
              <a:lnSpc>
                <a:spcPct val="107000"/>
              </a:lnSpc>
              <a:spcAft>
                <a:spcPts val="800"/>
              </a:spcAft>
            </a:pPr>
            <a:r>
              <a:rPr lang="en-AE" sz="1800" kern="100" dirty="0">
                <a:effectLst/>
                <a:latin typeface="Calibri" panose="020F0502020204030204" pitchFamily="34" charset="0"/>
                <a:ea typeface="Calibri" panose="020F0502020204030204" pitchFamily="34" charset="0"/>
                <a:cs typeface="Times New Roman" panose="02020603050405020304" pitchFamily="18" charset="0"/>
              </a:rPr>
              <a:t>Applicants on Maternity Leave or Unemployed have 40% and 36% of getting default respectively.</a:t>
            </a:r>
          </a:p>
          <a:p>
            <a:pPr>
              <a:lnSpc>
                <a:spcPct val="107000"/>
              </a:lnSpc>
              <a:spcAft>
                <a:spcPts val="800"/>
              </a:spcAft>
            </a:pPr>
            <a:r>
              <a:rPr lang="en-AE" sz="1800" kern="100" dirty="0">
                <a:effectLst/>
                <a:latin typeface="Calibri" panose="020F0502020204030204" pitchFamily="34" charset="0"/>
                <a:ea typeface="Calibri" panose="020F0502020204030204" pitchFamily="34" charset="0"/>
                <a:cs typeface="Times New Roman" panose="02020603050405020304" pitchFamily="18" charset="0"/>
              </a:rPr>
              <a:t>Applicants with ‘Lower Secondary’ education has more chances of getting default (10%)</a:t>
            </a:r>
          </a:p>
          <a:p>
            <a:pPr>
              <a:lnSpc>
                <a:spcPct val="107000"/>
              </a:lnSpc>
              <a:spcAft>
                <a:spcPts val="800"/>
              </a:spcAft>
            </a:pPr>
            <a:r>
              <a:rPr lang="en-AE" sz="1800" kern="100" dirty="0">
                <a:effectLst/>
                <a:latin typeface="Calibri" panose="020F0502020204030204" pitchFamily="34" charset="0"/>
                <a:ea typeface="Calibri" panose="020F0502020204030204" pitchFamily="34" charset="0"/>
                <a:cs typeface="Times New Roman" panose="02020603050405020304" pitchFamily="18" charset="0"/>
              </a:rPr>
              <a:t>Applicants aged between 20 – 40 years have more chances of getting default.</a:t>
            </a:r>
          </a:p>
          <a:p>
            <a:pPr>
              <a:lnSpc>
                <a:spcPct val="107000"/>
              </a:lnSpc>
              <a:spcAft>
                <a:spcPts val="800"/>
              </a:spcAft>
            </a:pPr>
            <a:r>
              <a:rPr lang="en-AE" sz="1800" kern="100" dirty="0">
                <a:effectLst/>
                <a:latin typeface="Calibri" panose="020F0502020204030204" pitchFamily="34" charset="0"/>
                <a:ea typeface="Calibri" panose="020F0502020204030204" pitchFamily="34" charset="0"/>
                <a:cs typeface="Times New Roman" panose="02020603050405020304" pitchFamily="18" charset="0"/>
              </a:rPr>
              <a:t>As the number of children increases, there is a chance of  default rate to increase.</a:t>
            </a:r>
          </a:p>
        </p:txBody>
      </p:sp>
    </p:spTree>
    <p:extLst>
      <p:ext uri="{BB962C8B-B14F-4D97-AF65-F5344CB8AC3E}">
        <p14:creationId xmlns:p14="http://schemas.microsoft.com/office/powerpoint/2010/main" val="358620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C4ABC-A1A7-F7C2-07B6-EE2ACA1E4DFA}"/>
              </a:ext>
            </a:extLst>
          </p:cNvPr>
          <p:cNvSpPr>
            <a:spLocks noGrp="1"/>
          </p:cNvSpPr>
          <p:nvPr>
            <p:ph type="title"/>
          </p:nvPr>
        </p:nvSpPr>
        <p:spPr/>
        <p:txBody>
          <a:bodyPr/>
          <a:lstStyle/>
          <a:p>
            <a:r>
              <a:rPr lang="en-US" dirty="0"/>
              <a:t>Data Cleaning</a:t>
            </a:r>
            <a:endParaRPr lang="en-AE" dirty="0"/>
          </a:p>
        </p:txBody>
      </p:sp>
      <p:sp>
        <p:nvSpPr>
          <p:cNvPr id="3" name="Content Placeholder 2">
            <a:extLst>
              <a:ext uri="{FF2B5EF4-FFF2-40B4-BE49-F238E27FC236}">
                <a16:creationId xmlns:a16="http://schemas.microsoft.com/office/drawing/2014/main" id="{FEA52D9F-53AE-6998-2E7C-68449240849B}"/>
              </a:ext>
            </a:extLst>
          </p:cNvPr>
          <p:cNvSpPr>
            <a:spLocks noGrp="1"/>
          </p:cNvSpPr>
          <p:nvPr>
            <p:ph idx="1"/>
          </p:nvPr>
        </p:nvSpPr>
        <p:spPr/>
        <p:txBody>
          <a:bodyPr>
            <a:normAutofit fontScale="92500" lnSpcReduction="10000"/>
          </a:bodyPr>
          <a:lstStyle/>
          <a:p>
            <a:r>
              <a:rPr lang="en-US" dirty="0"/>
              <a:t>Analyzed the missing value percentage for each column in the applications data. Dropped all columns exceeding 35% of missing values.</a:t>
            </a:r>
          </a:p>
          <a:p>
            <a:r>
              <a:rPr lang="en-US" dirty="0"/>
              <a:t>OCCUPATION_TYPE contains 31.3% </a:t>
            </a:r>
            <a:r>
              <a:rPr lang="en-US" dirty="0" err="1"/>
              <a:t>NaN</a:t>
            </a:r>
            <a:r>
              <a:rPr lang="en-US" dirty="0"/>
              <a:t>, so I filled it with Unknown </a:t>
            </a:r>
          </a:p>
          <a:p>
            <a:r>
              <a:rPr lang="en-US" dirty="0"/>
              <a:t>0.4% NAME_TYPE_SUITE is </a:t>
            </a:r>
            <a:r>
              <a:rPr lang="en-US" dirty="0" err="1"/>
              <a:t>NaN</a:t>
            </a:r>
            <a:r>
              <a:rPr lang="en-US" dirty="0"/>
              <a:t> and Unaccompanied contributes 80% of the values. Therefore, imputed </a:t>
            </a:r>
            <a:r>
              <a:rPr lang="en-US" dirty="0" err="1"/>
              <a:t>NaN</a:t>
            </a:r>
            <a:r>
              <a:rPr lang="en-US" dirty="0"/>
              <a:t> by mode i.e. Unaccompanied</a:t>
            </a:r>
          </a:p>
          <a:p>
            <a:r>
              <a:rPr lang="en-US" dirty="0"/>
              <a:t>Imputed </a:t>
            </a:r>
            <a:r>
              <a:rPr lang="en-US" dirty="0" err="1"/>
              <a:t>NaN</a:t>
            </a:r>
            <a:r>
              <a:rPr lang="en-US" dirty="0"/>
              <a:t> with median in AMT_REQ_CREDIT_BUREAU columns.</a:t>
            </a:r>
          </a:p>
          <a:p>
            <a:r>
              <a:rPr lang="en-US" dirty="0"/>
              <a:t>Imputed mode and mean in the columns AMT_ANNUITY, AMT_GOODS_PRICE respectively</a:t>
            </a:r>
          </a:p>
          <a:p>
            <a:r>
              <a:rPr lang="en-US" dirty="0"/>
              <a:t>Imputed zero 0 in these columns OBS_30_CNT_SOCIAL_CIRCLE, DEF_30_CNT_SOCIAL_CIRCLE, OBS_60_CNT_SOCIAL_CIRCLE, DEF_60_CNT_SOCIAL_CIRCLE, DAYS_LAST_PHONE_CHANGE.</a:t>
            </a:r>
          </a:p>
          <a:p>
            <a:endParaRPr lang="en-US" dirty="0"/>
          </a:p>
          <a:p>
            <a:endParaRPr lang="en-US" dirty="0">
              <a:solidFill>
                <a:srgbClr val="FF0000"/>
              </a:solidFill>
            </a:endParaRPr>
          </a:p>
        </p:txBody>
      </p:sp>
    </p:spTree>
    <p:extLst>
      <p:ext uri="{BB962C8B-B14F-4D97-AF65-F5344CB8AC3E}">
        <p14:creationId xmlns:p14="http://schemas.microsoft.com/office/powerpoint/2010/main" val="2434085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61FE4-18CD-00F2-83FB-64B1505AF53E}"/>
              </a:ext>
            </a:extLst>
          </p:cNvPr>
          <p:cNvSpPr>
            <a:spLocks noGrp="1"/>
          </p:cNvSpPr>
          <p:nvPr>
            <p:ph type="title"/>
          </p:nvPr>
        </p:nvSpPr>
        <p:spPr/>
        <p:txBody>
          <a:bodyPr/>
          <a:lstStyle/>
          <a:p>
            <a:r>
              <a:rPr lang="en-US" dirty="0"/>
              <a:t>Feature Engineering</a:t>
            </a:r>
            <a:endParaRPr lang="en-AE" dirty="0"/>
          </a:p>
        </p:txBody>
      </p:sp>
      <p:sp>
        <p:nvSpPr>
          <p:cNvPr id="3" name="Content Placeholder 2">
            <a:extLst>
              <a:ext uri="{FF2B5EF4-FFF2-40B4-BE49-F238E27FC236}">
                <a16:creationId xmlns:a16="http://schemas.microsoft.com/office/drawing/2014/main" id="{1ECA472B-1243-C29F-2FA6-9F148F3B5AF3}"/>
              </a:ext>
            </a:extLst>
          </p:cNvPr>
          <p:cNvSpPr>
            <a:spLocks noGrp="1"/>
          </p:cNvSpPr>
          <p:nvPr>
            <p:ph idx="1"/>
          </p:nvPr>
        </p:nvSpPr>
        <p:spPr>
          <a:xfrm>
            <a:off x="838200" y="1825625"/>
            <a:ext cx="10515600" cy="4667250"/>
          </a:xfrm>
        </p:spPr>
        <p:txBody>
          <a:bodyPr>
            <a:normAutofit fontScale="85000" lnSpcReduction="20000"/>
          </a:bodyPr>
          <a:lstStyle/>
          <a:p>
            <a:r>
              <a:rPr lang="en-US" dirty="0"/>
              <a:t>Convert negative values to positive and created additional features for the following columns:</a:t>
            </a:r>
          </a:p>
          <a:p>
            <a:pPr lvl="1"/>
            <a:r>
              <a:rPr lang="en-US" dirty="0"/>
              <a:t>DAYS_BIRTH – Age (Divided by 365 to compute in years and used // to perform floor division)</a:t>
            </a:r>
          </a:p>
          <a:p>
            <a:pPr lvl="1"/>
            <a:r>
              <a:rPr lang="en-US" dirty="0"/>
              <a:t>DAYS_EMPLOYED – Years employed (Divided by 365 to compute in years</a:t>
            </a:r>
          </a:p>
          <a:p>
            <a:pPr lvl="1"/>
            <a:r>
              <a:rPr lang="en-US" dirty="0"/>
              <a:t>DAYS_REGISTRATION</a:t>
            </a:r>
          </a:p>
          <a:p>
            <a:pPr lvl="1"/>
            <a:r>
              <a:rPr lang="en-US" dirty="0"/>
              <a:t>DAYS_ID_PUBLISH</a:t>
            </a:r>
          </a:p>
          <a:p>
            <a:pPr lvl="1"/>
            <a:r>
              <a:rPr lang="en-US" dirty="0"/>
              <a:t>DAYS_LAST_PHONE_CHANGE</a:t>
            </a:r>
          </a:p>
          <a:p>
            <a:r>
              <a:rPr lang="en-US" dirty="0"/>
              <a:t>Regarding Previous Applications data, instead of joining the data and creating multiple instances for the single applicant. I created a feature PREVIOUS_APPLICATION_COUNT in the application data and stored the count over there. This will contribute to the model that how many times has the applicant requested the loan before.</a:t>
            </a:r>
          </a:p>
          <a:p>
            <a:r>
              <a:rPr lang="en-US" dirty="0"/>
              <a:t>Imbalanced Class Handling: the number of defaulters is much smaller than non-defaulters, then the model may have a bias towards non-defaulters. This can be addressed by using techniques such as oversampling the minority class or </a:t>
            </a:r>
            <a:r>
              <a:rPr lang="en-US" dirty="0" err="1"/>
              <a:t>undersampling</a:t>
            </a:r>
            <a:r>
              <a:rPr lang="en-US" dirty="0"/>
              <a:t> the majority class.</a:t>
            </a:r>
          </a:p>
          <a:p>
            <a:pPr marL="0" indent="0">
              <a:buNone/>
            </a:pPr>
            <a:endParaRPr lang="en-US" dirty="0"/>
          </a:p>
        </p:txBody>
      </p:sp>
    </p:spTree>
    <p:extLst>
      <p:ext uri="{BB962C8B-B14F-4D97-AF65-F5344CB8AC3E}">
        <p14:creationId xmlns:p14="http://schemas.microsoft.com/office/powerpoint/2010/main" val="3745055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C87B9-E761-7853-D787-B56899375E5D}"/>
              </a:ext>
            </a:extLst>
          </p:cNvPr>
          <p:cNvSpPr>
            <a:spLocks noGrp="1"/>
          </p:cNvSpPr>
          <p:nvPr>
            <p:ph type="title"/>
          </p:nvPr>
        </p:nvSpPr>
        <p:spPr/>
        <p:txBody>
          <a:bodyPr/>
          <a:lstStyle/>
          <a:p>
            <a:r>
              <a:rPr lang="en-US" dirty="0"/>
              <a:t>Feature selection</a:t>
            </a:r>
            <a:endParaRPr lang="en-AE" dirty="0"/>
          </a:p>
        </p:txBody>
      </p:sp>
      <p:sp>
        <p:nvSpPr>
          <p:cNvPr id="3" name="Content Placeholder 2">
            <a:extLst>
              <a:ext uri="{FF2B5EF4-FFF2-40B4-BE49-F238E27FC236}">
                <a16:creationId xmlns:a16="http://schemas.microsoft.com/office/drawing/2014/main" id="{9FC94D96-71CA-CD26-0060-C737D2E08379}"/>
              </a:ext>
            </a:extLst>
          </p:cNvPr>
          <p:cNvSpPr>
            <a:spLocks noGrp="1"/>
          </p:cNvSpPr>
          <p:nvPr>
            <p:ph idx="1"/>
          </p:nvPr>
        </p:nvSpPr>
        <p:spPr/>
        <p:txBody>
          <a:bodyPr>
            <a:normAutofit fontScale="85000" lnSpcReduction="10000"/>
          </a:bodyPr>
          <a:lstStyle/>
          <a:p>
            <a:r>
              <a:rPr lang="en-US" dirty="0"/>
              <a:t>Got feature importance between Categorical Variables and TARGET variable using Chi-Square test. However, the p-value was below threshold 0.05 so we can conclude </a:t>
            </a:r>
            <a:r>
              <a:rPr lang="en-US" b="0" i="0" dirty="0">
                <a:solidFill>
                  <a:srgbClr val="374151"/>
                </a:solidFill>
                <a:effectLst/>
                <a:latin typeface="Söhne"/>
              </a:rPr>
              <a:t>the categorical variables are not likely to be an important predictor of the binary target.</a:t>
            </a:r>
          </a:p>
          <a:p>
            <a:r>
              <a:rPr lang="en-US" dirty="0"/>
              <a:t>Got feature importance between FLAG variables and TARGET using Chi-square test and selected the following: </a:t>
            </a:r>
          </a:p>
          <a:p>
            <a:pPr lvl="1"/>
            <a:r>
              <a:rPr lang="en-US" dirty="0"/>
              <a:t>FLAG_DOCUMENT_21,FLAG_DOCUMENT_17, FLAG_DOCUMENT_4, LAG_EMAIL, FLAG_DOCUMENT_19, FLAG_DOCUMENT_7, FLAG_DOCUMENT_5, LAG_CONT_MOBILE, FLAG_DOCUMENT_10, FLAG_MOBIL, FLAG_DOCUMENT_20, FLAG_DOCUMENT_12</a:t>
            </a:r>
          </a:p>
          <a:p>
            <a:r>
              <a:rPr lang="en-AE" dirty="0"/>
              <a:t>Used </a:t>
            </a:r>
            <a:r>
              <a:rPr lang="en-US" b="0" i="0" dirty="0">
                <a:solidFill>
                  <a:srgbClr val="374151"/>
                </a:solidFill>
                <a:effectLst/>
                <a:latin typeface="Söhne"/>
              </a:rPr>
              <a:t>Recursive Feature Elimination to get feature importance between Numerical Variables and TARGET variables and select following 10 features:</a:t>
            </a:r>
          </a:p>
          <a:p>
            <a:pPr lvl="1"/>
            <a:r>
              <a:rPr lang="en-US" b="0" i="0" dirty="0">
                <a:solidFill>
                  <a:srgbClr val="374151"/>
                </a:solidFill>
                <a:effectLst/>
                <a:latin typeface="Söhne"/>
              </a:rPr>
              <a:t>DAYS_REGISTRATION, AMT_ANNUITY, DAYS_EMPLOYED, CNT_FAM_MEMBERS, HOUR_APPR_PROCESS_START, DAYS_ID_PUBLISH, DAYS_BIRTH, DAYS_LAST_PHONE_CHANGE, AMT_INCOME_TOTAL, PREVIOUS_APPLICATIONS_COUNT</a:t>
            </a:r>
          </a:p>
          <a:p>
            <a:pPr marL="0" indent="0">
              <a:buNone/>
            </a:pPr>
            <a:endParaRPr lang="en-AE" dirty="0"/>
          </a:p>
        </p:txBody>
      </p:sp>
    </p:spTree>
    <p:extLst>
      <p:ext uri="{BB962C8B-B14F-4D97-AF65-F5344CB8AC3E}">
        <p14:creationId xmlns:p14="http://schemas.microsoft.com/office/powerpoint/2010/main" val="1628921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4921</TotalTime>
  <Words>1687</Words>
  <Application>Microsoft Office PowerPoint</Application>
  <PresentationFormat>Widescreen</PresentationFormat>
  <Paragraphs>105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Söhne</vt:lpstr>
      <vt:lpstr>Office Theme</vt:lpstr>
      <vt:lpstr>Loan Defaulter</vt:lpstr>
      <vt:lpstr>Problem Formulation</vt:lpstr>
      <vt:lpstr>Univariate Analysis</vt:lpstr>
      <vt:lpstr>Univariate Analysis Contd…</vt:lpstr>
      <vt:lpstr>Bivariate Analysis</vt:lpstr>
      <vt:lpstr>Bivariate Analysis Contd…</vt:lpstr>
      <vt:lpstr>Data Cleaning</vt:lpstr>
      <vt:lpstr>Feature Engineering</vt:lpstr>
      <vt:lpstr>Feature selection</vt:lpstr>
      <vt:lpstr>Modeling</vt:lpstr>
      <vt:lpstr>Model evaluation metrics</vt:lpstr>
      <vt:lpstr>Business KPIs</vt:lpstr>
      <vt:lpstr>Enhancement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Defaulter</dc:title>
  <dc:creator>muhammad rao</dc:creator>
  <cp:lastModifiedBy>muhammad rao</cp:lastModifiedBy>
  <cp:revision>55</cp:revision>
  <dcterms:created xsi:type="dcterms:W3CDTF">2023-03-14T05:25:34Z</dcterms:created>
  <dcterms:modified xsi:type="dcterms:W3CDTF">2023-03-17T15:27:09Z</dcterms:modified>
</cp:coreProperties>
</file>