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C249-B5E5-4B15-9614-2C694D202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DF269990-C7AA-456C-B3F5-7E01FF72E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618A7E4A-BF51-4094-9881-B4897F6762E8}"/>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5" name="Footer Placeholder 4">
            <a:extLst>
              <a:ext uri="{FF2B5EF4-FFF2-40B4-BE49-F238E27FC236}">
                <a16:creationId xmlns:a16="http://schemas.microsoft.com/office/drawing/2014/main" id="{DE444B0E-EB32-40A2-B05F-A1A135AABA6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08AC569-D1EC-4CAA-A05F-4060DD6B8AB2}"/>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246233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02C1-8854-4B99-B160-A270DADCB823}"/>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6E1098CA-8687-4104-8FA7-941EBEDF40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7752A6F-DDCE-4603-9ED9-9F55A49BC03D}"/>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5" name="Footer Placeholder 4">
            <a:extLst>
              <a:ext uri="{FF2B5EF4-FFF2-40B4-BE49-F238E27FC236}">
                <a16:creationId xmlns:a16="http://schemas.microsoft.com/office/drawing/2014/main" id="{4459B6E6-143D-4517-BA5D-1661713F1AB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58615EF-21D4-4770-9AE8-61A01A49403E}"/>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70367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6C122-F388-41BB-8783-1DCBC9DB20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BBD48DA2-9771-4D8D-879E-5BA2AA29B9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650CE4E-5A2D-4F7C-9397-AE3A143F49B2}"/>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5" name="Footer Placeholder 4">
            <a:extLst>
              <a:ext uri="{FF2B5EF4-FFF2-40B4-BE49-F238E27FC236}">
                <a16:creationId xmlns:a16="http://schemas.microsoft.com/office/drawing/2014/main" id="{AA5E0CF3-F03C-4904-A075-37C3599A125C}"/>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E4F0119-9DAF-4091-A3D0-7DAD35BF8DC2}"/>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421542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4F4E-D0BA-495B-B02E-7512383E6C97}"/>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ECD5565C-B53A-4DB1-A03F-B9FA2BBA2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186D338-8840-4081-B202-B2D17C875A78}"/>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5" name="Footer Placeholder 4">
            <a:extLst>
              <a:ext uri="{FF2B5EF4-FFF2-40B4-BE49-F238E27FC236}">
                <a16:creationId xmlns:a16="http://schemas.microsoft.com/office/drawing/2014/main" id="{880DB41F-E5DA-450B-BF21-845E9DC4901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7DF54A7-3AA4-4127-BB5C-332745C4A164}"/>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275359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59B0-906C-4FDF-A22C-75611CF1E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8FCFCAD4-29CA-4EAB-894E-C5DADFDB7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6B5FF-23D5-482E-A786-EE0C8C0EA772}"/>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5" name="Footer Placeholder 4">
            <a:extLst>
              <a:ext uri="{FF2B5EF4-FFF2-40B4-BE49-F238E27FC236}">
                <a16:creationId xmlns:a16="http://schemas.microsoft.com/office/drawing/2014/main" id="{0D086949-B8B6-4B3A-91EB-9B0102FDF6F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B4E3C7D-3CC0-47CA-B8F8-FC044415873F}"/>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342709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C5F6-A0FC-44A6-A36A-E60FC2E82430}"/>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D2D6E9A9-7587-4764-B018-F6E40E76E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AC9EFD2F-B2EC-4B9D-A18B-4D927D28BC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F2875C28-E31B-4973-8B03-34B9341C53D5}"/>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6" name="Footer Placeholder 5">
            <a:extLst>
              <a:ext uri="{FF2B5EF4-FFF2-40B4-BE49-F238E27FC236}">
                <a16:creationId xmlns:a16="http://schemas.microsoft.com/office/drawing/2014/main" id="{4434F2A5-BF33-4316-82C5-77B59FEB6AB0}"/>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86D9E3A4-D565-4466-B8A9-4A12ED4214F8}"/>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239662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6431-BA70-478E-9DF5-9F5C4CB437E0}"/>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ADFD8771-79B9-4537-8E51-820345DEF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51ADA-C13C-4838-9214-9DB8ABEAFA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F0BFFA9F-06A2-4DAE-9DAE-BB58AC580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B8C177-8DEB-42D1-A11E-0C638AEB5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86F22EF1-FE04-4521-ABC9-CBF5DBCE1E90}"/>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8" name="Footer Placeholder 7">
            <a:extLst>
              <a:ext uri="{FF2B5EF4-FFF2-40B4-BE49-F238E27FC236}">
                <a16:creationId xmlns:a16="http://schemas.microsoft.com/office/drawing/2014/main" id="{9A14576F-6663-48F8-BFE7-60C7DA9633E9}"/>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219B7A1F-B25E-4234-A6B2-3FA3730CDB27}"/>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328830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1E6A-C725-4FD0-9C07-B044EB7AB552}"/>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A91AD18F-F642-4C6E-95AE-09282356EE98}"/>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4" name="Footer Placeholder 3">
            <a:extLst>
              <a:ext uri="{FF2B5EF4-FFF2-40B4-BE49-F238E27FC236}">
                <a16:creationId xmlns:a16="http://schemas.microsoft.com/office/drawing/2014/main" id="{E2DB674D-0E16-47A9-B590-22D495DE36B9}"/>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FF2D0AB4-76BF-4F0B-9CE2-A3E7C0CDC801}"/>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272870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C4C413-B299-4E4F-8168-96CD92FBCAC1}"/>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3" name="Footer Placeholder 2">
            <a:extLst>
              <a:ext uri="{FF2B5EF4-FFF2-40B4-BE49-F238E27FC236}">
                <a16:creationId xmlns:a16="http://schemas.microsoft.com/office/drawing/2014/main" id="{65575158-3CA2-4389-ACFB-4EB15B98B04E}"/>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C66B4B08-5D9D-4AAE-A932-6622F56C361E}"/>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381111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C0AC-9F6B-4E80-822A-B54AE8D5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D89D0EEC-E831-4007-9E17-5C2FAD169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AF8D07EB-4B90-4E3F-8E78-C6351DAC8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2BE57-F109-4944-8F4D-62BAFEC689D4}"/>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6" name="Footer Placeholder 5">
            <a:extLst>
              <a:ext uri="{FF2B5EF4-FFF2-40B4-BE49-F238E27FC236}">
                <a16:creationId xmlns:a16="http://schemas.microsoft.com/office/drawing/2014/main" id="{D115879B-568D-4D81-B337-54A5B477E2D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328A0760-98C7-4C48-9D71-8B28431FBF6A}"/>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66185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E08E-0542-4A8B-9028-6291E2900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0BA1ED36-7CC1-48B6-AE7D-6808B8706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75EC71F-CD63-42B9-813E-D7B0A142A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94D75-E4CB-411C-BFDF-863DC054D08F}"/>
              </a:ext>
            </a:extLst>
          </p:cNvPr>
          <p:cNvSpPr>
            <a:spLocks noGrp="1"/>
          </p:cNvSpPr>
          <p:nvPr>
            <p:ph type="dt" sz="half" idx="10"/>
          </p:nvPr>
        </p:nvSpPr>
        <p:spPr/>
        <p:txBody>
          <a:bodyPr/>
          <a:lstStyle/>
          <a:p>
            <a:fld id="{53987EA3-75FA-4B5D-89C2-FB001C381E3F}" type="datetimeFigureOut">
              <a:rPr lang="ar-EG" smtClean="0"/>
              <a:t>05/10/1442</a:t>
            </a:fld>
            <a:endParaRPr lang="ar-EG"/>
          </a:p>
        </p:txBody>
      </p:sp>
      <p:sp>
        <p:nvSpPr>
          <p:cNvPr id="6" name="Footer Placeholder 5">
            <a:extLst>
              <a:ext uri="{FF2B5EF4-FFF2-40B4-BE49-F238E27FC236}">
                <a16:creationId xmlns:a16="http://schemas.microsoft.com/office/drawing/2014/main" id="{175B0AB5-8535-4C54-B004-2815D35E82C3}"/>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73FA4D0B-9972-4908-9806-47559BAABC60}"/>
              </a:ext>
            </a:extLst>
          </p:cNvPr>
          <p:cNvSpPr>
            <a:spLocks noGrp="1"/>
          </p:cNvSpPr>
          <p:nvPr>
            <p:ph type="sldNum" sz="quarter" idx="12"/>
          </p:nvPr>
        </p:nvSpPr>
        <p:spPr/>
        <p:txBody>
          <a:bodyPr/>
          <a:lstStyle/>
          <a:p>
            <a:fld id="{C4005DFE-C704-48DC-A74B-421C1BE658E9}" type="slidenum">
              <a:rPr lang="ar-EG" smtClean="0"/>
              <a:t>‹#›</a:t>
            </a:fld>
            <a:endParaRPr lang="ar-EG"/>
          </a:p>
        </p:txBody>
      </p:sp>
    </p:spTree>
    <p:extLst>
      <p:ext uri="{BB962C8B-B14F-4D97-AF65-F5344CB8AC3E}">
        <p14:creationId xmlns:p14="http://schemas.microsoft.com/office/powerpoint/2010/main" val="141699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A67B0F-94B5-411A-83C8-1F0421AD9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7E7F1D51-0C1F-46E5-89F0-C0FE3F2A9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0E7D080D-2FAD-4AA9-BCD3-E6B5EB70A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87EA3-75FA-4B5D-89C2-FB001C381E3F}" type="datetimeFigureOut">
              <a:rPr lang="ar-EG" smtClean="0"/>
              <a:t>05/10/1442</a:t>
            </a:fld>
            <a:endParaRPr lang="ar-EG"/>
          </a:p>
        </p:txBody>
      </p:sp>
      <p:sp>
        <p:nvSpPr>
          <p:cNvPr id="5" name="Footer Placeholder 4">
            <a:extLst>
              <a:ext uri="{FF2B5EF4-FFF2-40B4-BE49-F238E27FC236}">
                <a16:creationId xmlns:a16="http://schemas.microsoft.com/office/drawing/2014/main" id="{BB1F1956-2FB5-44DF-BA53-D90589D66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64AADC6A-44A3-46D5-9777-707A8B066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05DFE-C704-48DC-A74B-421C1BE658E9}" type="slidenum">
              <a:rPr lang="ar-EG" smtClean="0"/>
              <a:t>‹#›</a:t>
            </a:fld>
            <a:endParaRPr lang="ar-EG"/>
          </a:p>
        </p:txBody>
      </p:sp>
    </p:spTree>
    <p:extLst>
      <p:ext uri="{BB962C8B-B14F-4D97-AF65-F5344CB8AC3E}">
        <p14:creationId xmlns:p14="http://schemas.microsoft.com/office/powerpoint/2010/main" val="22491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hmedrashwan66/Capstone-Project---The-Battle-of-Neighborhoods-UK-Cities-Restaurants-Analysis-/blob/fb250725e8899a5fde1138876e463f8cf09cb209/Capstone%20Project%20-%20The%20Battle%20of%20Neighborhoods%20(1).ipynb"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implemaps.com/data/gb-cit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2610-A9BC-471A-8A0B-7143F7914D99}"/>
              </a:ext>
            </a:extLst>
          </p:cNvPr>
          <p:cNvSpPr>
            <a:spLocks noGrp="1"/>
          </p:cNvSpPr>
          <p:nvPr>
            <p:ph type="ctrTitle"/>
          </p:nvPr>
        </p:nvSpPr>
        <p:spPr>
          <a:xfrm>
            <a:off x="1524000" y="2543659"/>
            <a:ext cx="9144000" cy="2387600"/>
          </a:xfrm>
        </p:spPr>
        <p:txBody>
          <a:bodyPr>
            <a:normAutofit fontScale="90000"/>
          </a:bodyPr>
          <a:lstStyle/>
          <a:p>
            <a:r>
              <a:rPr lang="en-US" b="1" dirty="0"/>
              <a:t>Capstone Project - The Battle of Neighborhoods</a:t>
            </a:r>
            <a:br>
              <a:rPr lang="en-US" dirty="0"/>
            </a:br>
            <a:r>
              <a:rPr lang="en-US" b="1" dirty="0"/>
              <a:t>UK Cities Restaurants Analysis</a:t>
            </a:r>
            <a:br>
              <a:rPr lang="en-US" dirty="0"/>
            </a:br>
            <a:endParaRPr lang="ar-EG" dirty="0"/>
          </a:p>
        </p:txBody>
      </p:sp>
    </p:spTree>
    <p:extLst>
      <p:ext uri="{BB962C8B-B14F-4D97-AF65-F5344CB8AC3E}">
        <p14:creationId xmlns:p14="http://schemas.microsoft.com/office/powerpoint/2010/main" val="331626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1BBA-8F61-4123-9790-C744C989586E}"/>
              </a:ext>
            </a:extLst>
          </p:cNvPr>
          <p:cNvSpPr>
            <a:spLocks noGrp="1"/>
          </p:cNvSpPr>
          <p:nvPr>
            <p:ph type="title"/>
          </p:nvPr>
        </p:nvSpPr>
        <p:spPr/>
        <p:txBody>
          <a:bodyPr/>
          <a:lstStyle/>
          <a:p>
            <a:r>
              <a:rPr lang="en-US" dirty="0"/>
              <a:t>Conclusion 2/2</a:t>
            </a:r>
            <a:endParaRPr lang="ar-EG" dirty="0"/>
          </a:p>
        </p:txBody>
      </p:sp>
      <p:sp>
        <p:nvSpPr>
          <p:cNvPr id="3" name="Content Placeholder 2">
            <a:extLst>
              <a:ext uri="{FF2B5EF4-FFF2-40B4-BE49-F238E27FC236}">
                <a16:creationId xmlns:a16="http://schemas.microsoft.com/office/drawing/2014/main" id="{ABE2DF13-1EB0-4CFB-940E-8C05445C7FB3}"/>
              </a:ext>
            </a:extLst>
          </p:cNvPr>
          <p:cNvSpPr>
            <a:spLocks noGrp="1"/>
          </p:cNvSpPr>
          <p:nvPr>
            <p:ph idx="1"/>
          </p:nvPr>
        </p:nvSpPr>
        <p:spPr/>
        <p:txBody>
          <a:bodyPr>
            <a:normAutofit fontScale="85000" lnSpcReduction="20000"/>
          </a:bodyPr>
          <a:lstStyle/>
          <a:p>
            <a:pPr marL="0" indent="0">
              <a:buNone/>
            </a:pPr>
            <a:r>
              <a:rPr lang="en-US" dirty="0"/>
              <a:t>From above clustering it is clear for a restaurant business that clusters with "Low Restaurant Count" would be their first choice of city location and then other can follow in terms of priority </a:t>
            </a:r>
          </a:p>
          <a:p>
            <a:pPr marL="0" indent="0">
              <a:buNone/>
            </a:pPr>
            <a:r>
              <a:rPr lang="en-US" dirty="0"/>
              <a:t> </a:t>
            </a:r>
          </a:p>
          <a:p>
            <a:pPr marL="0" indent="0">
              <a:buNone/>
            </a:pPr>
            <a:r>
              <a:rPr lang="en-US" dirty="0"/>
              <a:t>Priorities for choosing a city to open a restaurant will be from prepared clusters as follows: Cluster 2 –-&gt; Cluster 3 –-&gt; Cluster 5 –&gt; Cluster 4 –&gt; Cluster 1.</a:t>
            </a:r>
          </a:p>
          <a:p>
            <a:pPr marL="0" indent="0">
              <a:buNone/>
            </a:pPr>
            <a:r>
              <a:rPr lang="en-US" dirty="0"/>
              <a:t> </a:t>
            </a:r>
          </a:p>
          <a:p>
            <a:pPr marL="0" indent="0">
              <a:buNone/>
            </a:pPr>
            <a:r>
              <a:rPr lang="en-US" dirty="0"/>
              <a:t>Top 4 Cities to open a restaurant in are:</a:t>
            </a:r>
          </a:p>
          <a:p>
            <a:pPr lvl="0"/>
            <a:r>
              <a:rPr lang="en-US" dirty="0"/>
              <a:t>London.</a:t>
            </a:r>
          </a:p>
          <a:p>
            <a:pPr lvl="0"/>
            <a:r>
              <a:rPr lang="en-US" dirty="0"/>
              <a:t>Newcastle.</a:t>
            </a:r>
          </a:p>
          <a:p>
            <a:pPr lvl="0"/>
            <a:r>
              <a:rPr lang="en-US" dirty="0"/>
              <a:t>Birstall.</a:t>
            </a:r>
          </a:p>
          <a:p>
            <a:pPr lvl="0"/>
            <a:r>
              <a:rPr lang="en-US" dirty="0"/>
              <a:t>Leeds.</a:t>
            </a:r>
          </a:p>
          <a:p>
            <a:endParaRPr lang="ar-EG" dirty="0"/>
          </a:p>
        </p:txBody>
      </p:sp>
    </p:spTree>
    <p:extLst>
      <p:ext uri="{BB962C8B-B14F-4D97-AF65-F5344CB8AC3E}">
        <p14:creationId xmlns:p14="http://schemas.microsoft.com/office/powerpoint/2010/main" val="84139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A3EFFD-DE6A-428B-8A29-A560BA347AA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36319" y="1149764"/>
            <a:ext cx="8421187" cy="4351338"/>
          </a:xfrm>
          <a:prstGeom prst="rect">
            <a:avLst/>
          </a:prstGeom>
        </p:spPr>
      </p:pic>
      <p:sp>
        <p:nvSpPr>
          <p:cNvPr id="12" name="Title 1">
            <a:extLst>
              <a:ext uri="{FF2B5EF4-FFF2-40B4-BE49-F238E27FC236}">
                <a16:creationId xmlns:a16="http://schemas.microsoft.com/office/drawing/2014/main" id="{52CE50BE-D5FD-47FC-8E02-AC78785FC394}"/>
              </a:ext>
            </a:extLst>
          </p:cNvPr>
          <p:cNvSpPr>
            <a:spLocks noGrp="1"/>
          </p:cNvSpPr>
          <p:nvPr>
            <p:ph type="title"/>
          </p:nvPr>
        </p:nvSpPr>
        <p:spPr>
          <a:xfrm>
            <a:off x="430695" y="151691"/>
            <a:ext cx="10515600" cy="1325563"/>
          </a:xfrm>
        </p:spPr>
        <p:txBody>
          <a:bodyPr/>
          <a:lstStyle/>
          <a:p>
            <a:r>
              <a:rPr lang="en-US" dirty="0">
                <a:latin typeface="Calibri" panose="020F0502020204030204" pitchFamily="34" charset="0"/>
                <a:ea typeface="Calibri" panose="020F0502020204030204" pitchFamily="34" charset="0"/>
                <a:cs typeface="Arial" panose="020B0604020202020204" pitchFamily="34" charset="0"/>
              </a:rPr>
              <a:t>A map showing the best clusters </a:t>
            </a:r>
            <a:endParaRPr lang="ar-EG" dirty="0"/>
          </a:p>
        </p:txBody>
      </p:sp>
      <p:sp>
        <p:nvSpPr>
          <p:cNvPr id="10" name="Rectangle 9">
            <a:extLst>
              <a:ext uri="{FF2B5EF4-FFF2-40B4-BE49-F238E27FC236}">
                <a16:creationId xmlns:a16="http://schemas.microsoft.com/office/drawing/2014/main" id="{8F7D3A34-7EF4-47A4-9980-03D142E78673}"/>
              </a:ext>
            </a:extLst>
          </p:cNvPr>
          <p:cNvSpPr/>
          <p:nvPr/>
        </p:nvSpPr>
        <p:spPr>
          <a:xfrm>
            <a:off x="430695" y="5501102"/>
            <a:ext cx="11350487" cy="1334340"/>
          </a:xfrm>
          <a:prstGeom prst="rect">
            <a:avLst/>
          </a:prstGeom>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Link to the detailed Notebook file of the code on </a:t>
            </a:r>
            <a:r>
              <a:rPr lang="en-US" sz="1600" dirty="0" err="1">
                <a:effectLst/>
                <a:latin typeface="Calibri" panose="020F0502020204030204" pitchFamily="34" charset="0"/>
                <a:ea typeface="Calibri" panose="020F0502020204030204" pitchFamily="34" charset="0"/>
                <a:cs typeface="Arial" panose="020B0604020202020204" pitchFamily="34" charset="0"/>
              </a:rPr>
              <a:t>Github</a:t>
            </a:r>
            <a:r>
              <a:rPr lang="en-US" sz="1600" dirty="0">
                <a:effectLst/>
                <a:latin typeface="Calibri" panose="020F050202020403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b="1"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3"/>
              </a:rPr>
              <a:t>https://github.com/ahmedrashwan66/Capstone-Project---The-Battle-of-Neighborhoods-UK-Cities-Restaurants-Analysis-/blob/fb250725e8899a5fde1138876e463f8cf09cb209/Capstone%20Project%20-%20The%20Battle%20of%20Neighborhoods%20(1).ipynb</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6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C1CC-8B58-4FC4-B5B7-4A5674C48897}"/>
              </a:ext>
            </a:extLst>
          </p:cNvPr>
          <p:cNvSpPr>
            <a:spLocks noGrp="1"/>
          </p:cNvSpPr>
          <p:nvPr>
            <p:ph type="title"/>
          </p:nvPr>
        </p:nvSpPr>
        <p:spPr/>
        <p:txBody>
          <a:bodyPr>
            <a:normAutofit/>
          </a:bodyPr>
          <a:lstStyle/>
          <a:p>
            <a:r>
              <a:rPr lang="en-US" sz="4000" b="1" dirty="0"/>
              <a:t>Contents:</a:t>
            </a:r>
            <a:endParaRPr lang="ar-EG" sz="4000" b="1" dirty="0"/>
          </a:p>
        </p:txBody>
      </p:sp>
      <p:sp>
        <p:nvSpPr>
          <p:cNvPr id="3" name="Content Placeholder 2">
            <a:extLst>
              <a:ext uri="{FF2B5EF4-FFF2-40B4-BE49-F238E27FC236}">
                <a16:creationId xmlns:a16="http://schemas.microsoft.com/office/drawing/2014/main" id="{1162F7CB-1056-4575-8578-2F487246C9E3}"/>
              </a:ext>
            </a:extLst>
          </p:cNvPr>
          <p:cNvSpPr>
            <a:spLocks noGrp="1"/>
          </p:cNvSpPr>
          <p:nvPr>
            <p:ph idx="1"/>
          </p:nvPr>
        </p:nvSpPr>
        <p:spPr/>
        <p:txBody>
          <a:bodyPr/>
          <a:lstStyle/>
          <a:p>
            <a:r>
              <a:rPr lang="en-US" dirty="0"/>
              <a:t>Introduction</a:t>
            </a:r>
          </a:p>
          <a:p>
            <a:pPr marL="914400" lvl="1" indent="-457200">
              <a:buFont typeface="+mj-lt"/>
              <a:buAutoNum type="arabicPeriod"/>
            </a:pPr>
            <a:r>
              <a:rPr lang="en-US" dirty="0"/>
              <a:t>Business Problem Background</a:t>
            </a:r>
          </a:p>
          <a:p>
            <a:pPr marL="914400" lvl="1" indent="-457200">
              <a:buFont typeface="+mj-lt"/>
              <a:buAutoNum type="arabicPeriod"/>
            </a:pPr>
            <a:r>
              <a:rPr lang="en-US" dirty="0"/>
              <a:t>Interest</a:t>
            </a:r>
          </a:p>
          <a:p>
            <a:pPr marL="914400" lvl="1" indent="-457200">
              <a:buFont typeface="+mj-lt"/>
              <a:buAutoNum type="arabicPeriod"/>
            </a:pPr>
            <a:endParaRPr lang="en-US" dirty="0"/>
          </a:p>
          <a:p>
            <a:r>
              <a:rPr lang="en-US" dirty="0"/>
              <a:t>Data</a:t>
            </a:r>
          </a:p>
          <a:p>
            <a:pPr marL="914400" lvl="1" indent="-457200">
              <a:buFont typeface="+mj-lt"/>
              <a:buAutoNum type="arabicPeriod"/>
            </a:pPr>
            <a:r>
              <a:rPr lang="en-US" dirty="0"/>
              <a:t>Methodology</a:t>
            </a:r>
          </a:p>
          <a:p>
            <a:pPr marL="914400" lvl="1" indent="-457200">
              <a:buFont typeface="+mj-lt"/>
              <a:buAutoNum type="arabicPeriod"/>
            </a:pPr>
            <a:endParaRPr lang="en-US" dirty="0"/>
          </a:p>
          <a:p>
            <a:r>
              <a:rPr lang="en-US" dirty="0"/>
              <a:t>Conclusion</a:t>
            </a:r>
          </a:p>
        </p:txBody>
      </p:sp>
    </p:spTree>
    <p:extLst>
      <p:ext uri="{BB962C8B-B14F-4D97-AF65-F5344CB8AC3E}">
        <p14:creationId xmlns:p14="http://schemas.microsoft.com/office/powerpoint/2010/main" val="324940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11E7-9790-4B44-9282-652B2B01BF4F}"/>
              </a:ext>
            </a:extLst>
          </p:cNvPr>
          <p:cNvSpPr>
            <a:spLocks noGrp="1"/>
          </p:cNvSpPr>
          <p:nvPr>
            <p:ph type="title"/>
          </p:nvPr>
        </p:nvSpPr>
        <p:spPr/>
        <p:txBody>
          <a:bodyPr/>
          <a:lstStyle/>
          <a:p>
            <a:r>
              <a:rPr lang="en-US" dirty="0"/>
              <a:t>Introduction</a:t>
            </a:r>
            <a:endParaRPr lang="ar-EG" dirty="0"/>
          </a:p>
        </p:txBody>
      </p:sp>
      <p:sp>
        <p:nvSpPr>
          <p:cNvPr id="3" name="Content Placeholder 2">
            <a:extLst>
              <a:ext uri="{FF2B5EF4-FFF2-40B4-BE49-F238E27FC236}">
                <a16:creationId xmlns:a16="http://schemas.microsoft.com/office/drawing/2014/main" id="{FDEEECF6-ACCF-467B-8ABC-E3594BC4FB15}"/>
              </a:ext>
            </a:extLst>
          </p:cNvPr>
          <p:cNvSpPr>
            <a:spLocks noGrp="1"/>
          </p:cNvSpPr>
          <p:nvPr>
            <p:ph idx="1"/>
          </p:nvPr>
        </p:nvSpPr>
        <p:spPr/>
        <p:txBody>
          <a:bodyPr/>
          <a:lstStyle/>
          <a:p>
            <a:endParaRPr lang="en-US" dirty="0"/>
          </a:p>
          <a:p>
            <a:pPr marL="0" indent="0">
              <a:buNone/>
            </a:pPr>
            <a:r>
              <a:rPr lang="en-US" dirty="0"/>
              <a:t>The aim of this project is to demonstrate how Foursquare API can be used in conjunction with other databases to search and explore and certain cities of choice and to demonstrate how a business problem can be solved using it and give further recommendations for business groups.</a:t>
            </a:r>
          </a:p>
          <a:p>
            <a:endParaRPr lang="ar-EG" dirty="0"/>
          </a:p>
        </p:txBody>
      </p:sp>
    </p:spTree>
    <p:extLst>
      <p:ext uri="{BB962C8B-B14F-4D97-AF65-F5344CB8AC3E}">
        <p14:creationId xmlns:p14="http://schemas.microsoft.com/office/powerpoint/2010/main" val="122049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C899-A688-4C17-AA12-CF077F5682C0}"/>
              </a:ext>
            </a:extLst>
          </p:cNvPr>
          <p:cNvSpPr>
            <a:spLocks noGrp="1"/>
          </p:cNvSpPr>
          <p:nvPr>
            <p:ph type="title"/>
          </p:nvPr>
        </p:nvSpPr>
        <p:spPr/>
        <p:txBody>
          <a:bodyPr/>
          <a:lstStyle/>
          <a:p>
            <a:r>
              <a:rPr lang="en-US" b="1" dirty="0"/>
              <a:t>Business Problem Background</a:t>
            </a:r>
            <a:endParaRPr lang="ar-EG" dirty="0"/>
          </a:p>
        </p:txBody>
      </p:sp>
      <p:sp>
        <p:nvSpPr>
          <p:cNvPr id="3" name="Content Placeholder 2">
            <a:extLst>
              <a:ext uri="{FF2B5EF4-FFF2-40B4-BE49-F238E27FC236}">
                <a16:creationId xmlns:a16="http://schemas.microsoft.com/office/drawing/2014/main" id="{07317E56-AEAD-45BE-828C-49E907591364}"/>
              </a:ext>
            </a:extLst>
          </p:cNvPr>
          <p:cNvSpPr>
            <a:spLocks noGrp="1"/>
          </p:cNvSpPr>
          <p:nvPr>
            <p:ph idx="1"/>
          </p:nvPr>
        </p:nvSpPr>
        <p:spPr/>
        <p:txBody>
          <a:bodyPr>
            <a:normAutofit fontScale="85000" lnSpcReduction="20000"/>
          </a:bodyPr>
          <a:lstStyle/>
          <a:p>
            <a:pPr marL="0" indent="0">
              <a:buNone/>
            </a:pPr>
            <a:r>
              <a:rPr lang="en-US" dirty="0"/>
              <a:t>The goal of this is to create a business plan by the end, the business problem that we are trying to solve here, is one of the crucial problems nowadays.</a:t>
            </a:r>
          </a:p>
          <a:p>
            <a:pPr marL="0" indent="0">
              <a:buNone/>
            </a:pPr>
            <a:r>
              <a:rPr lang="en-US" dirty="0"/>
              <a:t>A lot of people are targeting to start a business in a different country and one of the problems that they face is related to understand some basic information about the foreign country that they are targeting.</a:t>
            </a:r>
          </a:p>
          <a:p>
            <a:pPr marL="0" indent="0">
              <a:buNone/>
            </a:pPr>
            <a:r>
              <a:rPr lang="en-US" dirty="0"/>
              <a:t>One of these fields of business is the restaurant business.</a:t>
            </a:r>
          </a:p>
          <a:p>
            <a:pPr marL="0" indent="0">
              <a:buNone/>
            </a:pPr>
            <a:r>
              <a:rPr lang="en-US" dirty="0"/>
              <a:t>The information that we are targeting to collect by this project is the understanding of the necessity to have a restaurant in a specific city based on the current restaurants serving this city and the population of the city itself.</a:t>
            </a:r>
          </a:p>
          <a:p>
            <a:pPr marL="0" indent="0">
              <a:buNone/>
            </a:pPr>
            <a:r>
              <a:rPr lang="en-US" dirty="0"/>
              <a:t>Understanding the need of a certain region to have extra restaurants is a fundamental information to take a decision based on it.</a:t>
            </a:r>
          </a:p>
          <a:p>
            <a:pPr marL="0" indent="0">
              <a:buNone/>
            </a:pPr>
            <a:r>
              <a:rPr lang="en-US" dirty="0"/>
              <a:t> Using Foursquare API along with some database about UK, I'll create a program to answer this question.</a:t>
            </a:r>
          </a:p>
          <a:p>
            <a:pPr marL="0" indent="0">
              <a:buNone/>
            </a:pPr>
            <a:endParaRPr lang="ar-EG" dirty="0"/>
          </a:p>
        </p:txBody>
      </p:sp>
    </p:spTree>
    <p:extLst>
      <p:ext uri="{BB962C8B-B14F-4D97-AF65-F5344CB8AC3E}">
        <p14:creationId xmlns:p14="http://schemas.microsoft.com/office/powerpoint/2010/main" val="401740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CB57-A4AF-4C0B-88B7-4EC3F9F34F9C}"/>
              </a:ext>
            </a:extLst>
          </p:cNvPr>
          <p:cNvSpPr>
            <a:spLocks noGrp="1"/>
          </p:cNvSpPr>
          <p:nvPr>
            <p:ph type="title"/>
          </p:nvPr>
        </p:nvSpPr>
        <p:spPr/>
        <p:txBody>
          <a:bodyPr/>
          <a:lstStyle/>
          <a:p>
            <a:r>
              <a:rPr lang="en-US" b="1" dirty="0"/>
              <a:t>Interest </a:t>
            </a:r>
            <a:endParaRPr lang="ar-EG" dirty="0"/>
          </a:p>
        </p:txBody>
      </p:sp>
      <p:sp>
        <p:nvSpPr>
          <p:cNvPr id="3" name="Content Placeholder 2">
            <a:extLst>
              <a:ext uri="{FF2B5EF4-FFF2-40B4-BE49-F238E27FC236}">
                <a16:creationId xmlns:a16="http://schemas.microsoft.com/office/drawing/2014/main" id="{080E7669-B403-459C-865B-9FFD57130A27}"/>
              </a:ext>
            </a:extLst>
          </p:cNvPr>
          <p:cNvSpPr>
            <a:spLocks noGrp="1"/>
          </p:cNvSpPr>
          <p:nvPr>
            <p:ph idx="1"/>
          </p:nvPr>
        </p:nvSpPr>
        <p:spPr/>
        <p:txBody>
          <a:bodyPr/>
          <a:lstStyle/>
          <a:p>
            <a:pPr marL="0" indent="0">
              <a:buNone/>
            </a:pPr>
            <a:r>
              <a:rPr lang="en-US" dirty="0"/>
              <a:t>People who would be interested in such information, are mainly businessmen in the restaurant business targeting to have a new restaurant in a new country or a city.</a:t>
            </a:r>
          </a:p>
          <a:p>
            <a:pPr marL="0" indent="0">
              <a:buNone/>
            </a:pPr>
            <a:r>
              <a:rPr lang="en-US" dirty="0"/>
              <a:t>Also, some countries are giving entrepreneur visa based on some business plan and investments on a certain city in the target country, so it would be a very helpful information for these people to know which city can be a target to for their business. </a:t>
            </a:r>
          </a:p>
          <a:p>
            <a:pPr marL="0" indent="0">
              <a:buNone/>
            </a:pPr>
            <a:endParaRPr lang="ar-EG" dirty="0"/>
          </a:p>
        </p:txBody>
      </p:sp>
    </p:spTree>
    <p:extLst>
      <p:ext uri="{BB962C8B-B14F-4D97-AF65-F5344CB8AC3E}">
        <p14:creationId xmlns:p14="http://schemas.microsoft.com/office/powerpoint/2010/main" val="418852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D35F-77D4-4258-80BF-CB36F961B516}"/>
              </a:ext>
            </a:extLst>
          </p:cNvPr>
          <p:cNvSpPr>
            <a:spLocks noGrp="1"/>
          </p:cNvSpPr>
          <p:nvPr>
            <p:ph type="title"/>
          </p:nvPr>
        </p:nvSpPr>
        <p:spPr/>
        <p:txBody>
          <a:bodyPr/>
          <a:lstStyle/>
          <a:p>
            <a:r>
              <a:rPr lang="en-US" dirty="0"/>
              <a:t>Data</a:t>
            </a:r>
            <a:endParaRPr lang="ar-EG" dirty="0"/>
          </a:p>
        </p:txBody>
      </p:sp>
      <p:sp>
        <p:nvSpPr>
          <p:cNvPr id="3" name="Content Placeholder 2">
            <a:extLst>
              <a:ext uri="{FF2B5EF4-FFF2-40B4-BE49-F238E27FC236}">
                <a16:creationId xmlns:a16="http://schemas.microsoft.com/office/drawing/2014/main" id="{A5EA8FEA-4491-4507-ADD4-9E54FC70712F}"/>
              </a:ext>
            </a:extLst>
          </p:cNvPr>
          <p:cNvSpPr>
            <a:spLocks noGrp="1"/>
          </p:cNvSpPr>
          <p:nvPr>
            <p:ph idx="1"/>
          </p:nvPr>
        </p:nvSpPr>
        <p:spPr/>
        <p:txBody>
          <a:bodyPr>
            <a:normAutofit fontScale="55000" lnSpcReduction="20000"/>
          </a:bodyPr>
          <a:lstStyle/>
          <a:p>
            <a:pPr marL="0" indent="0">
              <a:buNone/>
            </a:pPr>
            <a:r>
              <a:rPr lang="en-US" dirty="0"/>
              <a:t>This project is mainly based on: </a:t>
            </a:r>
          </a:p>
          <a:p>
            <a:pPr marL="0" lvl="0" indent="0">
              <a:buNone/>
            </a:pPr>
            <a:r>
              <a:rPr lang="en-US" dirty="0"/>
              <a:t>Foursquare Data location API.</a:t>
            </a:r>
          </a:p>
          <a:p>
            <a:pPr marL="0" lvl="0" indent="0">
              <a:buNone/>
            </a:pPr>
            <a:r>
              <a:rPr lang="en-US" dirty="0"/>
              <a:t>United Kingdom Cities Database from "</a:t>
            </a:r>
            <a:r>
              <a:rPr lang="en-US" dirty="0" err="1"/>
              <a:t>simplemaps</a:t>
            </a:r>
            <a:r>
              <a:rPr lang="en-US" dirty="0"/>
              <a:t>" site </a:t>
            </a:r>
            <a:r>
              <a:rPr lang="en-US" u="sng" dirty="0">
                <a:hlinkClick r:id="rId2"/>
              </a:rPr>
              <a:t>https://simplemaps.com/data/gb-cities</a:t>
            </a:r>
            <a:r>
              <a:rPr lang="en-US" dirty="0"/>
              <a:t>.</a:t>
            </a:r>
          </a:p>
          <a:p>
            <a:pPr marL="0" indent="0">
              <a:buNone/>
            </a:pPr>
            <a:r>
              <a:rPr lang="en-US" b="1" dirty="0"/>
              <a:t> </a:t>
            </a:r>
            <a:endParaRPr lang="en-US" dirty="0"/>
          </a:p>
          <a:p>
            <a:pPr marL="0" indent="0">
              <a:buNone/>
            </a:pPr>
            <a:r>
              <a:rPr lang="en-US" b="1" dirty="0"/>
              <a:t>The UK data file includes some information about the cities of UK :</a:t>
            </a:r>
            <a:endParaRPr lang="en-US" dirty="0"/>
          </a:p>
          <a:p>
            <a:pPr marL="0" indent="0">
              <a:buNone/>
            </a:pPr>
            <a:endParaRPr lang="en-US" dirty="0"/>
          </a:p>
          <a:p>
            <a:pPr lvl="0"/>
            <a:r>
              <a:rPr lang="en-US" dirty="0"/>
              <a:t>City</a:t>
            </a:r>
          </a:p>
          <a:p>
            <a:pPr lvl="0"/>
            <a:r>
              <a:rPr lang="en-US" dirty="0"/>
              <a:t>Lat</a:t>
            </a:r>
          </a:p>
          <a:p>
            <a:pPr lvl="0"/>
            <a:r>
              <a:rPr lang="en-US" dirty="0" err="1"/>
              <a:t>Lng</a:t>
            </a:r>
            <a:endParaRPr lang="en-US" dirty="0"/>
          </a:p>
          <a:p>
            <a:pPr lvl="0"/>
            <a:r>
              <a:rPr lang="en-US" dirty="0"/>
              <a:t>Country</a:t>
            </a:r>
          </a:p>
          <a:p>
            <a:pPr lvl="0"/>
            <a:r>
              <a:rPr lang="en-US" dirty="0"/>
              <a:t>iso2</a:t>
            </a:r>
          </a:p>
          <a:p>
            <a:pPr lvl="0"/>
            <a:r>
              <a:rPr lang="en-US" dirty="0" err="1"/>
              <a:t>admin_name</a:t>
            </a:r>
            <a:endParaRPr lang="en-US" dirty="0"/>
          </a:p>
          <a:p>
            <a:pPr lvl="0"/>
            <a:r>
              <a:rPr lang="en-US" dirty="0"/>
              <a:t>capital</a:t>
            </a:r>
          </a:p>
          <a:p>
            <a:pPr lvl="0"/>
            <a:r>
              <a:rPr lang="en-US" dirty="0"/>
              <a:t>population</a:t>
            </a:r>
          </a:p>
          <a:p>
            <a:pPr lvl="0"/>
            <a:r>
              <a:rPr lang="en-US" dirty="0" err="1"/>
              <a:t>population_proper</a:t>
            </a:r>
            <a:endParaRPr lang="en-US" dirty="0"/>
          </a:p>
          <a:p>
            <a:endParaRPr lang="ar-EG" dirty="0"/>
          </a:p>
        </p:txBody>
      </p:sp>
    </p:spTree>
    <p:extLst>
      <p:ext uri="{BB962C8B-B14F-4D97-AF65-F5344CB8AC3E}">
        <p14:creationId xmlns:p14="http://schemas.microsoft.com/office/powerpoint/2010/main" val="4860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8E75-8EB5-4D4A-A739-6289C05931C6}"/>
              </a:ext>
            </a:extLst>
          </p:cNvPr>
          <p:cNvSpPr>
            <a:spLocks noGrp="1"/>
          </p:cNvSpPr>
          <p:nvPr>
            <p:ph type="title"/>
          </p:nvPr>
        </p:nvSpPr>
        <p:spPr/>
        <p:txBody>
          <a:bodyPr/>
          <a:lstStyle/>
          <a:p>
            <a:r>
              <a:rPr lang="en-US" dirty="0"/>
              <a:t>Methodology</a:t>
            </a:r>
            <a:endParaRPr lang="ar-EG" dirty="0"/>
          </a:p>
        </p:txBody>
      </p:sp>
      <p:sp>
        <p:nvSpPr>
          <p:cNvPr id="3" name="Content Placeholder 2">
            <a:extLst>
              <a:ext uri="{FF2B5EF4-FFF2-40B4-BE49-F238E27FC236}">
                <a16:creationId xmlns:a16="http://schemas.microsoft.com/office/drawing/2014/main" id="{538B6FB6-43E1-4E62-8EE7-937150F4347B}"/>
              </a:ext>
            </a:extLst>
          </p:cNvPr>
          <p:cNvSpPr>
            <a:spLocks noGrp="1"/>
          </p:cNvSpPr>
          <p:nvPr>
            <p:ph idx="1"/>
          </p:nvPr>
        </p:nvSpPr>
        <p:spPr/>
        <p:txBody>
          <a:bodyPr>
            <a:normAutofit fontScale="62500" lnSpcReduction="20000"/>
          </a:bodyPr>
          <a:lstStyle/>
          <a:p>
            <a:pPr marL="0" indent="0">
              <a:buNone/>
            </a:pPr>
            <a:r>
              <a:rPr lang="en-US" u="sng" dirty="0"/>
              <a:t>Step 1 - Extracting UK Data File:</a:t>
            </a:r>
            <a:endParaRPr lang="en-US" dirty="0"/>
          </a:p>
          <a:p>
            <a:pPr marL="0" indent="0">
              <a:buNone/>
            </a:pPr>
            <a:r>
              <a:rPr lang="en-US" dirty="0"/>
              <a:t>the idea here is to get information from the CSV file of UK and convert it to a data frame including the city name, coordinates (longitude and latitude) and population per city.</a:t>
            </a:r>
          </a:p>
          <a:p>
            <a:pPr marL="0" indent="0">
              <a:buNone/>
            </a:pPr>
            <a:r>
              <a:rPr lang="en-US" dirty="0"/>
              <a:t> </a:t>
            </a:r>
          </a:p>
          <a:p>
            <a:pPr marL="0" indent="0">
              <a:buNone/>
            </a:pPr>
            <a:r>
              <a:rPr lang="en-US" u="sng" dirty="0"/>
              <a:t>Step 2 – Foursquare API:</a:t>
            </a:r>
            <a:endParaRPr lang="en-US" dirty="0"/>
          </a:p>
          <a:p>
            <a:pPr marL="0" indent="0">
              <a:buNone/>
            </a:pPr>
            <a:r>
              <a:rPr lang="en-US" dirty="0"/>
              <a:t>After that we will be using the Foursquare API with the Search capability to get all restaurant venues per city. </a:t>
            </a:r>
          </a:p>
          <a:p>
            <a:pPr marL="0" indent="0">
              <a:buNone/>
            </a:pPr>
            <a:r>
              <a:rPr lang="en-US" dirty="0"/>
              <a:t> </a:t>
            </a:r>
          </a:p>
          <a:p>
            <a:pPr marL="0" indent="0">
              <a:buNone/>
            </a:pPr>
            <a:r>
              <a:rPr lang="en-US" u="sng" dirty="0"/>
              <a:t>Step 3 – Clustering:</a:t>
            </a:r>
            <a:endParaRPr lang="en-US" dirty="0"/>
          </a:p>
          <a:p>
            <a:pPr marL="0" indent="0">
              <a:buNone/>
            </a:pPr>
            <a:r>
              <a:rPr lang="en-US" dirty="0"/>
              <a:t>After compiling all information that we got from the UK database and the Foursquare API, we will end up with a database including 4 major information:</a:t>
            </a:r>
          </a:p>
          <a:p>
            <a:r>
              <a:rPr lang="en-US" dirty="0"/>
              <a:t>City Name (all UK cities).</a:t>
            </a:r>
          </a:p>
          <a:p>
            <a:r>
              <a:rPr lang="en-US" dirty="0"/>
              <a:t>Population Per city.</a:t>
            </a:r>
          </a:p>
          <a:p>
            <a:r>
              <a:rPr lang="en-US" dirty="0"/>
              <a:t>Number of restaurants per city.</a:t>
            </a:r>
          </a:p>
          <a:p>
            <a:r>
              <a:rPr lang="en-US" dirty="0"/>
              <a:t>Restaurant per 100K capita. (an indication feature of how many restaurants exists in a city per 100K person).</a:t>
            </a:r>
          </a:p>
          <a:p>
            <a:endParaRPr lang="ar-EG" dirty="0"/>
          </a:p>
        </p:txBody>
      </p:sp>
    </p:spTree>
    <p:extLst>
      <p:ext uri="{BB962C8B-B14F-4D97-AF65-F5344CB8AC3E}">
        <p14:creationId xmlns:p14="http://schemas.microsoft.com/office/powerpoint/2010/main" val="373681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CF8A-A2BF-47CF-969C-2ECFFD9F48AC}"/>
              </a:ext>
            </a:extLst>
          </p:cNvPr>
          <p:cNvSpPr>
            <a:spLocks noGrp="1"/>
          </p:cNvSpPr>
          <p:nvPr>
            <p:ph type="title"/>
          </p:nvPr>
        </p:nvSpPr>
        <p:spPr/>
        <p:txBody>
          <a:bodyPr/>
          <a:lstStyle/>
          <a:p>
            <a:r>
              <a:rPr lang="en-US" dirty="0"/>
              <a:t>A Map showing all cities of UK</a:t>
            </a:r>
            <a:endParaRPr lang="ar-EG" dirty="0"/>
          </a:p>
        </p:txBody>
      </p:sp>
      <p:pic>
        <p:nvPicPr>
          <p:cNvPr id="4" name="Content Placeholder 3">
            <a:extLst>
              <a:ext uri="{FF2B5EF4-FFF2-40B4-BE49-F238E27FC236}">
                <a16:creationId xmlns:a16="http://schemas.microsoft.com/office/drawing/2014/main" id="{03BDDCCD-9918-4110-8E6D-F88D4953E48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91269" y="1825625"/>
            <a:ext cx="9409461" cy="4351338"/>
          </a:xfrm>
          <a:prstGeom prst="rect">
            <a:avLst/>
          </a:prstGeom>
        </p:spPr>
      </p:pic>
    </p:spTree>
    <p:extLst>
      <p:ext uri="{BB962C8B-B14F-4D97-AF65-F5344CB8AC3E}">
        <p14:creationId xmlns:p14="http://schemas.microsoft.com/office/powerpoint/2010/main" val="401523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7426-E9B7-4AFD-8D7A-FF568F61E8F6}"/>
              </a:ext>
            </a:extLst>
          </p:cNvPr>
          <p:cNvSpPr>
            <a:spLocks noGrp="1"/>
          </p:cNvSpPr>
          <p:nvPr>
            <p:ph type="title"/>
          </p:nvPr>
        </p:nvSpPr>
        <p:spPr/>
        <p:txBody>
          <a:bodyPr/>
          <a:lstStyle/>
          <a:p>
            <a:r>
              <a:rPr lang="en-US" dirty="0"/>
              <a:t>Conclusion 1/2</a:t>
            </a:r>
            <a:endParaRPr lang="ar-EG" dirty="0"/>
          </a:p>
        </p:txBody>
      </p:sp>
      <p:sp>
        <p:nvSpPr>
          <p:cNvPr id="3" name="Content Placeholder 2">
            <a:extLst>
              <a:ext uri="{FF2B5EF4-FFF2-40B4-BE49-F238E27FC236}">
                <a16:creationId xmlns:a16="http://schemas.microsoft.com/office/drawing/2014/main" id="{C1F477D9-E1F8-49EB-BEB4-A8EDF1458287}"/>
              </a:ext>
            </a:extLst>
          </p:cNvPr>
          <p:cNvSpPr>
            <a:spLocks noGrp="1"/>
          </p:cNvSpPr>
          <p:nvPr>
            <p:ph idx="1"/>
          </p:nvPr>
        </p:nvSpPr>
        <p:spPr/>
        <p:txBody>
          <a:bodyPr>
            <a:normAutofit fontScale="85000" lnSpcReduction="20000"/>
          </a:bodyPr>
          <a:lstStyle/>
          <a:p>
            <a:pPr marL="0" indent="0">
              <a:buNone/>
            </a:pPr>
            <a:r>
              <a:rPr lang="en-US" dirty="0"/>
              <a:t>Five different clusters were produced based on the data we collected during this project including population per city, number of restaurants per city and the Restaurant per 100K capita. </a:t>
            </a:r>
          </a:p>
          <a:p>
            <a:pPr marL="0" indent="0">
              <a:buNone/>
            </a:pPr>
            <a:r>
              <a:rPr lang="en-US" i="1" u="sng" dirty="0"/>
              <a:t>Cluster 1</a:t>
            </a:r>
            <a:r>
              <a:rPr lang="en-US" dirty="0"/>
              <a:t>: including 357 cities with population below 1 Million and restaurant per 100K capita above 1.0. (Low Population – High Restaurant Count)</a:t>
            </a:r>
          </a:p>
          <a:p>
            <a:pPr marL="0" indent="0">
              <a:buNone/>
            </a:pPr>
            <a:r>
              <a:rPr lang="en-US" i="1" u="sng" dirty="0"/>
              <a:t>Cluster 2</a:t>
            </a:r>
            <a:r>
              <a:rPr lang="en-US" dirty="0"/>
              <a:t>: including 1 city with population above 10 Million and restaurant per 100K capita below 1.0. (Very High Population – Low Restaurant Count)</a:t>
            </a:r>
          </a:p>
          <a:p>
            <a:pPr marL="0" indent="0">
              <a:buNone/>
            </a:pPr>
            <a:r>
              <a:rPr lang="en-US" i="1" u="sng" dirty="0"/>
              <a:t>Cluster 3</a:t>
            </a:r>
            <a:r>
              <a:rPr lang="en-US" dirty="0"/>
              <a:t>: including 3 cities with population above 1 Million and restaurant per 100K capita above and below 1.0. (High Population – Low Restaurant Count)</a:t>
            </a:r>
          </a:p>
          <a:p>
            <a:pPr marL="0" indent="0">
              <a:buNone/>
            </a:pPr>
            <a:r>
              <a:rPr lang="en-US" i="1" u="sng" dirty="0"/>
              <a:t>Cluster 4</a:t>
            </a:r>
            <a:r>
              <a:rPr lang="en-US" dirty="0"/>
              <a:t>: including 11 cities with population below 1 Million and restaurant per 100K capita above 1.0. (Low Population – High Restaurant Count)</a:t>
            </a:r>
          </a:p>
          <a:p>
            <a:pPr marL="0" indent="0">
              <a:buNone/>
            </a:pPr>
            <a:r>
              <a:rPr lang="en-US" i="1" u="sng" dirty="0"/>
              <a:t>Cluster 5</a:t>
            </a:r>
            <a:r>
              <a:rPr lang="en-US" dirty="0"/>
              <a:t>: including 2 cities with population above 2 Million and restaurant per 100K capita above 1.0. (High Population – High Restaurant Count)</a:t>
            </a:r>
          </a:p>
          <a:p>
            <a:endParaRPr lang="ar-EG" dirty="0"/>
          </a:p>
        </p:txBody>
      </p:sp>
    </p:spTree>
    <p:extLst>
      <p:ext uri="{BB962C8B-B14F-4D97-AF65-F5344CB8AC3E}">
        <p14:creationId xmlns:p14="http://schemas.microsoft.com/office/powerpoint/2010/main" val="4232882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843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 The Battle of Neighborhoods UK Cities Restaurants Analysis </vt:lpstr>
      <vt:lpstr>Contents:</vt:lpstr>
      <vt:lpstr>Introduction</vt:lpstr>
      <vt:lpstr>Business Problem Background</vt:lpstr>
      <vt:lpstr>Interest </vt:lpstr>
      <vt:lpstr>Data</vt:lpstr>
      <vt:lpstr>Methodology</vt:lpstr>
      <vt:lpstr>A Map showing all cities of UK</vt:lpstr>
      <vt:lpstr>Conclusion 1/2</vt:lpstr>
      <vt:lpstr>Conclusion 2/2</vt:lpstr>
      <vt:lpstr>A map showing the best clusters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UK Cities Restaurants Analysis </dc:title>
  <dc:creator>Rashwan, Ahmed (Nokia - EG/Giza)</dc:creator>
  <cp:lastModifiedBy>Rashwan, Ahmed (Nokia - EG/Giza)</cp:lastModifiedBy>
  <cp:revision>3</cp:revision>
  <dcterms:created xsi:type="dcterms:W3CDTF">2021-05-16T20:36:47Z</dcterms:created>
  <dcterms:modified xsi:type="dcterms:W3CDTF">2021-05-16T20:47:09Z</dcterms:modified>
</cp:coreProperties>
</file>