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3" r:id="rId8"/>
    <p:sldId id="264" r:id="rId9"/>
    <p:sldId id="265" r:id="rId10"/>
    <p:sldId id="266" r:id="rId11"/>
    <p:sldId id="267" r:id="rId12"/>
    <p:sldId id="268" r:id="rId13"/>
    <p:sldId id="269" r:id="rId14"/>
    <p:sldId id="270" r:id="rId15"/>
    <p:sldId id="271" r:id="rId16"/>
    <p:sldId id="272" r:id="rId17"/>
    <p:sldId id="27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8/29/2021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8/29/2021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8/29/2021</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8/29/2021</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8/29/2021</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8/29/2021</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8/29/2021</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8/29/2021</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2CCC-C1A2-4608-B752-97BE9BE15FEC}"/>
              </a:ext>
            </a:extLst>
          </p:cNvPr>
          <p:cNvSpPr>
            <a:spLocks noGrp="1"/>
          </p:cNvSpPr>
          <p:nvPr>
            <p:ph type="ctrTitle"/>
          </p:nvPr>
        </p:nvSpPr>
        <p:spPr/>
        <p:txBody>
          <a:bodyPr/>
          <a:lstStyle/>
          <a:p>
            <a:r>
              <a:rPr lang="en-US" dirty="0"/>
              <a:t>CASE STUDY 2</a:t>
            </a:r>
          </a:p>
        </p:txBody>
      </p:sp>
      <p:sp>
        <p:nvSpPr>
          <p:cNvPr id="3" name="Subtitle 2">
            <a:extLst>
              <a:ext uri="{FF2B5EF4-FFF2-40B4-BE49-F238E27FC236}">
                <a16:creationId xmlns:a16="http://schemas.microsoft.com/office/drawing/2014/main" id="{3400B0C8-EB0C-43E2-A5A0-CE0825031BD8}"/>
              </a:ext>
            </a:extLst>
          </p:cNvPr>
          <p:cNvSpPr>
            <a:spLocks noGrp="1"/>
          </p:cNvSpPr>
          <p:nvPr>
            <p:ph type="subTitle" idx="1"/>
          </p:nvPr>
        </p:nvSpPr>
        <p:spPr/>
        <p:txBody>
          <a:bodyPr/>
          <a:lstStyle/>
          <a:p>
            <a:r>
              <a:rPr lang="en-US" dirty="0"/>
              <a:t>Catalog Cross Selling</a:t>
            </a:r>
          </a:p>
        </p:txBody>
      </p:sp>
    </p:spTree>
    <p:extLst>
      <p:ext uri="{BB962C8B-B14F-4D97-AF65-F5344CB8AC3E}">
        <p14:creationId xmlns:p14="http://schemas.microsoft.com/office/powerpoint/2010/main" val="420862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FE6ED-A7CB-462E-91E8-E6CF3B80B614}"/>
              </a:ext>
            </a:extLst>
          </p:cNvPr>
          <p:cNvSpPr txBox="1"/>
          <p:nvPr/>
        </p:nvSpPr>
        <p:spPr>
          <a:xfrm>
            <a:off x="733425" y="5505450"/>
            <a:ext cx="7439025" cy="1200329"/>
          </a:xfrm>
          <a:prstGeom prst="rect">
            <a:avLst/>
          </a:prstGeom>
          <a:noFill/>
        </p:spPr>
        <p:txBody>
          <a:bodyPr wrap="square" rtlCol="0">
            <a:spAutoFit/>
          </a:bodyPr>
          <a:lstStyle/>
          <a:p>
            <a:r>
              <a:rPr lang="en-US" dirty="0"/>
              <a:t>Automotive Division is one which corresponds to other divisions, so a better option is to place Garden division catalog with 60% confidence and lift of 2.32, so it's more likely to catch the customer when automotive division product is being sold</a:t>
            </a:r>
          </a:p>
        </p:txBody>
      </p:sp>
      <p:pic>
        <p:nvPicPr>
          <p:cNvPr id="2" name="Picture 1">
            <a:extLst>
              <a:ext uri="{FF2B5EF4-FFF2-40B4-BE49-F238E27FC236}">
                <a16:creationId xmlns:a16="http://schemas.microsoft.com/office/drawing/2014/main" id="{ACAC8400-2CB6-4570-B181-E3FA97186E14}"/>
              </a:ext>
            </a:extLst>
          </p:cNvPr>
          <p:cNvPicPr>
            <a:picLocks noChangeAspect="1"/>
          </p:cNvPicPr>
          <p:nvPr/>
        </p:nvPicPr>
        <p:blipFill>
          <a:blip r:embed="rId2"/>
          <a:stretch>
            <a:fillRect/>
          </a:stretch>
        </p:blipFill>
        <p:spPr>
          <a:xfrm>
            <a:off x="599308" y="180522"/>
            <a:ext cx="8830442" cy="5218684"/>
          </a:xfrm>
          <a:prstGeom prst="rect">
            <a:avLst/>
          </a:prstGeom>
        </p:spPr>
      </p:pic>
    </p:spTree>
    <p:extLst>
      <p:ext uri="{BB962C8B-B14F-4D97-AF65-F5344CB8AC3E}">
        <p14:creationId xmlns:p14="http://schemas.microsoft.com/office/powerpoint/2010/main" val="1109728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FE6ED-A7CB-462E-91E8-E6CF3B80B614}"/>
              </a:ext>
            </a:extLst>
          </p:cNvPr>
          <p:cNvSpPr txBox="1"/>
          <p:nvPr/>
        </p:nvSpPr>
        <p:spPr>
          <a:xfrm>
            <a:off x="733425" y="5505450"/>
            <a:ext cx="7439025"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Houseware Division, with other division corresponds to Personal Electronics Division, so placing Personal Electronics Division catalog in Houseware division item shipment will results in more sales of PED items.</a:t>
            </a:r>
          </a:p>
          <a:p>
            <a:pPr marL="285750" indent="-285750">
              <a:buFont typeface="Arial" panose="020B0604020202020204" pitchFamily="34" charset="0"/>
              <a:buChar char="•"/>
            </a:pPr>
            <a:r>
              <a:rPr lang="en-US" sz="1600" dirty="0"/>
              <a:t>Same way, jewelry division sales can also be increased if placed in Houseware Division shipment</a:t>
            </a:r>
          </a:p>
        </p:txBody>
      </p:sp>
      <p:pic>
        <p:nvPicPr>
          <p:cNvPr id="3" name="Picture 2">
            <a:extLst>
              <a:ext uri="{FF2B5EF4-FFF2-40B4-BE49-F238E27FC236}">
                <a16:creationId xmlns:a16="http://schemas.microsoft.com/office/drawing/2014/main" id="{DC7261BF-5F34-4E6C-A595-B83978E8DC72}"/>
              </a:ext>
            </a:extLst>
          </p:cNvPr>
          <p:cNvPicPr>
            <a:picLocks noChangeAspect="1"/>
          </p:cNvPicPr>
          <p:nvPr/>
        </p:nvPicPr>
        <p:blipFill>
          <a:blip r:embed="rId2"/>
          <a:stretch>
            <a:fillRect/>
          </a:stretch>
        </p:blipFill>
        <p:spPr>
          <a:xfrm>
            <a:off x="894624" y="151942"/>
            <a:ext cx="8249376" cy="5197409"/>
          </a:xfrm>
          <a:prstGeom prst="rect">
            <a:avLst/>
          </a:prstGeom>
        </p:spPr>
      </p:pic>
    </p:spTree>
    <p:extLst>
      <p:ext uri="{BB962C8B-B14F-4D97-AF65-F5344CB8AC3E}">
        <p14:creationId xmlns:p14="http://schemas.microsoft.com/office/powerpoint/2010/main" val="4270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EAF9DFD-0DD3-41DE-987D-C0D2DF0023D4}"/>
              </a:ext>
            </a:extLst>
          </p:cNvPr>
          <p:cNvPicPr>
            <a:picLocks noChangeAspect="1"/>
          </p:cNvPicPr>
          <p:nvPr/>
        </p:nvPicPr>
        <p:blipFill>
          <a:blip r:embed="rId2"/>
          <a:stretch>
            <a:fillRect/>
          </a:stretch>
        </p:blipFill>
        <p:spPr>
          <a:xfrm>
            <a:off x="4014122" y="275785"/>
            <a:ext cx="7033411" cy="4651467"/>
          </a:xfrm>
          <a:prstGeom prst="rect">
            <a:avLst/>
          </a:prstGeom>
        </p:spPr>
      </p:pic>
      <p:sp>
        <p:nvSpPr>
          <p:cNvPr id="3" name="Rectangle 2">
            <a:extLst>
              <a:ext uri="{FF2B5EF4-FFF2-40B4-BE49-F238E27FC236}">
                <a16:creationId xmlns:a16="http://schemas.microsoft.com/office/drawing/2014/main" id="{ED6CF2C7-367C-4350-9BC1-2E74F7E38CAC}"/>
              </a:ext>
            </a:extLst>
          </p:cNvPr>
          <p:cNvSpPr/>
          <p:nvPr/>
        </p:nvSpPr>
        <p:spPr>
          <a:xfrm>
            <a:off x="628649" y="5197220"/>
            <a:ext cx="7362825" cy="1384995"/>
          </a:xfrm>
          <a:prstGeom prst="rect">
            <a:avLst/>
          </a:prstGeom>
        </p:spPr>
        <p:txBody>
          <a:bodyPr wrap="square">
            <a:spAutoFit/>
          </a:bodyPr>
          <a:lstStyle/>
          <a:p>
            <a:pPr marL="285750" indent="-285750">
              <a:buFont typeface="Arial" panose="020B0604020202020204" pitchFamily="34" charset="0"/>
              <a:buChar char="•"/>
            </a:pPr>
            <a:r>
              <a:rPr lang="en-US" sz="1400" b="1" dirty="0">
                <a:solidFill>
                  <a:srgbClr val="000000"/>
                </a:solidFill>
                <a:latin typeface="Helvetica Neue"/>
              </a:rPr>
              <a:t>Rules strength </a:t>
            </a:r>
            <a:r>
              <a:rPr lang="en-US" sz="1400" dirty="0">
                <a:solidFill>
                  <a:srgbClr val="000000"/>
                </a:solidFill>
                <a:latin typeface="Helvetica Neue"/>
              </a:rPr>
              <a:t>are the key to increase the sales of catalog. We can use popularity of one item to increase sales of other items.</a:t>
            </a:r>
          </a:p>
          <a:p>
            <a:pPr marL="285750" indent="-285750">
              <a:buFont typeface="Arial" panose="020B0604020202020204" pitchFamily="34" charset="0"/>
              <a:buChar char="•"/>
            </a:pPr>
            <a:r>
              <a:rPr lang="en-US" sz="1400" dirty="0">
                <a:solidFill>
                  <a:srgbClr val="000000"/>
                </a:solidFill>
                <a:latin typeface="Helvetica Neue"/>
              </a:rPr>
              <a:t>Here Personal Electronics Division catalog can be send with Novelty Gift, Computers, Jewelry and Housewares Divisions.</a:t>
            </a:r>
          </a:p>
          <a:p>
            <a:pPr marL="285750" indent="-285750">
              <a:buFont typeface="Arial" panose="020B0604020202020204" pitchFamily="34" charset="0"/>
              <a:buChar char="•"/>
            </a:pPr>
            <a:r>
              <a:rPr lang="en-US" sz="1400" dirty="0">
                <a:solidFill>
                  <a:srgbClr val="000000"/>
                </a:solidFill>
                <a:latin typeface="Helvetica Neue"/>
              </a:rPr>
              <a:t>Same way garden division can be send with Automotive division and Novelty Gift Division shipments/email with a lift of 2.91</a:t>
            </a:r>
            <a:endParaRPr lang="en-US" sz="1400" b="0" i="0" dirty="0">
              <a:solidFill>
                <a:srgbClr val="000000"/>
              </a:solidFill>
              <a:effectLst/>
              <a:latin typeface="Helvetica Neue"/>
            </a:endParaRPr>
          </a:p>
        </p:txBody>
      </p:sp>
      <p:sp>
        <p:nvSpPr>
          <p:cNvPr id="4" name="TextBox 3">
            <a:extLst>
              <a:ext uri="{FF2B5EF4-FFF2-40B4-BE49-F238E27FC236}">
                <a16:creationId xmlns:a16="http://schemas.microsoft.com/office/drawing/2014/main" id="{A234CAF3-B460-48F7-868E-7077DFCD5E87}"/>
              </a:ext>
            </a:extLst>
          </p:cNvPr>
          <p:cNvSpPr txBox="1"/>
          <p:nvPr/>
        </p:nvSpPr>
        <p:spPr>
          <a:xfrm>
            <a:off x="504825" y="495300"/>
            <a:ext cx="3280898" cy="523220"/>
          </a:xfrm>
          <a:prstGeom prst="rect">
            <a:avLst/>
          </a:prstGeom>
          <a:noFill/>
        </p:spPr>
        <p:txBody>
          <a:bodyPr wrap="none" rtlCol="0">
            <a:spAutoFit/>
          </a:bodyPr>
          <a:lstStyle/>
          <a:p>
            <a:r>
              <a:rPr lang="en-US" sz="2800" b="1" dirty="0"/>
              <a:t>RULE STRENGTH</a:t>
            </a:r>
          </a:p>
        </p:txBody>
      </p:sp>
    </p:spTree>
    <p:extLst>
      <p:ext uri="{BB962C8B-B14F-4D97-AF65-F5344CB8AC3E}">
        <p14:creationId xmlns:p14="http://schemas.microsoft.com/office/powerpoint/2010/main" val="2083757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B5B4-5098-494F-8813-7F6512125D96}"/>
              </a:ext>
            </a:extLst>
          </p:cNvPr>
          <p:cNvSpPr>
            <a:spLocks noGrp="1"/>
          </p:cNvSpPr>
          <p:nvPr>
            <p:ph type="title"/>
          </p:nvPr>
        </p:nvSpPr>
        <p:spPr/>
        <p:txBody>
          <a:bodyPr>
            <a:normAutofit fontScale="90000"/>
          </a:bodyPr>
          <a:lstStyle/>
          <a:p>
            <a:r>
              <a:rPr lang="en-US" dirty="0"/>
              <a:t>Association with min support 0.05</a:t>
            </a:r>
            <a:br>
              <a:rPr lang="en-US" dirty="0"/>
            </a:br>
            <a:endParaRPr lang="en-US" dirty="0"/>
          </a:p>
        </p:txBody>
      </p:sp>
    </p:spTree>
    <p:extLst>
      <p:ext uri="{BB962C8B-B14F-4D97-AF65-F5344CB8AC3E}">
        <p14:creationId xmlns:p14="http://schemas.microsoft.com/office/powerpoint/2010/main" val="4079622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FE6ED-A7CB-462E-91E8-E6CF3B80B614}"/>
              </a:ext>
            </a:extLst>
          </p:cNvPr>
          <p:cNvSpPr txBox="1"/>
          <p:nvPr/>
        </p:nvSpPr>
        <p:spPr>
          <a:xfrm>
            <a:off x="733425" y="5505450"/>
            <a:ext cx="743902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graph perfectly explains of the catalog should go with which type of shipment, with a decent lift and confidence above 50% for all</a:t>
            </a:r>
          </a:p>
        </p:txBody>
      </p:sp>
      <p:pic>
        <p:nvPicPr>
          <p:cNvPr id="2" name="Picture 1">
            <a:extLst>
              <a:ext uri="{FF2B5EF4-FFF2-40B4-BE49-F238E27FC236}">
                <a16:creationId xmlns:a16="http://schemas.microsoft.com/office/drawing/2014/main" id="{10184309-5DC7-466E-B5A3-004CC1A5676B}"/>
              </a:ext>
            </a:extLst>
          </p:cNvPr>
          <p:cNvPicPr>
            <a:picLocks noChangeAspect="1"/>
          </p:cNvPicPr>
          <p:nvPr/>
        </p:nvPicPr>
        <p:blipFill>
          <a:blip r:embed="rId2"/>
          <a:stretch>
            <a:fillRect/>
          </a:stretch>
        </p:blipFill>
        <p:spPr>
          <a:xfrm>
            <a:off x="1223304" y="29111"/>
            <a:ext cx="8415996" cy="5239828"/>
          </a:xfrm>
          <a:prstGeom prst="rect">
            <a:avLst/>
          </a:prstGeom>
        </p:spPr>
      </p:pic>
    </p:spTree>
    <p:extLst>
      <p:ext uri="{BB962C8B-B14F-4D97-AF65-F5344CB8AC3E}">
        <p14:creationId xmlns:p14="http://schemas.microsoft.com/office/powerpoint/2010/main" val="61771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532968-0742-46D9-9FF4-C8234476F467}"/>
              </a:ext>
            </a:extLst>
          </p:cNvPr>
          <p:cNvPicPr>
            <a:picLocks noChangeAspect="1"/>
          </p:cNvPicPr>
          <p:nvPr/>
        </p:nvPicPr>
        <p:blipFill>
          <a:blip r:embed="rId2"/>
          <a:stretch>
            <a:fillRect/>
          </a:stretch>
        </p:blipFill>
        <p:spPr>
          <a:xfrm>
            <a:off x="2223547" y="871144"/>
            <a:ext cx="7744906" cy="5630061"/>
          </a:xfrm>
          <a:prstGeom prst="rect">
            <a:avLst/>
          </a:prstGeom>
        </p:spPr>
      </p:pic>
    </p:spTree>
    <p:extLst>
      <p:ext uri="{BB962C8B-B14F-4D97-AF65-F5344CB8AC3E}">
        <p14:creationId xmlns:p14="http://schemas.microsoft.com/office/powerpoint/2010/main" val="2580737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866498-5BC6-4B7B-B4A6-64D734614436}"/>
              </a:ext>
            </a:extLst>
          </p:cNvPr>
          <p:cNvPicPr>
            <a:picLocks noChangeAspect="1"/>
          </p:cNvPicPr>
          <p:nvPr/>
        </p:nvPicPr>
        <p:blipFill>
          <a:blip r:embed="rId2"/>
          <a:stretch>
            <a:fillRect/>
          </a:stretch>
        </p:blipFill>
        <p:spPr>
          <a:xfrm>
            <a:off x="3866486" y="415350"/>
            <a:ext cx="7115839" cy="4655955"/>
          </a:xfrm>
          <a:prstGeom prst="rect">
            <a:avLst/>
          </a:prstGeom>
        </p:spPr>
      </p:pic>
      <p:sp>
        <p:nvSpPr>
          <p:cNvPr id="3" name="Rectangle 2">
            <a:extLst>
              <a:ext uri="{FF2B5EF4-FFF2-40B4-BE49-F238E27FC236}">
                <a16:creationId xmlns:a16="http://schemas.microsoft.com/office/drawing/2014/main" id="{F2EE4101-98C7-4003-8715-5B082E6EDB75}"/>
              </a:ext>
            </a:extLst>
          </p:cNvPr>
          <p:cNvSpPr/>
          <p:nvPr/>
        </p:nvSpPr>
        <p:spPr>
          <a:xfrm>
            <a:off x="1085850" y="5119211"/>
            <a:ext cx="6096000" cy="1323439"/>
          </a:xfrm>
          <a:prstGeom prst="rect">
            <a:avLst/>
          </a:prstGeom>
        </p:spPr>
        <p:txBody>
          <a:bodyPr>
            <a:spAutoFit/>
          </a:bodyPr>
          <a:lstStyle/>
          <a:p>
            <a:pPr marL="285750" indent="-285750">
              <a:buFont typeface="Arial" panose="020B0604020202020204" pitchFamily="34" charset="0"/>
              <a:buChar char="•"/>
            </a:pPr>
            <a:r>
              <a:rPr lang="en-US" sz="1600" dirty="0">
                <a:solidFill>
                  <a:srgbClr val="000000"/>
                </a:solidFill>
                <a:latin typeface="Helvetica Neue"/>
              </a:rPr>
              <a:t>This shows the Garden division catalog can be send with Personal Division and Automotive division </a:t>
            </a:r>
            <a:r>
              <a:rPr lang="en-US" sz="1600" dirty="0" err="1">
                <a:solidFill>
                  <a:srgbClr val="000000"/>
                </a:solidFill>
                <a:latin typeface="Helvetica Neue"/>
              </a:rPr>
              <a:t>shipments,with</a:t>
            </a:r>
            <a:r>
              <a:rPr lang="en-US" sz="1600" dirty="0">
                <a:solidFill>
                  <a:srgbClr val="000000"/>
                </a:solidFill>
                <a:latin typeface="Helvetica Neue"/>
              </a:rPr>
              <a:t> a lift of 2.57 for a sell being made.</a:t>
            </a:r>
          </a:p>
          <a:p>
            <a:pPr marL="285750" indent="-285750">
              <a:buFont typeface="Arial" panose="020B0604020202020204" pitchFamily="34" charset="0"/>
              <a:buChar char="•"/>
            </a:pPr>
            <a:r>
              <a:rPr lang="en-US" sz="1600" dirty="0">
                <a:solidFill>
                  <a:srgbClr val="000000"/>
                </a:solidFill>
                <a:latin typeface="Helvetica Neue"/>
              </a:rPr>
              <a:t>Houseware division can go with Jewelry Division and Novelty Gift Division.</a:t>
            </a:r>
            <a:endParaRPr lang="en-US" sz="1600" b="0" i="0" dirty="0">
              <a:solidFill>
                <a:srgbClr val="000000"/>
              </a:solidFill>
              <a:effectLst/>
              <a:latin typeface="Helvetica Neue"/>
            </a:endParaRPr>
          </a:p>
        </p:txBody>
      </p:sp>
      <p:sp>
        <p:nvSpPr>
          <p:cNvPr id="4" name="TextBox 3">
            <a:extLst>
              <a:ext uri="{FF2B5EF4-FFF2-40B4-BE49-F238E27FC236}">
                <a16:creationId xmlns:a16="http://schemas.microsoft.com/office/drawing/2014/main" id="{B4E7B50D-4A16-459C-A7D8-C38A875F958F}"/>
              </a:ext>
            </a:extLst>
          </p:cNvPr>
          <p:cNvSpPr txBox="1"/>
          <p:nvPr/>
        </p:nvSpPr>
        <p:spPr>
          <a:xfrm>
            <a:off x="504825" y="495300"/>
            <a:ext cx="3280898" cy="523220"/>
          </a:xfrm>
          <a:prstGeom prst="rect">
            <a:avLst/>
          </a:prstGeom>
          <a:noFill/>
        </p:spPr>
        <p:txBody>
          <a:bodyPr wrap="none" rtlCol="0">
            <a:spAutoFit/>
          </a:bodyPr>
          <a:lstStyle/>
          <a:p>
            <a:r>
              <a:rPr lang="en-US" sz="2800" b="1" dirty="0"/>
              <a:t>RULE STRENGTH</a:t>
            </a:r>
          </a:p>
        </p:txBody>
      </p:sp>
    </p:spTree>
    <p:extLst>
      <p:ext uri="{BB962C8B-B14F-4D97-AF65-F5344CB8AC3E}">
        <p14:creationId xmlns:p14="http://schemas.microsoft.com/office/powerpoint/2010/main" val="236710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F5DEA-3D57-47FC-BBAF-3C82EB1E7851}"/>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B7B55BB-A107-409E-B21E-034669A3C2BB}"/>
              </a:ext>
            </a:extLst>
          </p:cNvPr>
          <p:cNvSpPr>
            <a:spLocks noGrp="1"/>
          </p:cNvSpPr>
          <p:nvPr>
            <p:ph idx="1"/>
          </p:nvPr>
        </p:nvSpPr>
        <p:spPr/>
        <p:txBody>
          <a:bodyPr/>
          <a:lstStyle/>
          <a:p>
            <a:r>
              <a:rPr lang="en-US" dirty="0"/>
              <a:t>We derived few rules using different support level (popularity of rule).</a:t>
            </a:r>
          </a:p>
          <a:p>
            <a:r>
              <a:rPr lang="en-US" dirty="0"/>
              <a:t> One shortcoming of such analysis is that large set results very large number of rules which may be complex. We found the strong rule among the set to give our rules.</a:t>
            </a:r>
          </a:p>
        </p:txBody>
      </p:sp>
    </p:spTree>
    <p:extLst>
      <p:ext uri="{BB962C8B-B14F-4D97-AF65-F5344CB8AC3E}">
        <p14:creationId xmlns:p14="http://schemas.microsoft.com/office/powerpoint/2010/main" val="2808123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1337A-63AE-47BC-946D-CD51889C1950}"/>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563CBD00-3BEE-4233-A78F-F9189F63007E}"/>
              </a:ext>
            </a:extLst>
          </p:cNvPr>
          <p:cNvSpPr>
            <a:spLocks noGrp="1"/>
          </p:cNvSpPr>
          <p:nvPr>
            <p:ph idx="1"/>
          </p:nvPr>
        </p:nvSpPr>
        <p:spPr/>
        <p:txBody>
          <a:bodyPr/>
          <a:lstStyle/>
          <a:p>
            <a:r>
              <a:rPr lang="en-US" dirty="0"/>
              <a:t>Business Need</a:t>
            </a:r>
          </a:p>
          <a:p>
            <a:r>
              <a:rPr lang="en-US" dirty="0"/>
              <a:t>Objective</a:t>
            </a:r>
          </a:p>
          <a:p>
            <a:r>
              <a:rPr lang="en-US" dirty="0"/>
              <a:t>EDA</a:t>
            </a:r>
          </a:p>
          <a:p>
            <a:r>
              <a:rPr lang="en-US" dirty="0"/>
              <a:t>Association Rules</a:t>
            </a:r>
          </a:p>
          <a:p>
            <a:r>
              <a:rPr lang="en-US" dirty="0"/>
              <a:t>Conclusion</a:t>
            </a:r>
          </a:p>
          <a:p>
            <a:endParaRPr lang="en-US" dirty="0"/>
          </a:p>
        </p:txBody>
      </p:sp>
    </p:spTree>
    <p:extLst>
      <p:ext uri="{BB962C8B-B14F-4D97-AF65-F5344CB8AC3E}">
        <p14:creationId xmlns:p14="http://schemas.microsoft.com/office/powerpoint/2010/main" val="3336398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FD7E-F344-4DC8-800B-A5C723F7E491}"/>
              </a:ext>
            </a:extLst>
          </p:cNvPr>
          <p:cNvSpPr>
            <a:spLocks noGrp="1"/>
          </p:cNvSpPr>
          <p:nvPr>
            <p:ph type="title"/>
          </p:nvPr>
        </p:nvSpPr>
        <p:spPr/>
        <p:txBody>
          <a:bodyPr/>
          <a:lstStyle/>
          <a:p>
            <a:r>
              <a:rPr lang="en-US" dirty="0"/>
              <a:t>Business Need</a:t>
            </a:r>
          </a:p>
        </p:txBody>
      </p:sp>
      <p:sp>
        <p:nvSpPr>
          <p:cNvPr id="3" name="Content Placeholder 2">
            <a:extLst>
              <a:ext uri="{FF2B5EF4-FFF2-40B4-BE49-F238E27FC236}">
                <a16:creationId xmlns:a16="http://schemas.microsoft.com/office/drawing/2014/main" id="{5A56D44E-CD70-4869-91ED-197F78CFC9C3}"/>
              </a:ext>
            </a:extLst>
          </p:cNvPr>
          <p:cNvSpPr>
            <a:spLocks noGrp="1"/>
          </p:cNvSpPr>
          <p:nvPr>
            <p:ph idx="1"/>
          </p:nvPr>
        </p:nvSpPr>
        <p:spPr/>
        <p:txBody>
          <a:bodyPr/>
          <a:lstStyle/>
          <a:p>
            <a:r>
              <a:rPr lang="en-US" dirty="0" err="1"/>
              <a:t>Exter</a:t>
            </a:r>
            <a:r>
              <a:rPr lang="en-US" dirty="0"/>
              <a:t> Inc. sells products in different number of catalog, and wants to cross promote the product effectively to increase the sale of other. </a:t>
            </a:r>
          </a:p>
        </p:txBody>
      </p:sp>
    </p:spTree>
    <p:extLst>
      <p:ext uri="{BB962C8B-B14F-4D97-AF65-F5344CB8AC3E}">
        <p14:creationId xmlns:p14="http://schemas.microsoft.com/office/powerpoint/2010/main" val="3050137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7B9FE-CD33-49F1-9065-F4DA455B7C23}"/>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F3A509E9-E9D9-4C76-8CE6-4F367E205E22}"/>
              </a:ext>
            </a:extLst>
          </p:cNvPr>
          <p:cNvSpPr>
            <a:spLocks noGrp="1"/>
          </p:cNvSpPr>
          <p:nvPr>
            <p:ph idx="1"/>
          </p:nvPr>
        </p:nvSpPr>
        <p:spPr/>
        <p:txBody>
          <a:bodyPr/>
          <a:lstStyle/>
          <a:p>
            <a:r>
              <a:rPr lang="en-US" dirty="0"/>
              <a:t>Perform an association rule analysis and identify which product can go in pair to certain segment of customer. </a:t>
            </a:r>
          </a:p>
        </p:txBody>
      </p:sp>
    </p:spTree>
    <p:extLst>
      <p:ext uri="{BB962C8B-B14F-4D97-AF65-F5344CB8AC3E}">
        <p14:creationId xmlns:p14="http://schemas.microsoft.com/office/powerpoint/2010/main" val="105884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B5B4-5098-494F-8813-7F6512125D96}"/>
              </a:ext>
            </a:extLst>
          </p:cNvPr>
          <p:cNvSpPr>
            <a:spLocks noGrp="1"/>
          </p:cNvSpPr>
          <p:nvPr>
            <p:ph type="title"/>
          </p:nvPr>
        </p:nvSpPr>
        <p:spPr/>
        <p:txBody>
          <a:bodyPr/>
          <a:lstStyle/>
          <a:p>
            <a:r>
              <a:rPr lang="en-US" dirty="0"/>
              <a:t>Exploratory Data analysis</a:t>
            </a:r>
          </a:p>
        </p:txBody>
      </p:sp>
    </p:spTree>
    <p:extLst>
      <p:ext uri="{BB962C8B-B14F-4D97-AF65-F5344CB8AC3E}">
        <p14:creationId xmlns:p14="http://schemas.microsoft.com/office/powerpoint/2010/main" val="2534014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F6E345D-51D0-4944-962D-075A1A5A7B58}"/>
              </a:ext>
            </a:extLst>
          </p:cNvPr>
          <p:cNvPicPr>
            <a:picLocks noChangeAspect="1"/>
          </p:cNvPicPr>
          <p:nvPr/>
        </p:nvPicPr>
        <p:blipFill>
          <a:blip r:embed="rId2"/>
          <a:stretch>
            <a:fillRect/>
          </a:stretch>
        </p:blipFill>
        <p:spPr>
          <a:xfrm>
            <a:off x="2036091" y="1722331"/>
            <a:ext cx="7918482" cy="3413337"/>
          </a:xfrm>
          <a:prstGeom prst="rect">
            <a:avLst/>
          </a:prstGeom>
        </p:spPr>
      </p:pic>
      <p:sp>
        <p:nvSpPr>
          <p:cNvPr id="3" name="TextBox 2">
            <a:extLst>
              <a:ext uri="{FF2B5EF4-FFF2-40B4-BE49-F238E27FC236}">
                <a16:creationId xmlns:a16="http://schemas.microsoft.com/office/drawing/2014/main" id="{FE6CAE26-CBAF-43FF-A8BF-BF405DF2B2FE}"/>
              </a:ext>
            </a:extLst>
          </p:cNvPr>
          <p:cNvSpPr txBox="1"/>
          <p:nvPr/>
        </p:nvSpPr>
        <p:spPr>
          <a:xfrm>
            <a:off x="3867324" y="909936"/>
            <a:ext cx="3955827" cy="461665"/>
          </a:xfrm>
          <a:prstGeom prst="rect">
            <a:avLst/>
          </a:prstGeom>
          <a:noFill/>
        </p:spPr>
        <p:txBody>
          <a:bodyPr wrap="none" rtlCol="0">
            <a:spAutoFit/>
          </a:bodyPr>
          <a:lstStyle/>
          <a:p>
            <a:pPr algn="ctr"/>
            <a:r>
              <a:rPr lang="en-US" sz="2400" dirty="0"/>
              <a:t>CATALOG SALES COUNTS</a:t>
            </a:r>
          </a:p>
        </p:txBody>
      </p:sp>
      <p:sp>
        <p:nvSpPr>
          <p:cNvPr id="4" name="TextBox 3">
            <a:extLst>
              <a:ext uri="{FF2B5EF4-FFF2-40B4-BE49-F238E27FC236}">
                <a16:creationId xmlns:a16="http://schemas.microsoft.com/office/drawing/2014/main" id="{B58EE15B-83D5-4EC1-89CB-D05634F58DD0}"/>
              </a:ext>
            </a:extLst>
          </p:cNvPr>
          <p:cNvSpPr txBox="1"/>
          <p:nvPr/>
        </p:nvSpPr>
        <p:spPr>
          <a:xfrm>
            <a:off x="1543574" y="5436066"/>
            <a:ext cx="6279577" cy="523220"/>
          </a:xfrm>
          <a:prstGeom prst="rect">
            <a:avLst/>
          </a:prstGeom>
          <a:noFill/>
        </p:spPr>
        <p:txBody>
          <a:bodyPr wrap="square" rtlCol="0">
            <a:spAutoFit/>
          </a:bodyPr>
          <a:lstStyle/>
          <a:p>
            <a:r>
              <a:rPr lang="en-US" sz="1400" dirty="0"/>
              <a:t>Note: Health products division is in all rows, so we can remove this column and perform the association rule analysis</a:t>
            </a:r>
          </a:p>
        </p:txBody>
      </p:sp>
    </p:spTree>
    <p:extLst>
      <p:ext uri="{BB962C8B-B14F-4D97-AF65-F5344CB8AC3E}">
        <p14:creationId xmlns:p14="http://schemas.microsoft.com/office/powerpoint/2010/main" val="3900840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1B5B4-5098-494F-8813-7F6512125D96}"/>
              </a:ext>
            </a:extLst>
          </p:cNvPr>
          <p:cNvSpPr>
            <a:spLocks noGrp="1"/>
          </p:cNvSpPr>
          <p:nvPr>
            <p:ph type="title"/>
          </p:nvPr>
        </p:nvSpPr>
        <p:spPr/>
        <p:txBody>
          <a:bodyPr>
            <a:normAutofit fontScale="90000"/>
          </a:bodyPr>
          <a:lstStyle/>
          <a:p>
            <a:r>
              <a:rPr lang="en-US" dirty="0"/>
              <a:t>Association with min support 0.01</a:t>
            </a:r>
            <a:br>
              <a:rPr lang="en-US" dirty="0"/>
            </a:br>
            <a:endParaRPr lang="en-US" dirty="0"/>
          </a:p>
        </p:txBody>
      </p:sp>
    </p:spTree>
    <p:extLst>
      <p:ext uri="{BB962C8B-B14F-4D97-AF65-F5344CB8AC3E}">
        <p14:creationId xmlns:p14="http://schemas.microsoft.com/office/powerpoint/2010/main" val="2799900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FE6ED-A7CB-462E-91E8-E6CF3B80B614}"/>
              </a:ext>
            </a:extLst>
          </p:cNvPr>
          <p:cNvSpPr txBox="1"/>
          <p:nvPr/>
        </p:nvSpPr>
        <p:spPr>
          <a:xfrm>
            <a:off x="733425" y="5505450"/>
            <a:ext cx="7439025" cy="923330"/>
          </a:xfrm>
          <a:prstGeom prst="rect">
            <a:avLst/>
          </a:prstGeom>
          <a:noFill/>
        </p:spPr>
        <p:txBody>
          <a:bodyPr wrap="square" rtlCol="0">
            <a:spAutoFit/>
          </a:bodyPr>
          <a:lstStyle/>
          <a:p>
            <a:r>
              <a:rPr lang="en-US" dirty="0"/>
              <a:t>From above graph, we can clearly see that Personal Electronics Division along with automotive, and computer division corresponds to Jewelry Division, or Housewares Division</a:t>
            </a:r>
          </a:p>
        </p:txBody>
      </p:sp>
      <p:pic>
        <p:nvPicPr>
          <p:cNvPr id="5" name="Picture 4">
            <a:extLst>
              <a:ext uri="{FF2B5EF4-FFF2-40B4-BE49-F238E27FC236}">
                <a16:creationId xmlns:a16="http://schemas.microsoft.com/office/drawing/2014/main" id="{83071D6E-CA3A-45A8-8B71-DA47B9E21100}"/>
              </a:ext>
            </a:extLst>
          </p:cNvPr>
          <p:cNvPicPr>
            <a:picLocks noChangeAspect="1"/>
          </p:cNvPicPr>
          <p:nvPr/>
        </p:nvPicPr>
        <p:blipFill>
          <a:blip r:embed="rId2"/>
          <a:stretch>
            <a:fillRect/>
          </a:stretch>
        </p:blipFill>
        <p:spPr>
          <a:xfrm>
            <a:off x="523875" y="246828"/>
            <a:ext cx="8867776" cy="5258622"/>
          </a:xfrm>
          <a:prstGeom prst="rect">
            <a:avLst/>
          </a:prstGeom>
        </p:spPr>
      </p:pic>
    </p:spTree>
    <p:extLst>
      <p:ext uri="{BB962C8B-B14F-4D97-AF65-F5344CB8AC3E}">
        <p14:creationId xmlns:p14="http://schemas.microsoft.com/office/powerpoint/2010/main" val="2109702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8FE6ED-A7CB-462E-91E8-E6CF3B80B614}"/>
              </a:ext>
            </a:extLst>
          </p:cNvPr>
          <p:cNvSpPr txBox="1"/>
          <p:nvPr/>
        </p:nvSpPr>
        <p:spPr>
          <a:xfrm>
            <a:off x="733425" y="5505450"/>
            <a:ext cx="7439025" cy="923330"/>
          </a:xfrm>
          <a:prstGeom prst="rect">
            <a:avLst/>
          </a:prstGeom>
          <a:noFill/>
        </p:spPr>
        <p:txBody>
          <a:bodyPr wrap="square" rtlCol="0">
            <a:spAutoFit/>
          </a:bodyPr>
          <a:lstStyle/>
          <a:p>
            <a:r>
              <a:rPr lang="en-US" dirty="0"/>
              <a:t>From above graph, we can clearly see that Personal Electronics Division along with automotive, and computer division corresponds to Jewelry Division, or Housewares Division</a:t>
            </a:r>
          </a:p>
        </p:txBody>
      </p:sp>
    </p:spTree>
    <p:extLst>
      <p:ext uri="{BB962C8B-B14F-4D97-AF65-F5344CB8AC3E}">
        <p14:creationId xmlns:p14="http://schemas.microsoft.com/office/powerpoint/2010/main" val="339900023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docProps/app.xml><?xml version="1.0" encoding="utf-8"?>
<Properties xmlns="http://schemas.openxmlformats.org/officeDocument/2006/extended-properties" xmlns:vt="http://schemas.openxmlformats.org/officeDocument/2006/docPropsVTypes">
  <Template>TM16401371[[fn=Atlas]]</Template>
  <TotalTime>33</TotalTime>
  <Words>433</Words>
  <Application>Microsoft Office PowerPoint</Application>
  <PresentationFormat>Widescreen</PresentationFormat>
  <Paragraphs>33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 Light</vt:lpstr>
      <vt:lpstr>Helvetica Neue</vt:lpstr>
      <vt:lpstr>Rockwell</vt:lpstr>
      <vt:lpstr>Wingdings</vt:lpstr>
      <vt:lpstr>Atlas</vt:lpstr>
      <vt:lpstr>CASE STUDY 2</vt:lpstr>
      <vt:lpstr>Content</vt:lpstr>
      <vt:lpstr>Business Need</vt:lpstr>
      <vt:lpstr>Objective</vt:lpstr>
      <vt:lpstr>Exploratory Data analysis</vt:lpstr>
      <vt:lpstr>PowerPoint Presentation</vt:lpstr>
      <vt:lpstr>Association with min support 0.01 </vt:lpstr>
      <vt:lpstr>PowerPoint Presentation</vt:lpstr>
      <vt:lpstr>PowerPoint Presentation</vt:lpstr>
      <vt:lpstr>PowerPoint Presentation</vt:lpstr>
      <vt:lpstr>PowerPoint Presentation</vt:lpstr>
      <vt:lpstr>PowerPoint Presentation</vt:lpstr>
      <vt:lpstr>Association with min support 0.05 </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2</dc:title>
  <dc:creator>Raza, Ahmed</dc:creator>
  <cp:lastModifiedBy>Raza, Ahmed</cp:lastModifiedBy>
  <cp:revision>4</cp:revision>
  <dcterms:created xsi:type="dcterms:W3CDTF">2021-08-28T21:17:24Z</dcterms:created>
  <dcterms:modified xsi:type="dcterms:W3CDTF">2021-08-28T21:51:08Z</dcterms:modified>
</cp:coreProperties>
</file>