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479E-983C-4853-B071-BA8F6D7E3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21.3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47B05-58B3-4E1D-AD2E-3B0DF4506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TAYKO SOFTWARE CATALOGER</a:t>
            </a:r>
          </a:p>
        </p:txBody>
      </p:sp>
    </p:spTree>
    <p:extLst>
      <p:ext uri="{BB962C8B-B14F-4D97-AF65-F5344CB8AC3E}">
        <p14:creationId xmlns:p14="http://schemas.microsoft.com/office/powerpoint/2010/main" val="164435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7ECE1-0BA0-4721-B68D-D1F621CBE9B4}"/>
              </a:ext>
            </a:extLst>
          </p:cNvPr>
          <p:cNvSpPr txBox="1"/>
          <p:nvPr/>
        </p:nvSpPr>
        <p:spPr>
          <a:xfrm>
            <a:off x="3867326" y="4471331"/>
            <a:ext cx="7346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Spending vs last update days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shows records which were updated recently have higher spending customers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8946D-2EC0-4237-B5BB-327945A2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29" y="1210348"/>
            <a:ext cx="472505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5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7ECE1-0BA0-4721-B68D-D1F621CBE9B4}"/>
              </a:ext>
            </a:extLst>
          </p:cNvPr>
          <p:cNvSpPr txBox="1"/>
          <p:nvPr/>
        </p:nvSpPr>
        <p:spPr>
          <a:xfrm>
            <a:off x="3531767" y="4280105"/>
            <a:ext cx="401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Spending in US have more outliers, showing some spends high amount in 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0391F-5687-4FE1-BD80-79D7524F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67" y="1410974"/>
            <a:ext cx="4079739" cy="2663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61925-C667-4809-9841-33FFA2B6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41" y="1476462"/>
            <a:ext cx="4065863" cy="2491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7BC038-7636-43DD-9261-2BBD0D5AB11F}"/>
              </a:ext>
            </a:extLst>
          </p:cNvPr>
          <p:cNvSpPr txBox="1"/>
          <p:nvPr/>
        </p:nvSpPr>
        <p:spPr>
          <a:xfrm>
            <a:off x="7751428" y="4280105"/>
            <a:ext cx="401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who doesn’t spend on “source-a” catalog spends higher</a:t>
            </a:r>
          </a:p>
        </p:txBody>
      </p:sp>
    </p:spTree>
    <p:extLst>
      <p:ext uri="{BB962C8B-B14F-4D97-AF65-F5344CB8AC3E}">
        <p14:creationId xmlns:p14="http://schemas.microsoft.com/office/powerpoint/2010/main" val="275421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6D9FF-E768-4CB9-BB2A-7D378EE603D1}"/>
              </a:ext>
            </a:extLst>
          </p:cNvPr>
          <p:cNvSpPr txBox="1"/>
          <p:nvPr/>
        </p:nvSpPr>
        <p:spPr>
          <a:xfrm>
            <a:off x="3808602" y="914400"/>
            <a:ext cx="642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step, we check correlation among features and perform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E2F68-61DF-4A7B-9B45-84761103D1C5}"/>
              </a:ext>
            </a:extLst>
          </p:cNvPr>
          <p:cNvSpPr txBox="1"/>
          <p:nvPr/>
        </p:nvSpPr>
        <p:spPr>
          <a:xfrm>
            <a:off x="4018327" y="1925694"/>
            <a:ext cx="6821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principal component captures </a:t>
            </a:r>
            <a:r>
              <a:rPr lang="en-US" i="1" dirty="0"/>
              <a:t>days since last update was made_, and _days since first update was made</a:t>
            </a:r>
            <a:r>
              <a:rPr lang="en-US" dirty="0"/>
              <a:t>. These both are 81% correlated and 1st PC is dominated by these.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2nd PC captures </a:t>
            </a:r>
            <a:r>
              <a:rPr lang="en-US" i="1" dirty="0"/>
              <a:t>source_w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3rd PC captures </a:t>
            </a:r>
            <a:r>
              <a:rPr lang="en-US" i="1" dirty="0"/>
              <a:t>Gender_,and whether the customer place an order( _Web order</a:t>
            </a:r>
            <a:r>
              <a:rPr lang="en-US" dirty="0"/>
              <a:t>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4th PC captures </a:t>
            </a:r>
            <a:r>
              <a:rPr lang="en-US" i="1" dirty="0"/>
              <a:t>Web order</a:t>
            </a:r>
            <a:r>
              <a:rPr lang="en-US" dirty="0"/>
              <a:t> and </a:t>
            </a:r>
            <a:r>
              <a:rPr lang="en-US" i="1" dirty="0"/>
              <a:t>source_u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5 and 6 captures whether a customer is from US, while PC 6 also captures source_a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8 PCs captures around 89% of variation, so this might be a good choice.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7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6D9FF-E768-4CB9-BB2A-7D378EE603D1}"/>
              </a:ext>
            </a:extLst>
          </p:cNvPr>
          <p:cNvSpPr txBox="1"/>
          <p:nvPr/>
        </p:nvSpPr>
        <p:spPr>
          <a:xfrm>
            <a:off x="3799077" y="800100"/>
            <a:ext cx="5344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First we dummify categorical variables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Normalized continuous variables( 1</a:t>
            </a:r>
            <a:r>
              <a:rPr lang="en-US" sz="1600" baseline="30000" dirty="0"/>
              <a:t>st</a:t>
            </a:r>
            <a:r>
              <a:rPr lang="en-US" sz="1600" dirty="0"/>
              <a:t> and last day update 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Target column= Purchase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Partition = 60% training set, 40%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E60E4-9743-4CF5-AC04-991098A1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73" y="2242848"/>
            <a:ext cx="647790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6D9FF-E768-4CB9-BB2A-7D378EE603D1}"/>
              </a:ext>
            </a:extLst>
          </p:cNvPr>
          <p:cNvSpPr txBox="1"/>
          <p:nvPr/>
        </p:nvSpPr>
        <p:spPr>
          <a:xfrm>
            <a:off x="3799077" y="800100"/>
            <a:ext cx="5538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checked validation accuracy and confusion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Lift and gain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2E1F7-B123-48DB-807E-1435A148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77" y="1919268"/>
            <a:ext cx="3943900" cy="1505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E86C6-0670-47D5-84C5-FDEE8436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077" y="3610358"/>
            <a:ext cx="5192524" cy="304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2BCC8-493F-439A-9E1C-E6D03E98DE59}"/>
              </a:ext>
            </a:extLst>
          </p:cNvPr>
          <p:cNvSpPr txBox="1"/>
          <p:nvPr/>
        </p:nvSpPr>
        <p:spPr>
          <a:xfrm>
            <a:off x="8086726" y="3760721"/>
            <a:ext cx="3638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Decile lift chart shows, if we pick top 10% (</a:t>
            </a:r>
            <a:r>
              <a:rPr lang="en-US" dirty="0" err="1"/>
              <a:t>upto</a:t>
            </a:r>
            <a:r>
              <a:rPr lang="en-US" dirty="0"/>
              <a:t> 50%) of customers, we would have 1.8 times higher probability of getting a purchase, than picking 10% randomly.</a:t>
            </a:r>
          </a:p>
        </p:txBody>
      </p:sp>
    </p:spTree>
    <p:extLst>
      <p:ext uri="{BB962C8B-B14F-4D97-AF65-F5344CB8AC3E}">
        <p14:creationId xmlns:p14="http://schemas.microsoft.com/office/powerpoint/2010/main" val="371244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79A70-1854-473F-9CFD-D85FF116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38" y="2631609"/>
            <a:ext cx="4887723" cy="3152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40F93-8DCF-4102-81BC-695A37C3C6E2}"/>
              </a:ext>
            </a:extLst>
          </p:cNvPr>
          <p:cNvSpPr txBox="1"/>
          <p:nvPr/>
        </p:nvSpPr>
        <p:spPr>
          <a:xfrm>
            <a:off x="3799077" y="800100"/>
            <a:ext cx="53447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First we dummify categorical variables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Normalized continuous variables( 1</a:t>
            </a:r>
            <a:r>
              <a:rPr lang="en-US" sz="1600" baseline="30000" dirty="0"/>
              <a:t>st</a:t>
            </a:r>
            <a:r>
              <a:rPr lang="en-US" sz="1600" dirty="0"/>
              <a:t> and last day update 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Target column= Spending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Using all variables as predictor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Partition: 60% training, 40% validation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CCF06-F833-47D3-83E8-F0D2FFE8133C}"/>
              </a:ext>
            </a:extLst>
          </p:cNvPr>
          <p:cNvSpPr txBox="1"/>
          <p:nvPr/>
        </p:nvSpPr>
        <p:spPr>
          <a:xfrm>
            <a:off x="3799077" y="2446943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Residual distribution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7FC3EA-137E-411D-B995-40DAAD8C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93" y="3697463"/>
            <a:ext cx="3707590" cy="11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2256" cy="4601183"/>
          </a:xfrm>
        </p:spPr>
        <p:txBody>
          <a:bodyPr>
            <a:normAutofit/>
          </a:bodyPr>
          <a:lstStyle/>
          <a:p>
            <a:r>
              <a:rPr lang="en-US" sz="3200" dirty="0"/>
              <a:t>Backward elimination, Forward selection, stepwise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40F93-8DCF-4102-81BC-695A37C3C6E2}"/>
              </a:ext>
            </a:extLst>
          </p:cNvPr>
          <p:cNvSpPr txBox="1"/>
          <p:nvPr/>
        </p:nvSpPr>
        <p:spPr>
          <a:xfrm>
            <a:off x="3965120" y="1016554"/>
            <a:ext cx="5787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three resulted in same set of variables</a:t>
            </a:r>
          </a:p>
          <a:p>
            <a:r>
              <a:rPr lang="en-US" dirty="0"/>
              <a:t>Best Variables: Freq, </a:t>
            </a:r>
            <a:r>
              <a:rPr lang="en-US" dirty="0" err="1"/>
              <a:t>Address_is_res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_update_days_ago,</a:t>
            </a:r>
          </a:p>
          <a:p>
            <a:r>
              <a:rPr lang="en-US" dirty="0"/>
              <a:t>			 source_r, source_a, source_u, </a:t>
            </a:r>
            <a:r>
              <a:rPr lang="en-US" dirty="0" err="1"/>
              <a:t>source_h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36E9A-5BCD-4BBF-A1EC-2A2C4BA8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2733578"/>
            <a:ext cx="4706007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4FE8B-6E5A-42B9-9DC9-67B3176A709F}"/>
              </a:ext>
            </a:extLst>
          </p:cNvPr>
          <p:cNvSpPr txBox="1"/>
          <p:nvPr/>
        </p:nvSpPr>
        <p:spPr>
          <a:xfrm>
            <a:off x="3585272" y="2364246"/>
            <a:ext cx="32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Regression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6B7B2F-672A-4BDF-B91B-7B686979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02" y="2766920"/>
            <a:ext cx="4629796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8618E5-4754-4BF5-AFCB-B53DC72A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96" y="4507760"/>
            <a:ext cx="4315427" cy="1333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3EDD09-3775-4660-A7C7-9FC0BFDD3760}"/>
              </a:ext>
            </a:extLst>
          </p:cNvPr>
          <p:cNvSpPr txBox="1"/>
          <p:nvPr/>
        </p:nvSpPr>
        <p:spPr>
          <a:xfrm>
            <a:off x="3585272" y="4138428"/>
            <a:ext cx="529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set Regression statistics with best variables</a:t>
            </a:r>
          </a:p>
        </p:txBody>
      </p:sp>
    </p:spTree>
    <p:extLst>
      <p:ext uri="{BB962C8B-B14F-4D97-AF65-F5344CB8AC3E}">
        <p14:creationId xmlns:p14="http://schemas.microsoft.com/office/powerpoint/2010/main" val="100749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2256" cy="4601183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B34B2-516B-4CA4-9160-43771D947FD4}"/>
              </a:ext>
            </a:extLst>
          </p:cNvPr>
          <p:cNvSpPr txBox="1"/>
          <p:nvPr/>
        </p:nvSpPr>
        <p:spPr>
          <a:xfrm>
            <a:off x="3848100" y="2352675"/>
            <a:ext cx="78874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built a framework to </a:t>
            </a:r>
          </a:p>
          <a:p>
            <a:r>
              <a:rPr lang="en-US" sz="2000" b="1" dirty="0"/>
              <a:t>1- Classify customer in purchaser vs non-purchasers, </a:t>
            </a:r>
          </a:p>
          <a:p>
            <a:r>
              <a:rPr lang="en-US" sz="2000" b="1" dirty="0"/>
              <a:t>2- Predict the spending amount by each customer</a:t>
            </a:r>
          </a:p>
          <a:p>
            <a:endParaRPr lang="en-US" sz="2000" b="1" dirty="0"/>
          </a:p>
          <a:p>
            <a:r>
              <a:rPr lang="en-US" sz="2000" b="1" dirty="0"/>
              <a:t>Our results support the model performance, however we can improve </a:t>
            </a:r>
          </a:p>
          <a:p>
            <a:r>
              <a:rPr lang="en-US" sz="2000" b="1"/>
              <a:t>these more </a:t>
            </a:r>
            <a:r>
              <a:rPr lang="en-US" sz="2000" b="1" dirty="0"/>
              <a:t>by using different set of algorithm.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47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29C-CFD9-4ED0-B3A6-EE634C42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D667-BAC3-44C6-8BD8-209A1642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Need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Correlation and PCA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Feature selection using backward elimination, forward selection and stepwise selection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6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D39A-AF62-4A64-AFB7-05BF2D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18F1-CE11-41F0-93C5-2A450F4E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Come up with predictive model to select customers with high probability of purchase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6131-447E-4DD6-8ED2-8CB00C4AF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2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4850-1135-4135-BA49-47E017A2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18AB-C7EA-49A6-9869-0F5F0C1B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objectives of this project are two-folds</a:t>
            </a:r>
          </a:p>
          <a:p>
            <a:r>
              <a:rPr lang="en-US" b="1" dirty="0" err="1"/>
              <a:t>i</a:t>
            </a:r>
            <a:r>
              <a:rPr lang="en-US" b="1" dirty="0"/>
              <a:t>- Build a classifier model, to identify purchaser and non-purchaser</a:t>
            </a:r>
          </a:p>
          <a:p>
            <a:r>
              <a:rPr lang="en-US" b="1" dirty="0"/>
              <a:t>ii- Build a regression model , to predict spending by purchasers </a:t>
            </a:r>
          </a:p>
        </p:txBody>
      </p:sp>
    </p:spTree>
    <p:extLst>
      <p:ext uri="{BB962C8B-B14F-4D97-AF65-F5344CB8AC3E}">
        <p14:creationId xmlns:p14="http://schemas.microsoft.com/office/powerpoint/2010/main" val="396648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FF9D14-1FDA-4290-B461-1328AE27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41" y="1185786"/>
            <a:ext cx="5259317" cy="2813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B0076-39B8-41CF-A761-55E1A973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310393"/>
            <a:ext cx="4750965" cy="6402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EF9EA9-14DA-4E09-96C6-1EAEB71D631A}"/>
              </a:ext>
            </a:extLst>
          </p:cNvPr>
          <p:cNvSpPr txBox="1"/>
          <p:nvPr/>
        </p:nvSpPr>
        <p:spPr>
          <a:xfrm>
            <a:off x="3640822" y="4085439"/>
            <a:ext cx="3447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Purchase vs Non-Purchase against days since last update of  customer record.</a:t>
            </a:r>
          </a:p>
          <a:p>
            <a:r>
              <a:rPr lang="en-US" sz="1400" dirty="0"/>
              <a:t>For Non-Purchasers , distribution look more negatively  skewed. Most of records weren’t updated since last 3000 days or more</a:t>
            </a:r>
          </a:p>
        </p:txBody>
      </p:sp>
    </p:spTree>
    <p:extLst>
      <p:ext uri="{BB962C8B-B14F-4D97-AF65-F5344CB8AC3E}">
        <p14:creationId xmlns:p14="http://schemas.microsoft.com/office/powerpoint/2010/main" val="311585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42078-5279-4000-BFE6-3161F874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510" y="461153"/>
            <a:ext cx="4212820" cy="2615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76CBE-162B-4290-85DD-E74742C3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28" y="864109"/>
            <a:ext cx="4305241" cy="2340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CF82F-ACB3-4679-A6AF-459B4361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28" y="3138678"/>
            <a:ext cx="3841996" cy="2490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BF490-E47C-46FC-9663-EB95FF374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743" y="3076281"/>
            <a:ext cx="4185849" cy="2615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6808B5-066C-4A47-8D6D-377E847677AB}"/>
              </a:ext>
            </a:extLst>
          </p:cNvPr>
          <p:cNvSpPr txBox="1"/>
          <p:nvPr/>
        </p:nvSpPr>
        <p:spPr>
          <a:xfrm>
            <a:off x="4135772" y="5612162"/>
            <a:ext cx="71054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variables counts:</a:t>
            </a:r>
          </a:p>
          <a:p>
            <a:r>
              <a:rPr lang="en-US" sz="1400" dirty="0"/>
              <a:t>1- There are more records from US, then any other. </a:t>
            </a:r>
          </a:p>
          <a:p>
            <a:r>
              <a:rPr lang="en-US" sz="1400" dirty="0"/>
              <a:t>2- Most records are not web orders</a:t>
            </a:r>
          </a:p>
          <a:p>
            <a:r>
              <a:rPr lang="en-US" sz="1400" dirty="0"/>
              <a:t>3- There not huge difference for customer being Male or Female</a:t>
            </a:r>
          </a:p>
          <a:p>
            <a:r>
              <a:rPr lang="en-US" sz="1400" dirty="0"/>
              <a:t>4- Most records have non residential address</a:t>
            </a:r>
          </a:p>
        </p:txBody>
      </p:sp>
    </p:spTree>
    <p:extLst>
      <p:ext uri="{BB962C8B-B14F-4D97-AF65-F5344CB8AC3E}">
        <p14:creationId xmlns:p14="http://schemas.microsoft.com/office/powerpoint/2010/main" val="1352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808B5-066C-4A47-8D6D-377E847677AB}"/>
              </a:ext>
            </a:extLst>
          </p:cNvPr>
          <p:cNvSpPr txBox="1"/>
          <p:nvPr/>
        </p:nvSpPr>
        <p:spPr>
          <a:xfrm>
            <a:off x="3934436" y="4160866"/>
            <a:ext cx="71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don’t place order through web, are majority non-purchasers.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places order through web, are majority purchasers.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694F2F2-A823-4F50-AF59-AEF515ED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381" y="1055010"/>
            <a:ext cx="491558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01E8-9E3E-4A79-A751-3B7B913B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06" y="530626"/>
            <a:ext cx="4251178" cy="2623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0D044-BB60-4B0A-B185-51B30F5B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20" y="3233490"/>
            <a:ext cx="4014264" cy="249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7B4C8-4056-4A24-805E-AD1FB548E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621" y="530625"/>
            <a:ext cx="4232467" cy="2623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81D23-D5F0-4978-8BB3-72793B202E2A}"/>
              </a:ext>
            </a:extLst>
          </p:cNvPr>
          <p:cNvSpPr txBox="1"/>
          <p:nvPr/>
        </p:nvSpPr>
        <p:spPr>
          <a:xfrm>
            <a:off x="8347046" y="3749879"/>
            <a:ext cx="3147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significant difference among purchasers or non-purchasers for other binomial variables</a:t>
            </a:r>
          </a:p>
        </p:txBody>
      </p:sp>
    </p:spTree>
    <p:extLst>
      <p:ext uri="{BB962C8B-B14F-4D97-AF65-F5344CB8AC3E}">
        <p14:creationId xmlns:p14="http://schemas.microsoft.com/office/powerpoint/2010/main" val="361937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6CB-A787-42A4-B090-5DC1EF8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D3F6D-1437-4C30-95F8-CD8FA89C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90" y="1398022"/>
            <a:ext cx="4658375" cy="2905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7ECE1-0BA0-4721-B68D-D1F621CBE9B4}"/>
              </a:ext>
            </a:extLst>
          </p:cNvPr>
          <p:cNvSpPr txBox="1"/>
          <p:nvPr/>
        </p:nvSpPr>
        <p:spPr>
          <a:xfrm>
            <a:off x="3976382" y="4303552"/>
            <a:ext cx="7655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Spending Distribution </a:t>
            </a:r>
            <a:r>
              <a:rPr lang="en-US" dirty="0"/>
              <a:t>is positively skewed, most purchasers spends &lt; 200$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small fraction of customers spends $1100 or more</a:t>
            </a:r>
          </a:p>
        </p:txBody>
      </p:sp>
    </p:spTree>
    <p:extLst>
      <p:ext uri="{BB962C8B-B14F-4D97-AF65-F5344CB8AC3E}">
        <p14:creationId xmlns:p14="http://schemas.microsoft.com/office/powerpoint/2010/main" val="26632484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76</TotalTime>
  <Words>620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CASE STUDY 21.3 </vt:lpstr>
      <vt:lpstr>Content</vt:lpstr>
      <vt:lpstr>BUSINESS NEED</vt:lpstr>
      <vt:lpstr>Objective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Correlation and PCA</vt:lpstr>
      <vt:lpstr>LOGISTIC REGRESSION</vt:lpstr>
      <vt:lpstr>Evaluation</vt:lpstr>
      <vt:lpstr>LINEAR REGRESSION</vt:lpstr>
      <vt:lpstr>Backward elimination, Forward selection, stepwise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21.3</dc:title>
  <dc:creator>Raza, Ahmed</dc:creator>
  <cp:lastModifiedBy>Raza, Ahmed</cp:lastModifiedBy>
  <cp:revision>13</cp:revision>
  <dcterms:created xsi:type="dcterms:W3CDTF">2021-08-28T19:44:43Z</dcterms:created>
  <dcterms:modified xsi:type="dcterms:W3CDTF">2021-08-28T21:01:38Z</dcterms:modified>
</cp:coreProperties>
</file>