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7"/>
    <a:srgbClr val="FFF7FB"/>
    <a:srgbClr val="FFEBF5"/>
    <a:srgbClr val="FFFBF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FACFF-893C-4125-9325-60811DC738F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E2804-380D-430C-ABFC-80DE7F75D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8fd3b63ee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8fd3b63ee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F70A-2FA1-4231-9862-7A861031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564D-B2CB-4894-B2EC-EC9918F71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9E29-49C6-4414-BCC8-8FFD366C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DC7A-2298-474A-B9AB-8B31EE22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74A0-F804-41C5-8618-3B93508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9852-5389-4BCA-A195-A75D1A90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DDD54-4284-498B-A016-9A6EA53A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713B-FA60-43C9-8417-818966BC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9D86-755B-4A95-B4A6-AF1AC00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BD37-1693-42C8-96A6-DDF030AD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B643A-AAD6-4B7F-84E1-B7766801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B0131-01B3-4FD6-A167-145A94F12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8AC1-7870-4DE9-96F4-71F28B68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62CD-AC02-40CD-A63C-CF403FAB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304B-D685-4071-95DE-2137A815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9C15-7F30-40CC-9196-554CC56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BE2-20F5-4201-AC18-71847D1D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8E31-6C18-4D3C-A21E-80EE1C5B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066E-8607-4DFB-9651-A2D14CEC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2F9C5-13EE-44C4-8A53-325092BB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44D5-C643-4C34-85FC-32630F30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57431-D780-4858-AC56-AF4D63D3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EB69-E6AE-4F53-81B8-0DB7DC35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60D6-10B9-4498-8EDD-AF2C4F87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27E2-7A6C-4600-A794-AF72E26F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2BFB-D670-46F8-89EA-830781C3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FB6B-1DF3-403F-8BF8-2848A481B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E0984-631B-4F5E-82E5-ABAA7FC8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9266-2F93-4004-A4AF-706F1607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9E0D-0F05-40BE-858E-04F55ED2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E5FE-4D80-4E12-9DEC-9C65E42B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E3FE-2820-4101-9F98-6F6B77BB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A76A-6482-4A03-AE3C-5F3BED5C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40A39-0A6B-4C76-BBEC-13CDA336B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AC1AE-ED00-455E-AF7C-25C633667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07358-6DC1-4F7B-A93F-71EAC6BB3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F157C-E996-4250-9769-81EC766E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764CB-F8CA-4183-AB79-8CB5662F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7D0D5-C310-4BF1-B56C-5D866C62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E87A-6FBB-49C7-8B52-EBE63680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29A6A-87CC-4AFA-B100-75D1D416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8A38-2FFA-4716-8DE2-AA4BE417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07444-2CAE-41C7-AE7A-85D4A4B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F21D0-49CF-4976-BB81-C42F3984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CCF0B-0652-4C4A-93C2-60404A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3496A-343B-404E-8BF2-2CA5061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0704-69DA-454B-8FFF-C8B37A30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22BA-FBA7-4600-ADC9-6ADD5440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7F509-ED97-4EDE-BC9D-6DE1BB73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7E6E-2587-473F-B42D-735F6BC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D776-4AFC-4D1D-B342-2321BCB7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0D7A-B912-4779-8533-8F3B98B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250C-93DC-493C-BE65-5CF8F856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ABE71-CF44-4F70-96F5-7B9F97BE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F1DE-E23B-4458-8508-F52024276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FE937-9B7B-4E03-8977-AA0D84C9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3D38-96E1-4DC3-9BFE-D2480C2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A006B-54A9-4D6A-AA65-66981F9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731B0-9518-46D9-99F0-AA5EADBD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C9F7-902F-4564-97B3-AA5D9761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FB27-6C5B-42CC-BA38-4FC5B474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F40D-B6AF-47C0-8A45-BA0C84EAE01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FFDA-E436-44E6-A77C-C47AC18DF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8CFC-9DBD-4CB9-A62C-DEB10F32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2F3-798D-41E6-A94D-12063A9B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B39C7D-8538-4E83-9BED-7FDD001B1B3A}"/>
              </a:ext>
            </a:extLst>
          </p:cNvPr>
          <p:cNvGrpSpPr/>
          <p:nvPr/>
        </p:nvGrpSpPr>
        <p:grpSpPr>
          <a:xfrm>
            <a:off x="525837" y="2561057"/>
            <a:ext cx="11140325" cy="3346468"/>
            <a:chOff x="479999" y="2911931"/>
            <a:chExt cx="11140325" cy="3346468"/>
          </a:xfrm>
        </p:grpSpPr>
        <p:sp>
          <p:nvSpPr>
            <p:cNvPr id="854" name="Google Shape;854;p35"/>
            <p:cNvSpPr/>
            <p:nvPr/>
          </p:nvSpPr>
          <p:spPr>
            <a:xfrm>
              <a:off x="9193174" y="4102202"/>
              <a:ext cx="82689" cy="2114911"/>
            </a:xfrm>
            <a:custGeom>
              <a:avLst/>
              <a:gdLst/>
              <a:ahLst/>
              <a:cxnLst/>
              <a:rect l="l" t="t" r="r" b="b"/>
              <a:pathLst>
                <a:path w="539" h="13786" extrusionOk="0">
                  <a:moveTo>
                    <a:pt x="0" y="0"/>
                  </a:moveTo>
                  <a:lnTo>
                    <a:pt x="0" y="13786"/>
                  </a:lnTo>
                  <a:lnTo>
                    <a:pt x="538" y="1378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9193174" y="6175711"/>
              <a:ext cx="1904780" cy="82688"/>
            </a:xfrm>
            <a:custGeom>
              <a:avLst/>
              <a:gdLst/>
              <a:ahLst/>
              <a:cxnLst/>
              <a:rect l="l" t="t" r="r" b="b"/>
              <a:pathLst>
                <a:path w="12416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2416" y="539"/>
                  </a:lnTo>
                  <a:lnTo>
                    <a:pt x="12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3ds Condensed Light" panose="02000503020000020004" pitchFamily="2" charset="0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039886" y="4102202"/>
              <a:ext cx="82689" cy="2114911"/>
            </a:xfrm>
            <a:custGeom>
              <a:avLst/>
              <a:gdLst/>
              <a:ahLst/>
              <a:cxnLst/>
              <a:rect l="l" t="t" r="r" b="b"/>
              <a:pathLst>
                <a:path w="539" h="13786" extrusionOk="0">
                  <a:moveTo>
                    <a:pt x="0" y="0"/>
                  </a:moveTo>
                  <a:lnTo>
                    <a:pt x="0" y="13786"/>
                  </a:lnTo>
                  <a:lnTo>
                    <a:pt x="538" y="1378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039885" y="6175711"/>
              <a:ext cx="1904627" cy="82688"/>
            </a:xfrm>
            <a:custGeom>
              <a:avLst/>
              <a:gdLst/>
              <a:ahLst/>
              <a:cxnLst/>
              <a:rect l="l" t="t" r="r" b="b"/>
              <a:pathLst>
                <a:path w="12415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2415" y="539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3ds Condensed Light" panose="02000503020000020004" pitchFamily="2" charset="0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886445" y="4102202"/>
              <a:ext cx="82843" cy="2114911"/>
            </a:xfrm>
            <a:custGeom>
              <a:avLst/>
              <a:gdLst/>
              <a:ahLst/>
              <a:cxnLst/>
              <a:rect l="l" t="t" r="r" b="b"/>
              <a:pathLst>
                <a:path w="540" h="13786" extrusionOk="0">
                  <a:moveTo>
                    <a:pt x="0" y="0"/>
                  </a:moveTo>
                  <a:lnTo>
                    <a:pt x="0" y="13786"/>
                  </a:lnTo>
                  <a:lnTo>
                    <a:pt x="539" y="1378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886446" y="6175711"/>
              <a:ext cx="1904780" cy="82688"/>
            </a:xfrm>
            <a:custGeom>
              <a:avLst/>
              <a:gdLst/>
              <a:ahLst/>
              <a:cxnLst/>
              <a:rect l="l" t="t" r="r" b="b"/>
              <a:pathLst>
                <a:path w="12416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2415" y="539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3ds Condensed Light" panose="02000503020000020004" pitchFamily="2" charset="0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733006" y="4102202"/>
              <a:ext cx="82996" cy="2114911"/>
            </a:xfrm>
            <a:custGeom>
              <a:avLst/>
              <a:gdLst/>
              <a:ahLst/>
              <a:cxnLst/>
              <a:rect l="l" t="t" r="r" b="b"/>
              <a:pathLst>
                <a:path w="541" h="13786" extrusionOk="0">
                  <a:moveTo>
                    <a:pt x="1" y="0"/>
                  </a:moveTo>
                  <a:lnTo>
                    <a:pt x="1" y="13786"/>
                  </a:lnTo>
                  <a:lnTo>
                    <a:pt x="540" y="13786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733006" y="6175711"/>
              <a:ext cx="1904933" cy="82688"/>
            </a:xfrm>
            <a:custGeom>
              <a:avLst/>
              <a:gdLst/>
              <a:ahLst/>
              <a:cxnLst/>
              <a:rect l="l" t="t" r="r" b="b"/>
              <a:pathLst>
                <a:path w="12417" h="539" extrusionOk="0">
                  <a:moveTo>
                    <a:pt x="1" y="1"/>
                  </a:moveTo>
                  <a:lnTo>
                    <a:pt x="1" y="539"/>
                  </a:lnTo>
                  <a:lnTo>
                    <a:pt x="12416" y="539"/>
                  </a:lnTo>
                  <a:lnTo>
                    <a:pt x="12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3ds Condensed Light" panose="02000503020000020004" pitchFamily="2" charset="0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80000" y="4102202"/>
              <a:ext cx="82843" cy="2114911"/>
            </a:xfrm>
            <a:custGeom>
              <a:avLst/>
              <a:gdLst/>
              <a:ahLst/>
              <a:cxnLst/>
              <a:rect l="l" t="t" r="r" b="b"/>
              <a:pathLst>
                <a:path w="540" h="13786" extrusionOk="0">
                  <a:moveTo>
                    <a:pt x="0" y="0"/>
                  </a:moveTo>
                  <a:lnTo>
                    <a:pt x="0" y="13786"/>
                  </a:lnTo>
                  <a:lnTo>
                    <a:pt x="539" y="1378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80001" y="6175711"/>
              <a:ext cx="1904780" cy="82688"/>
            </a:xfrm>
            <a:custGeom>
              <a:avLst/>
              <a:gdLst/>
              <a:ahLst/>
              <a:cxnLst/>
              <a:rect l="l" t="t" r="r" b="b"/>
              <a:pathLst>
                <a:path w="12416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2416" y="539"/>
                  </a:lnTo>
                  <a:lnTo>
                    <a:pt x="12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3ds Condensed Light" panose="02000503020000020004" pitchFamily="2" charset="0"/>
              </a:endParaRPr>
            </a:p>
          </p:txBody>
        </p:sp>
        <p:sp>
          <p:nvSpPr>
            <p:cNvPr id="877" name="Google Shape;877;p35"/>
            <p:cNvSpPr txBox="1"/>
            <p:nvPr/>
          </p:nvSpPr>
          <p:spPr>
            <a:xfrm>
              <a:off x="7115812" y="4502284"/>
              <a:ext cx="2160051" cy="1591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-US" sz="1600" dirty="0">
                  <a:latin typeface="3ds Condensed Light" panose="02000503020000020004" pitchFamily="2" charset="0"/>
                </a:rPr>
                <a:t>Phylogenetic tree interference and outgroup rooting </a:t>
              </a:r>
              <a:endParaRPr sz="1600" dirty="0">
                <a:latin typeface="3ds Condensed Light" panose="02000503020000020004" pitchFamily="2" charset="0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A4F986-41E0-44A7-B50B-7088FAE6E950}"/>
                </a:ext>
              </a:extLst>
            </p:cNvPr>
            <p:cNvGrpSpPr/>
            <p:nvPr/>
          </p:nvGrpSpPr>
          <p:grpSpPr>
            <a:xfrm>
              <a:off x="479999" y="2911931"/>
              <a:ext cx="11140325" cy="3098132"/>
              <a:chOff x="480000" y="2899161"/>
              <a:chExt cx="11140325" cy="3098132"/>
            </a:xfrm>
          </p:grpSpPr>
          <p:sp>
            <p:nvSpPr>
              <p:cNvPr id="855" name="Google Shape;855;p35"/>
              <p:cNvSpPr/>
              <p:nvPr/>
            </p:nvSpPr>
            <p:spPr>
              <a:xfrm>
                <a:off x="9193173" y="2899302"/>
                <a:ext cx="2427152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5821" h="7842" extrusionOk="0">
                    <a:moveTo>
                      <a:pt x="0" y="1"/>
                    </a:moveTo>
                    <a:lnTo>
                      <a:pt x="0" y="7841"/>
                    </a:lnTo>
                    <a:lnTo>
                      <a:pt x="14036" y="7841"/>
                    </a:lnTo>
                    <a:lnTo>
                      <a:pt x="15821" y="3920"/>
                    </a:lnTo>
                    <a:lnTo>
                      <a:pt x="14036" y="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lvl="0" algn="ctr"/>
                <a:r>
                  <a:rPr lang="en-US" sz="1600" dirty="0" err="1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Ggtree</a:t>
                </a:r>
                <a:r>
                  <a:rPr lang="en-US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 and </a:t>
                </a:r>
                <a:r>
                  <a:rPr lang="en-US" sz="1600" dirty="0" err="1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ComplexHeatmap</a:t>
                </a:r>
                <a:r>
                  <a:rPr lang="en-US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 </a:t>
                </a:r>
                <a:endParaRPr sz="1600" dirty="0">
                  <a:solidFill>
                    <a:srgbClr val="FFFFFF"/>
                  </a:solidFill>
                  <a:latin typeface="3ds Condensed" panose="02000503020000020004" pitchFamily="2" charset="0"/>
                  <a:ea typeface="Fira Sans Extra Condensed SemiBold"/>
                  <a:cs typeface="Calibri Light" panose="020F03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7039732" y="2899161"/>
                <a:ext cx="2427152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5821" h="7842" extrusionOk="0">
                    <a:moveTo>
                      <a:pt x="0" y="1"/>
                    </a:moveTo>
                    <a:lnTo>
                      <a:pt x="0" y="7841"/>
                    </a:lnTo>
                    <a:lnTo>
                      <a:pt x="14036" y="7841"/>
                    </a:lnTo>
                    <a:lnTo>
                      <a:pt x="15821" y="3920"/>
                    </a:lnTo>
                    <a:lnTo>
                      <a:pt x="14036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lvl="0" algn="ctr"/>
                <a:r>
                  <a:rPr lang="en-US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     </a:t>
                </a:r>
                <a:r>
                  <a:rPr lang="en-US" sz="1600" dirty="0" err="1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RAxML</a:t>
                </a:r>
                <a:r>
                  <a:rPr lang="en-US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-NG, minimap2 and snippy</a:t>
                </a:r>
                <a:endParaRPr sz="1600" dirty="0">
                  <a:solidFill>
                    <a:srgbClr val="FFFFFF"/>
                  </a:solidFill>
                  <a:latin typeface="3ds Condensed" panose="02000503020000020004" pitchFamily="2" charset="0"/>
                  <a:ea typeface="Fira Sans Extra Condensed SemiBold"/>
                  <a:cs typeface="Calibri Light" panose="020F03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4886446" y="2899302"/>
                <a:ext cx="2440044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5822" h="7842" extrusionOk="0">
                    <a:moveTo>
                      <a:pt x="0" y="1"/>
                    </a:moveTo>
                    <a:lnTo>
                      <a:pt x="0" y="7841"/>
                    </a:lnTo>
                    <a:lnTo>
                      <a:pt x="14037" y="7841"/>
                    </a:lnTo>
                    <a:lnTo>
                      <a:pt x="15822" y="3920"/>
                    </a:lnTo>
                    <a:lnTo>
                      <a:pt x="14037" y="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fr-FR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  </a:t>
                </a:r>
                <a:r>
                  <a:rPr lang="fr-FR" sz="1600" dirty="0" err="1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Gubbings</a:t>
                </a:r>
                <a:r>
                  <a:rPr lang="fr-FR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  and </a:t>
                </a:r>
                <a:r>
                  <a:rPr lang="fr-FR" sz="1600" dirty="0" err="1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Snp</a:t>
                </a:r>
                <a:r>
                  <a:rPr lang="fr-FR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-sites</a:t>
                </a:r>
                <a:endParaRPr sz="1600" dirty="0">
                  <a:solidFill>
                    <a:srgbClr val="FFFFFF"/>
                  </a:solidFill>
                  <a:latin typeface="3ds Condensed" panose="02000503020000020004" pitchFamily="2" charset="0"/>
                  <a:ea typeface="Fira Sans Extra Condensed SemiBold"/>
                  <a:cs typeface="Calibri Light" panose="020F03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2733005" y="2899302"/>
                <a:ext cx="2427459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5823" h="7842" extrusionOk="0">
                    <a:moveTo>
                      <a:pt x="1" y="1"/>
                    </a:moveTo>
                    <a:lnTo>
                      <a:pt x="1" y="7841"/>
                    </a:lnTo>
                    <a:lnTo>
                      <a:pt x="14037" y="7841"/>
                    </a:lnTo>
                    <a:lnTo>
                      <a:pt x="15823" y="3920"/>
                    </a:lnTo>
                    <a:lnTo>
                      <a:pt x="14037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Snippy</a:t>
                </a:r>
                <a:endParaRPr sz="1600" dirty="0">
                  <a:solidFill>
                    <a:srgbClr val="FFFFFF"/>
                  </a:solidFill>
                  <a:latin typeface="3ds Condensed" panose="02000503020000020004" pitchFamily="2" charset="0"/>
                  <a:ea typeface="Fira Sans Extra Condensed SemiBold"/>
                  <a:cs typeface="Calibri Light" panose="020F03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80000" y="2899302"/>
                <a:ext cx="2527024" cy="1203041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7842" extrusionOk="0">
                    <a:moveTo>
                      <a:pt x="0" y="1"/>
                    </a:moveTo>
                    <a:lnTo>
                      <a:pt x="0" y="7841"/>
                    </a:lnTo>
                    <a:lnTo>
                      <a:pt x="14687" y="7841"/>
                    </a:lnTo>
                    <a:lnTo>
                      <a:pt x="16471" y="3920"/>
                    </a:lnTo>
                    <a:lnTo>
                      <a:pt x="14687" y="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3ds Condensed" panose="02000503020000020004" pitchFamily="2" charset="0"/>
                    <a:ea typeface="Fira Sans Extra Condensed SemiBold"/>
                    <a:cs typeface="Calibri Light" panose="020F0302020204030204" pitchFamily="34" charset="0"/>
                    <a:sym typeface="Fira Sans Extra Condensed SemiBold"/>
                  </a:rPr>
                  <a:t>NCBI assembly and supplementary data</a:t>
                </a:r>
                <a:endParaRPr sz="1600" dirty="0">
                  <a:solidFill>
                    <a:srgbClr val="FFFFFF"/>
                  </a:solidFill>
                  <a:latin typeface="3ds Condensed" panose="02000503020000020004" pitchFamily="2" charset="0"/>
                  <a:ea typeface="Fira Sans Extra Condensed SemiBold"/>
                  <a:cs typeface="Calibri Light" panose="020F03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874" name="Google Shape;874;p35"/>
              <p:cNvSpPr txBox="1"/>
              <p:nvPr/>
            </p:nvSpPr>
            <p:spPr>
              <a:xfrm>
                <a:off x="607311" y="4502284"/>
                <a:ext cx="2042307" cy="14950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spcAft>
                    <a:spcPts val="2133"/>
                  </a:spcAft>
                </a:pPr>
                <a:r>
                  <a:rPr lang="en-US" sz="1600" dirty="0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Organize Metadata and </a:t>
                </a:r>
                <a:r>
                  <a:rPr lang="en-US" sz="1600" dirty="0" err="1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Dowload</a:t>
                </a:r>
                <a:r>
                  <a:rPr lang="en-US" sz="1600" dirty="0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 assembled genomes</a:t>
                </a:r>
                <a:endParaRPr sz="1600" dirty="0">
                  <a:latin typeface="3ds Condensed Light" panose="0200050302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5" name="Google Shape;875;p35"/>
              <p:cNvSpPr txBox="1"/>
              <p:nvPr/>
            </p:nvSpPr>
            <p:spPr>
              <a:xfrm>
                <a:off x="2931661" y="4225451"/>
                <a:ext cx="1737200" cy="9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spcBef>
                    <a:spcPts val="2133"/>
                  </a:spcBef>
                  <a:spcAft>
                    <a:spcPts val="2133"/>
                  </a:spcAft>
                </a:pPr>
                <a:r>
                  <a:rPr lang="en-US" sz="1600" dirty="0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Core</a:t>
                </a:r>
                <a:r>
                  <a:rPr lang="fr-FR" sz="1600" dirty="0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-SNP multi-</a:t>
                </a:r>
                <a:r>
                  <a:rPr lang="fr-FR" sz="1600" dirty="0" err="1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alignment</a:t>
                </a:r>
                <a:endParaRPr sz="1600" dirty="0">
                  <a:latin typeface="3ds Condensed Light" panose="0200050302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6" name="Google Shape;876;p35"/>
              <p:cNvSpPr txBox="1"/>
              <p:nvPr/>
            </p:nvSpPr>
            <p:spPr>
              <a:xfrm>
                <a:off x="5135909" y="4502284"/>
                <a:ext cx="1737200" cy="9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lvl="0" algn="ctr"/>
                <a:r>
                  <a:rPr lang="en-US" sz="1600" dirty="0">
                    <a:latin typeface="3ds Condensed Light" panose="02000503020000020004" pitchFamily="2" charset="0"/>
                    <a:ea typeface="Roboto"/>
                    <a:cs typeface="Roboto"/>
                    <a:sym typeface="Roboto"/>
                  </a:rPr>
                  <a:t>Recombination filtering</a:t>
                </a:r>
                <a:endParaRPr sz="1600" dirty="0">
                  <a:latin typeface="3ds Condensed Light" panose="02000503020000020004" pitchFamily="2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8" name="Google Shape;878;p35"/>
              <p:cNvSpPr txBox="1"/>
              <p:nvPr/>
            </p:nvSpPr>
            <p:spPr>
              <a:xfrm>
                <a:off x="9498773" y="4507084"/>
                <a:ext cx="1737200" cy="9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-US" sz="1600" dirty="0">
                    <a:latin typeface="3ds Condensed Light" panose="02000503020000020004" pitchFamily="2" charset="0"/>
                  </a:rPr>
                  <a:t>Data visualization using R</a:t>
                </a:r>
              </a:p>
              <a:p>
                <a:pPr algn="ctr"/>
                <a:br>
                  <a:rPr lang="en-US" sz="1600" dirty="0">
                    <a:latin typeface="3ds Condensed Light" panose="02000503020000020004" pitchFamily="2" charset="0"/>
                  </a:rPr>
                </a:br>
                <a:endParaRPr sz="1600" dirty="0">
                  <a:latin typeface="3ds Condensed Light" panose="02000503020000020004" pitchFamily="2" charset="0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2" name="Google Shape;892;p35"/>
          <p:cNvSpPr txBox="1">
            <a:spLocks noGrp="1"/>
          </p:cNvSpPr>
          <p:nvPr>
            <p:ph type="title"/>
          </p:nvPr>
        </p:nvSpPr>
        <p:spPr>
          <a:xfrm>
            <a:off x="415600" y="73341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u="sng" dirty="0">
                <a:latin typeface="Lucida Console" panose="020B0609040504020204" pitchFamily="49" charset="0"/>
              </a:rPr>
              <a:t>Stage 3 workflow</a:t>
            </a:r>
            <a:endParaRPr u="sng" dirty="0"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07FD6-C810-4F96-AA15-469DA1DFF0A4}"/>
              </a:ext>
            </a:extLst>
          </p:cNvPr>
          <p:cNvSpPr txBox="1"/>
          <p:nvPr/>
        </p:nvSpPr>
        <p:spPr>
          <a:xfrm>
            <a:off x="9466884" y="6093663"/>
            <a:ext cx="224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ds Condensed" panose="02000503020000020004" pitchFamily="2" charset="0"/>
              </a:rPr>
              <a:t>Team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ds Condensed" panose="02000503020000020004" pitchFamily="2" charset="0"/>
              </a:rPr>
              <a:t>dorothy-albert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ds Condensed" panose="0200050302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3ds Condensed</vt:lpstr>
      <vt:lpstr>3ds Condensed Light</vt:lpstr>
      <vt:lpstr>Arial</vt:lpstr>
      <vt:lpstr>Calibri</vt:lpstr>
      <vt:lpstr>Calibri Light</vt:lpstr>
      <vt:lpstr>Fira Sans Extra Condensed SemiBold</vt:lpstr>
      <vt:lpstr>Lucida Console</vt:lpstr>
      <vt:lpstr>Roboto</vt:lpstr>
      <vt:lpstr>Office Theme</vt:lpstr>
      <vt:lpstr>Stage 3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FESTALI RIHAB</dc:creator>
  <cp:lastModifiedBy>FESTALI RIHAB</cp:lastModifiedBy>
  <cp:revision>4</cp:revision>
  <dcterms:created xsi:type="dcterms:W3CDTF">2024-04-10T19:41:18Z</dcterms:created>
  <dcterms:modified xsi:type="dcterms:W3CDTF">2024-04-10T19:46:07Z</dcterms:modified>
</cp:coreProperties>
</file>