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FF0000"/>
                </a:solidFill>
              </a:rPr>
              <a:t>ntity </a:t>
            </a:r>
            <a:r>
              <a:rPr lang="en-US" sz="4400" dirty="0">
                <a:solidFill>
                  <a:srgbClr val="FF0000"/>
                </a:solidFill>
              </a:rPr>
              <a:t>relational diagram (ERD) for the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U.S. House of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32583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Entities of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6815669" cy="186743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State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Congressperson</a:t>
            </a:r>
          </a:p>
          <a:p>
            <a:r>
              <a:rPr lang="en-US" sz="3200" dirty="0">
                <a:solidFill>
                  <a:srgbClr val="0070C0"/>
                </a:solidFill>
              </a:rPr>
              <a:t>Bill</a:t>
            </a:r>
          </a:p>
        </p:txBody>
      </p:sp>
    </p:spTree>
    <p:extLst>
      <p:ext uri="{BB962C8B-B14F-4D97-AF65-F5344CB8AC3E}">
        <p14:creationId xmlns:p14="http://schemas.microsoft.com/office/powerpoint/2010/main" val="21473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8186"/>
            <a:ext cx="9601196" cy="22409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Represents a U.S. state with attributes </a:t>
            </a:r>
            <a:r>
              <a:rPr lang="en-US" dirty="0" err="1">
                <a:solidFill>
                  <a:srgbClr val="FFC000"/>
                </a:solidFill>
              </a:rPr>
              <a:t>State_ID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(primary key), </a:t>
            </a:r>
            <a:r>
              <a:rPr lang="en-US" dirty="0">
                <a:solidFill>
                  <a:srgbClr val="FFC000"/>
                </a:solidFill>
              </a:rPr>
              <a:t>Name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>
                <a:solidFill>
                  <a:srgbClr val="FFC000"/>
                </a:solidFill>
              </a:rPr>
              <a:t>Region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53566" y="4391696"/>
            <a:ext cx="2601532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State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61408" y="3599645"/>
            <a:ext cx="656822" cy="82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54332" y="3657600"/>
            <a:ext cx="0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404575" y="3683358"/>
            <a:ext cx="742682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/>
          <p:cNvSpPr/>
          <p:nvPr/>
        </p:nvSpPr>
        <p:spPr>
          <a:xfrm>
            <a:off x="7162799" y="3203620"/>
            <a:ext cx="1622738" cy="598867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State ID</a:t>
            </a:r>
            <a:endParaRPr lang="en-US" sz="28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5295363" y="3203619"/>
            <a:ext cx="1317937" cy="598867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Region</a:t>
            </a:r>
            <a:endParaRPr lang="en-US" sz="28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3354947" y="3193961"/>
            <a:ext cx="1257837" cy="598867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418230" y="3657600"/>
            <a:ext cx="1133342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765" y="643944"/>
            <a:ext cx="9999370" cy="2434107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Congress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Person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3100" dirty="0">
                <a:solidFill>
                  <a:srgbClr val="0070C0"/>
                </a:solidFill>
              </a:rPr>
              <a:t>Represents a congressperson in the U.S. House of Representatives with attributes </a:t>
            </a:r>
            <a:r>
              <a:rPr lang="en-US" sz="3100" dirty="0" err="1">
                <a:solidFill>
                  <a:srgbClr val="FFC000"/>
                </a:solidFill>
              </a:rPr>
              <a:t>Congress_ID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0070C0"/>
                </a:solidFill>
              </a:rPr>
              <a:t>(primary key)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FFC000"/>
                </a:solidFill>
              </a:rPr>
              <a:t>Name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FFC000"/>
                </a:solidFill>
              </a:rPr>
              <a:t>District</a:t>
            </a:r>
            <a:r>
              <a:rPr lang="en-US" sz="3100" dirty="0"/>
              <a:t>, </a:t>
            </a:r>
            <a:r>
              <a:rPr lang="en-US" sz="3100" dirty="0" err="1">
                <a:solidFill>
                  <a:srgbClr val="FFC000"/>
                </a:solidFill>
              </a:rPr>
              <a:t>Start_Date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0070C0"/>
                </a:solidFill>
              </a:rPr>
              <a:t>and</a:t>
            </a:r>
            <a:r>
              <a:rPr lang="en-US" sz="3100" dirty="0"/>
              <a:t> </a:t>
            </a:r>
            <a:r>
              <a:rPr lang="en-US" sz="3100" dirty="0" smtClean="0">
                <a:solidFill>
                  <a:srgbClr val="FFC000"/>
                </a:solidFill>
              </a:rPr>
              <a:t>Party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02072" y="5105668"/>
            <a:ext cx="2575775" cy="73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Congress Person</a:t>
            </a:r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7877847" y="4227490"/>
            <a:ext cx="1502805" cy="124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</p:cNvCxnSpPr>
          <p:nvPr/>
        </p:nvCxnSpPr>
        <p:spPr>
          <a:xfrm flipH="1" flipV="1">
            <a:off x="3341854" y="4325089"/>
            <a:ext cx="1960218" cy="114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/>
          <p:cNvSpPr/>
          <p:nvPr/>
        </p:nvSpPr>
        <p:spPr>
          <a:xfrm>
            <a:off x="9073570" y="3671284"/>
            <a:ext cx="1854558" cy="61818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Start_Date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150189" y="4227490"/>
            <a:ext cx="437882" cy="94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11"/>
          <p:cNvSpPr/>
          <p:nvPr/>
        </p:nvSpPr>
        <p:spPr>
          <a:xfrm>
            <a:off x="7300717" y="3644317"/>
            <a:ext cx="1442434" cy="61818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District</a:t>
            </a:r>
            <a:endParaRPr lang="en-US" sz="2800" dirty="0"/>
          </a:p>
        </p:txBody>
      </p:sp>
      <p:cxnSp>
        <p:nvCxnSpPr>
          <p:cNvPr id="14" name="Straight Connector 13"/>
          <p:cNvCxnSpPr>
            <a:endCxn id="17" idx="2"/>
          </p:cNvCxnSpPr>
          <p:nvPr/>
        </p:nvCxnSpPr>
        <p:spPr>
          <a:xfrm flipH="1" flipV="1">
            <a:off x="4893170" y="4258877"/>
            <a:ext cx="698678" cy="84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Terminator 16"/>
          <p:cNvSpPr/>
          <p:nvPr/>
        </p:nvSpPr>
        <p:spPr>
          <a:xfrm>
            <a:off x="4078580" y="3640691"/>
            <a:ext cx="1629179" cy="61818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Name</a:t>
            </a:r>
            <a:endParaRPr lang="en-US" sz="32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1692299" y="3647938"/>
            <a:ext cx="2231399" cy="679359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Congress</a:t>
            </a:r>
            <a:r>
              <a:rPr lang="en-US" dirty="0" smtClean="0">
                <a:solidFill>
                  <a:schemeClr val="bg1"/>
                </a:solidFill>
              </a:rPr>
              <a:t> _ID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3" idx="0"/>
          </p:cNvCxnSpPr>
          <p:nvPr/>
        </p:nvCxnSpPr>
        <p:spPr>
          <a:xfrm flipH="1" flipV="1">
            <a:off x="6569032" y="4289470"/>
            <a:ext cx="20928" cy="816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5819241" y="3647938"/>
            <a:ext cx="1406212" cy="61818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Party</a:t>
            </a:r>
            <a:endParaRPr lang="en-US" sz="3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037483" y="4221049"/>
            <a:ext cx="15410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25003"/>
            <a:ext cx="9601196" cy="213789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Bill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Represents a proposed law with attributes </a:t>
            </a:r>
            <a:r>
              <a:rPr lang="en-US" sz="3200" dirty="0" err="1">
                <a:solidFill>
                  <a:srgbClr val="FFC000"/>
                </a:solidFill>
              </a:rPr>
              <a:t>Bill_ID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(primary key), </a:t>
            </a:r>
            <a:r>
              <a:rPr lang="en-US" sz="3200" dirty="0" err="1">
                <a:solidFill>
                  <a:srgbClr val="FFC000"/>
                </a:solidFill>
              </a:rPr>
              <a:t>Bill_Name</a:t>
            </a:r>
            <a:r>
              <a:rPr lang="en-US" sz="3200" dirty="0"/>
              <a:t>, </a:t>
            </a:r>
            <a:r>
              <a:rPr lang="en-US" sz="3200" dirty="0" err="1" smtClean="0">
                <a:solidFill>
                  <a:srgbClr val="FFC000"/>
                </a:solidFill>
              </a:rPr>
              <a:t>Date_of_Vote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rgbClr val="FFC000"/>
                </a:solidFill>
              </a:rPr>
              <a:t>Passed_or_Failed</a:t>
            </a:r>
            <a:r>
              <a:rPr lang="en-US" sz="3200" dirty="0">
                <a:solidFill>
                  <a:srgbClr val="FFC000"/>
                </a:solidFill>
              </a:rPr>
              <a:t>,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4727" y="4842456"/>
            <a:ext cx="2485622" cy="7212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Bill</a:t>
            </a:r>
            <a:endParaRPr lang="en-US" sz="4000" dirty="0"/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6980349" y="3631842"/>
            <a:ext cx="1210614" cy="157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232597" y="3773510"/>
            <a:ext cx="1262130" cy="151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07617" y="3940935"/>
            <a:ext cx="334851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19730" y="3940935"/>
            <a:ext cx="373487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Terminator 12"/>
          <p:cNvSpPr/>
          <p:nvPr/>
        </p:nvSpPr>
        <p:spPr>
          <a:xfrm>
            <a:off x="7791718" y="3181082"/>
            <a:ext cx="2665927" cy="721217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Passed_or_Failed</a:t>
            </a:r>
            <a:r>
              <a:rPr lang="en-US" dirty="0">
                <a:solidFill>
                  <a:srgbClr val="FFC000"/>
                </a:solidFill>
              </a:rPr>
              <a:t>,</a:t>
            </a:r>
            <a:endParaRPr lang="en-US" dirty="0"/>
          </a:p>
        </p:txBody>
      </p:sp>
      <p:sp>
        <p:nvSpPr>
          <p:cNvPr id="14" name="Flowchart: Terminator 13"/>
          <p:cNvSpPr/>
          <p:nvPr/>
        </p:nvSpPr>
        <p:spPr>
          <a:xfrm>
            <a:off x="1236372" y="3193961"/>
            <a:ext cx="2743200" cy="746973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Date_of_Vote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4108362" y="3219719"/>
            <a:ext cx="1596980" cy="72121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Name</a:t>
            </a:r>
            <a:endParaRPr lang="en-US" sz="3600" dirty="0"/>
          </a:p>
        </p:txBody>
      </p:sp>
      <p:sp>
        <p:nvSpPr>
          <p:cNvPr id="16" name="Flowchart: Terminator 15"/>
          <p:cNvSpPr/>
          <p:nvPr/>
        </p:nvSpPr>
        <p:spPr>
          <a:xfrm>
            <a:off x="5975797" y="3219719"/>
            <a:ext cx="1609859" cy="721215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Bill_ID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207617" y="3773510"/>
            <a:ext cx="12750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3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Relations of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Represent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Sponsor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Voted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3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280" y="695460"/>
            <a:ext cx="9601196" cy="2240924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State-Congress (1:M)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>
                <a:solidFill>
                  <a:srgbClr val="0070C0"/>
                </a:solidFill>
              </a:rPr>
              <a:t>A </a:t>
            </a:r>
            <a:r>
              <a:rPr lang="en-US" sz="2700" dirty="0">
                <a:solidFill>
                  <a:srgbClr val="0070C0"/>
                </a:solidFill>
              </a:rPr>
              <a:t>state can have multiple congresspersons representing different districts. This relationship is represented by the Congress entity having a foreign key attribute </a:t>
            </a:r>
            <a:r>
              <a:rPr lang="en-US" sz="2700" dirty="0" err="1">
                <a:solidFill>
                  <a:srgbClr val="0070C0"/>
                </a:solidFill>
              </a:rPr>
              <a:t>State_ID</a:t>
            </a:r>
            <a:r>
              <a:rPr lang="en-US" sz="2700" dirty="0">
                <a:solidFill>
                  <a:srgbClr val="0070C0"/>
                </a:solidFill>
              </a:rPr>
              <a:t> referencing the State entity's primary key </a:t>
            </a:r>
            <a:r>
              <a:rPr lang="en-US" sz="2700" dirty="0" err="1">
                <a:solidFill>
                  <a:srgbClr val="0070C0"/>
                </a:solidFill>
              </a:rPr>
              <a:t>State_ID</a:t>
            </a:r>
            <a:r>
              <a:rPr lang="en-US" sz="2700" dirty="0">
                <a:solidFill>
                  <a:srgbClr val="0070C0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lowchart: Decision 2"/>
          <p:cNvSpPr/>
          <p:nvPr/>
        </p:nvSpPr>
        <p:spPr>
          <a:xfrm>
            <a:off x="5073776" y="3164982"/>
            <a:ext cx="2378300" cy="1229934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8919" y="3782077"/>
            <a:ext cx="1184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452076" y="3789520"/>
            <a:ext cx="11848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63462" y="3322749"/>
            <a:ext cx="1622737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41725" y="3322749"/>
            <a:ext cx="1764406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Congress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92142" y="3319270"/>
            <a:ext cx="401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7809884" y="3204745"/>
            <a:ext cx="493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161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309" y="669702"/>
            <a:ext cx="9601196" cy="17064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Congress-Bill (M:M</a:t>
            </a:r>
            <a:r>
              <a:rPr lang="en-US" sz="2000" dirty="0" smtClean="0">
                <a:solidFill>
                  <a:srgbClr val="FF0000"/>
                </a:solidFill>
              </a:rPr>
              <a:t>):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A congressperson can sponsor multiple bills, and a bill can have multiple sponsors (congresspersons). This many-to-many </a:t>
            </a:r>
            <a:r>
              <a:rPr lang="en-US" sz="2000" dirty="0" smtClean="0">
                <a:solidFill>
                  <a:srgbClr val="0070C0"/>
                </a:solidFill>
              </a:rPr>
              <a:t>relationship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altLang="en-US" sz="2000" dirty="0">
                <a:ln>
                  <a:noFill/>
                </a:ln>
                <a:solidFill>
                  <a:srgbClr val="0070C0"/>
                </a:solidFill>
                <a:latin typeface="-apple-system"/>
              </a:rPr>
              <a:t>is resolved by introducing the </a:t>
            </a:r>
            <a:r>
              <a:rPr lang="en-US" altLang="en-US" sz="2000" dirty="0" err="1">
                <a:ln>
                  <a:noFill/>
                </a:ln>
                <a:solidFill>
                  <a:srgbClr val="0070C0"/>
                </a:solidFill>
                <a:latin typeface="Consolas" panose="020B0609020204030204" pitchFamily="49" charset="0"/>
              </a:rPr>
              <a:t>Congress_Bill</a:t>
            </a:r>
            <a:r>
              <a:rPr lang="en-US" altLang="en-US" sz="2000" dirty="0">
                <a:ln>
                  <a:noFill/>
                </a:ln>
                <a:solidFill>
                  <a:srgbClr val="0070C0"/>
                </a:solidFill>
                <a:latin typeface="-apple-system"/>
              </a:rPr>
              <a:t> entity that acts as a junction table. It has foreign key attributes </a:t>
            </a:r>
            <a:r>
              <a:rPr lang="en-US" altLang="en-US" sz="2000" dirty="0" err="1">
                <a:ln>
                  <a:noFill/>
                </a:ln>
                <a:solidFill>
                  <a:srgbClr val="0070C0"/>
                </a:solidFill>
                <a:latin typeface="-apple-system"/>
              </a:rPr>
              <a:t>Congress_ID</a:t>
            </a:r>
            <a:r>
              <a:rPr lang="en-US" altLang="en-US" sz="2000" dirty="0">
                <a:ln>
                  <a:noFill/>
                </a:ln>
                <a:solidFill>
                  <a:srgbClr val="0070C0"/>
                </a:solidFill>
                <a:latin typeface="-apple-system"/>
              </a:rPr>
              <a:t> and </a:t>
            </a:r>
            <a:r>
              <a:rPr lang="en-US" altLang="en-US" sz="2000" dirty="0" err="1">
                <a:ln>
                  <a:noFill/>
                </a:ln>
                <a:solidFill>
                  <a:srgbClr val="0070C0"/>
                </a:solidFill>
                <a:latin typeface="-apple-system"/>
              </a:rPr>
              <a:t>Bill_ID</a:t>
            </a:r>
            <a:r>
              <a:rPr lang="en-US" altLang="en-US" sz="2000" dirty="0">
                <a:ln>
                  <a:noFill/>
                </a:ln>
                <a:solidFill>
                  <a:srgbClr val="0070C0"/>
                </a:solidFill>
                <a:latin typeface="-apple-system"/>
              </a:rPr>
              <a:t>, referencing the </a:t>
            </a:r>
            <a:r>
              <a:rPr lang="en-US" altLang="en-US" sz="2000" dirty="0" smtClean="0">
                <a:ln>
                  <a:noFill/>
                </a:ln>
                <a:solidFill>
                  <a:srgbClr val="0070C0"/>
                </a:solidFill>
                <a:latin typeface="-apple-system"/>
              </a:rPr>
              <a:t>primary </a:t>
            </a:r>
            <a:r>
              <a:rPr lang="en-US" sz="2000" dirty="0">
                <a:solidFill>
                  <a:srgbClr val="0070C0"/>
                </a:solidFill>
              </a:rPr>
              <a:t>keys of the Congress and Bill entities, respectively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675033" y="3116685"/>
            <a:ext cx="2781836" cy="1468191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Sponsor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35629" y="3850781"/>
            <a:ext cx="13394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65161" y="3412901"/>
            <a:ext cx="2021983" cy="8757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Congress</a:t>
            </a:r>
          </a:p>
        </p:txBody>
      </p: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7456869" y="3850780"/>
            <a:ext cx="11719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649238" y="3412899"/>
            <a:ext cx="1970465" cy="8757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Bill</a:t>
            </a:r>
          </a:p>
        </p:txBody>
      </p:sp>
    </p:spTree>
    <p:extLst>
      <p:ext uri="{BB962C8B-B14F-4D97-AF65-F5344CB8AC3E}">
        <p14:creationId xmlns:p14="http://schemas.microsoft.com/office/powerpoint/2010/main" val="21780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2" b="7572"/>
          <a:stretch>
            <a:fillRect/>
          </a:stretch>
        </p:blipFill>
        <p:spPr>
          <a:xfrm>
            <a:off x="631825" y="592138"/>
            <a:ext cx="10945813" cy="5667375"/>
          </a:xfrm>
        </p:spPr>
      </p:pic>
    </p:spTree>
    <p:extLst>
      <p:ext uri="{BB962C8B-B14F-4D97-AF65-F5344CB8AC3E}">
        <p14:creationId xmlns:p14="http://schemas.microsoft.com/office/powerpoint/2010/main" val="108864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69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Consolas</vt:lpstr>
      <vt:lpstr>Garamond</vt:lpstr>
      <vt:lpstr>Organic</vt:lpstr>
      <vt:lpstr>Entity relational diagram (ERD) for the requirements</vt:lpstr>
      <vt:lpstr>The Entities of Diagram</vt:lpstr>
      <vt:lpstr>State  Represents a U.S. state with attributes State_ID (primary key), Name, and Region. </vt:lpstr>
      <vt:lpstr>Congress Person  Represents a congressperson in the U.S. House of Representatives with attributes Congress_ID (primary key), Name, District, Start_Date, and Party </vt:lpstr>
      <vt:lpstr>Bill  Represents a proposed law with attributes Bill_ID (primary key), Bill_Name, Date_of_Vote, Passed_or_Failed,</vt:lpstr>
      <vt:lpstr>The Relations of Diagram</vt:lpstr>
      <vt:lpstr>State-Congress (1:M) A state can have multiple congresspersons representing different districts. This relationship is represented by the Congress entity having a foreign key attribute State_ID referencing the State entity's primary key State_ID. </vt:lpstr>
      <vt:lpstr>Congress-Bill (M:M):  A congressperson can sponsor multiple bills, and a bill can have multiple sponsors (congresspersons). This many-to-many relationship is resolved by introducing the Congress_Bill entity that acts as a junction table. It has foreign key attributes Congress_ID and Bill_ID, referencing the primary keys of the Congress and Bill entities, respectively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relational diagram (ERD) for the requirements</dc:title>
  <dc:creator>pc</dc:creator>
  <cp:lastModifiedBy>pc</cp:lastModifiedBy>
  <cp:revision>12</cp:revision>
  <dcterms:created xsi:type="dcterms:W3CDTF">2023-12-09T22:36:40Z</dcterms:created>
  <dcterms:modified xsi:type="dcterms:W3CDTF">2023-12-10T12:37:12Z</dcterms:modified>
</cp:coreProperties>
</file>