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  <p:sldMasterId id="2147483852" r:id="rId2"/>
  </p:sldMasterIdLst>
  <p:notesMasterIdLst>
    <p:notesMasterId r:id="rId26"/>
  </p:notesMasterIdLst>
  <p:sldIdLst>
    <p:sldId id="256" r:id="rId3"/>
    <p:sldId id="273" r:id="rId4"/>
    <p:sldId id="274" r:id="rId5"/>
    <p:sldId id="275" r:id="rId6"/>
    <p:sldId id="276" r:id="rId7"/>
    <p:sldId id="277" r:id="rId8"/>
    <p:sldId id="267" r:id="rId9"/>
    <p:sldId id="268" r:id="rId10"/>
    <p:sldId id="269" r:id="rId11"/>
    <p:sldId id="270" r:id="rId12"/>
    <p:sldId id="271" r:id="rId13"/>
    <p:sldId id="272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9A5"/>
    <a:srgbClr val="E8E8E7"/>
    <a:srgbClr val="595959"/>
    <a:srgbClr val="F2F2F2"/>
    <a:srgbClr val="656661"/>
    <a:srgbClr val="F6D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C669-E37D-4C21-8486-1A0259917919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AC62E-F1A0-488F-B9DF-0998D2D14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49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C62E-F1A0-488F-B9DF-0998D2D145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7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71078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42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503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1524000"/>
            <a:ext cx="11582400" cy="510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1524000"/>
            <a:ext cx="115824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32643" y="268070"/>
            <a:ext cx="892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POWERPOINT | TABS TEMPLATE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197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45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8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8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8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7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748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3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551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923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827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3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9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0609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31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11F7EB-ADB1-4D74-BBFE-ABF600271FA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B6C6D18-FA2E-4A11-92DE-648F8E3AD8F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07B0-3B88-48B1-8EA6-00BEA0D1D67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" Target="slide8.xml"/><Relationship Id="rId7" Type="http://schemas.openxmlformats.org/officeDocument/2006/relationships/slide" Target="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3PjRI5DCD4xECxT52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yDexPY07CipkGbx62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InputSheets%20-%20Copy.xlsx#Differentiation_factors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InputSheets%20-%20Copy.xlsx#Differentiation_factors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hyperlink" Target="InputSheets%20-%20Copy.xlsx#Observed_Tren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InputSheets%20-%20Copy.xlsx#Differentiation_factors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hyperlink" Target="InputSheets%20-%20Copy.xlsx#CUSTOMER_EXPERIEN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InputSheets%20-%20Copy.xlsx#Differentiation_factors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hyperlink" Target="InputSheets%20-%20Copy.xlsx#Turbulance_Facto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InputSheets%20-%20Copy.xlsx#Factor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InputSheets%20-%20Copy.xlsx#FocusWorksheet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InputSheets%20-%20Copy.xlsx#Ansoff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hyperlink" Target="InputSheets%20-%20Copy.xlsx#FocusWorkshee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InputSheets%20-%20Copy.xlsx#Actions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" Target="slide8.xml"/><Relationship Id="rId7" Type="http://schemas.openxmlformats.org/officeDocument/2006/relationships/slide" Target="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" Target="slide8.xml"/><Relationship Id="rId7" Type="http://schemas.openxmlformats.org/officeDocument/2006/relationships/slide" Target="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Liverpool agility 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Agility Centre</a:t>
            </a:r>
          </a:p>
          <a:p>
            <a:r>
              <a:rPr lang="en-GB" dirty="0"/>
              <a:t>T</a:t>
            </a:r>
            <a:r>
              <a:rPr lang="en-GB" dirty="0" smtClean="0"/>
              <a:t>he Management School</a:t>
            </a:r>
            <a:endParaRPr lang="en-GB" dirty="0"/>
          </a:p>
        </p:txBody>
      </p:sp>
      <p:pic>
        <p:nvPicPr>
          <p:cNvPr id="2050" name="Picture 2" descr="Image result for university of liverpoo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46" y="0"/>
            <a:ext cx="4579792" cy="18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80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9">
            <a:hlinkClick r:id="rId3" action="ppaction://hlinksldjump"/>
          </p:cNvPr>
          <p:cNvSpPr/>
          <p:nvPr/>
        </p:nvSpPr>
        <p:spPr>
          <a:xfrm>
            <a:off x="3431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1.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AWARENESS</a:t>
            </a:r>
          </a:p>
        </p:txBody>
      </p:sp>
      <p:sp>
        <p:nvSpPr>
          <p:cNvPr id="11" name="Snip Single Corner Rectangle 10">
            <a:hlinkClick r:id="rId4" action="ppaction://hlinksldjump"/>
          </p:cNvPr>
          <p:cNvSpPr/>
          <p:nvPr/>
        </p:nvSpPr>
        <p:spPr>
          <a:xfrm>
            <a:off x="5111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2.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ASSESSMENT</a:t>
            </a:r>
          </a:p>
        </p:txBody>
      </p:sp>
      <p:sp>
        <p:nvSpPr>
          <p:cNvPr id="18" name="Snip Single Corner Rectangle 17">
            <a:hlinkClick r:id="rId5" action="ppaction://hlinksldjump"/>
          </p:cNvPr>
          <p:cNvSpPr/>
          <p:nvPr/>
        </p:nvSpPr>
        <p:spPr>
          <a:xfrm>
            <a:off x="6790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3.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IMPLEMENTATION</a:t>
            </a:r>
          </a:p>
        </p:txBody>
      </p:sp>
      <p:sp>
        <p:nvSpPr>
          <p:cNvPr id="19" name="Snip Single Corner Rectangle 18">
            <a:hlinkClick r:id="rId6" action="ppaction://hlinksldjump"/>
          </p:cNvPr>
          <p:cNvSpPr/>
          <p:nvPr/>
        </p:nvSpPr>
        <p:spPr>
          <a:xfrm>
            <a:off x="8469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4.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REVIEW</a:t>
            </a:r>
          </a:p>
        </p:txBody>
      </p:sp>
      <p:sp>
        <p:nvSpPr>
          <p:cNvPr id="20" name="Snip Single Corner Rectangle 19">
            <a:hlinkClick r:id="rId7" action="ppaction://hlinksldjump"/>
          </p:cNvPr>
          <p:cNvSpPr/>
          <p:nvPr/>
        </p:nvSpPr>
        <p:spPr>
          <a:xfrm>
            <a:off x="1752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OVERVIEW</a:t>
            </a:r>
          </a:p>
        </p:txBody>
      </p:sp>
      <p:pic>
        <p:nvPicPr>
          <p:cNvPr id="9" name="Picture 2" descr="C:\Users\Hossam Ismail\PAPERS\2009\ISBE\Presentations\Figures2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2594" y="2324143"/>
            <a:ext cx="7281853" cy="390064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1234868" y="308393"/>
            <a:ext cx="5974935" cy="574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rgbClr val="595959"/>
                </a:solidFill>
              </a:rPr>
              <a:t>METHODOLOGY</a:t>
            </a:r>
            <a:endParaRPr lang="en-GB" sz="2800" b="1" dirty="0">
              <a:solidFill>
                <a:srgbClr val="5959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9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Single Corner Rectangle 21">
            <a:hlinkClick r:id="rId3" action="ppaction://hlinksldjump"/>
          </p:cNvPr>
          <p:cNvSpPr/>
          <p:nvPr/>
        </p:nvSpPr>
        <p:spPr>
          <a:xfrm>
            <a:off x="3431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1.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AWARENESS</a:t>
            </a:r>
          </a:p>
        </p:txBody>
      </p:sp>
      <p:sp>
        <p:nvSpPr>
          <p:cNvPr id="23" name="Snip Single Corner Rectangle 22">
            <a:hlinkClick r:id="rId4" action="ppaction://hlinksldjump"/>
          </p:cNvPr>
          <p:cNvSpPr/>
          <p:nvPr/>
        </p:nvSpPr>
        <p:spPr>
          <a:xfrm>
            <a:off x="5111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2.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ASSESSMENT</a:t>
            </a:r>
          </a:p>
        </p:txBody>
      </p:sp>
      <p:sp>
        <p:nvSpPr>
          <p:cNvPr id="24" name="Snip Single Corner Rectangle 23">
            <a:hlinkClick r:id="rId5" action="ppaction://hlinksldjump"/>
          </p:cNvPr>
          <p:cNvSpPr/>
          <p:nvPr/>
        </p:nvSpPr>
        <p:spPr>
          <a:xfrm>
            <a:off x="6790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3.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IMPLEMENTATION</a:t>
            </a:r>
          </a:p>
        </p:txBody>
      </p:sp>
      <p:sp>
        <p:nvSpPr>
          <p:cNvPr id="25" name="Snip Single Corner Rectangle 24">
            <a:hlinkClick r:id="rId6" action="ppaction://hlinksldjump"/>
          </p:cNvPr>
          <p:cNvSpPr/>
          <p:nvPr/>
        </p:nvSpPr>
        <p:spPr>
          <a:xfrm>
            <a:off x="8469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4.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REVIEW</a:t>
            </a:r>
          </a:p>
        </p:txBody>
      </p:sp>
      <p:sp>
        <p:nvSpPr>
          <p:cNvPr id="26" name="Snip Single Corner Rectangle 25">
            <a:hlinkClick r:id="rId7" action="ppaction://hlinksldjump"/>
          </p:cNvPr>
          <p:cNvSpPr/>
          <p:nvPr/>
        </p:nvSpPr>
        <p:spPr>
          <a:xfrm>
            <a:off x="1752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OVERVIEW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9518" y="2682898"/>
            <a:ext cx="1285884" cy="642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6906" y="3683030"/>
            <a:ext cx="1285884" cy="642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8275" y="2682898"/>
            <a:ext cx="1285884" cy="642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6906" y="4683162"/>
            <a:ext cx="1285884" cy="642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6049" y="5688150"/>
            <a:ext cx="1285884" cy="642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0956" y="5688150"/>
            <a:ext cx="1285884" cy="642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11418" y="4683162"/>
            <a:ext cx="1285884" cy="642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11418" y="5688150"/>
            <a:ext cx="1285884" cy="642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5079" y="2708904"/>
            <a:ext cx="1197499" cy="5713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Leadership</a:t>
            </a:r>
          </a:p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Assessment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8811" y="3709036"/>
            <a:ext cx="1222074" cy="59093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Focus</a:t>
            </a:r>
          </a:p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Selection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42467" y="2708904"/>
            <a:ext cx="1197499" cy="5713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Turbulence</a:t>
            </a:r>
          </a:p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Assessment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5877" y="4709168"/>
            <a:ext cx="947943" cy="571301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Tools</a:t>
            </a:r>
          </a:p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Selection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78713" y="5714156"/>
            <a:ext cx="1120555" cy="5713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</a:p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Plan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24843" y="5714156"/>
            <a:ext cx="858111" cy="5713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Develop</a:t>
            </a:r>
          </a:p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80389" y="4709168"/>
            <a:ext cx="947943" cy="5713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KPI</a:t>
            </a:r>
          </a:p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Selection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03104" y="1901936"/>
            <a:ext cx="141237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Environment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18000" y="5838805"/>
            <a:ext cx="1072721" cy="3220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Evaluation</a:t>
            </a:r>
          </a:p>
        </p:txBody>
      </p:sp>
      <p:cxnSp>
        <p:nvCxnSpPr>
          <p:cNvPr id="33" name="Elbow Connector 32"/>
          <p:cNvCxnSpPr>
            <a:stCxn id="9" idx="3"/>
            <a:endCxn id="11" idx="1"/>
          </p:cNvCxnSpPr>
          <p:nvPr/>
        </p:nvCxnSpPr>
        <p:spPr bwMode="auto">
          <a:xfrm>
            <a:off x="4825402" y="3004369"/>
            <a:ext cx="572873" cy="1588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4" name="Elbow Connector 33"/>
          <p:cNvCxnSpPr>
            <a:stCxn id="31" idx="3"/>
            <a:endCxn id="21" idx="0"/>
          </p:cNvCxnSpPr>
          <p:nvPr/>
        </p:nvCxnSpPr>
        <p:spPr bwMode="auto">
          <a:xfrm>
            <a:off x="5815478" y="2197402"/>
            <a:ext cx="225739" cy="511502"/>
          </a:xfrm>
          <a:prstGeom prst="bentConnector2">
            <a:avLst/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5" name="Elbow Connector 34"/>
          <p:cNvCxnSpPr>
            <a:stCxn id="11" idx="2"/>
            <a:endCxn id="20" idx="0"/>
          </p:cNvCxnSpPr>
          <p:nvPr/>
        </p:nvCxnSpPr>
        <p:spPr bwMode="auto">
          <a:xfrm rot="5400000">
            <a:off x="5848935" y="3516754"/>
            <a:ext cx="383196" cy="1369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6" name="Shape 53"/>
          <p:cNvCxnSpPr>
            <a:stCxn id="10" idx="3"/>
            <a:endCxn id="15" idx="0"/>
          </p:cNvCxnSpPr>
          <p:nvPr/>
        </p:nvCxnSpPr>
        <p:spPr bwMode="auto">
          <a:xfrm>
            <a:off x="6682790" y="4004501"/>
            <a:ext cx="1071570" cy="678661"/>
          </a:xfrm>
          <a:prstGeom prst="bentConnector2">
            <a:avLst/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7" name="Shape 55"/>
          <p:cNvCxnSpPr>
            <a:stCxn id="10" idx="2"/>
            <a:endCxn id="12" idx="0"/>
          </p:cNvCxnSpPr>
          <p:nvPr/>
        </p:nvCxnSpPr>
        <p:spPr bwMode="auto">
          <a:xfrm rot="5400000">
            <a:off x="5861253" y="4504567"/>
            <a:ext cx="357190" cy="1588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8" name="Shape 57"/>
          <p:cNvCxnSpPr>
            <a:stCxn id="10" idx="1"/>
            <a:endCxn id="14" idx="0"/>
          </p:cNvCxnSpPr>
          <p:nvPr/>
        </p:nvCxnSpPr>
        <p:spPr bwMode="auto">
          <a:xfrm rot="10800000" flipV="1">
            <a:off x="4253898" y="4004500"/>
            <a:ext cx="1143008" cy="1683649"/>
          </a:xfrm>
          <a:prstGeom prst="bentConnector2">
            <a:avLst/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Elbow Connector 38"/>
          <p:cNvCxnSpPr>
            <a:stCxn id="12" idx="2"/>
            <a:endCxn id="28" idx="0"/>
          </p:cNvCxnSpPr>
          <p:nvPr/>
        </p:nvCxnSpPr>
        <p:spPr bwMode="auto">
          <a:xfrm rot="5400000">
            <a:off x="5845394" y="5519702"/>
            <a:ext cx="388052" cy="857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Elbow Connector 39"/>
          <p:cNvCxnSpPr>
            <a:stCxn id="15" idx="2"/>
            <a:endCxn id="18" idx="0"/>
          </p:cNvCxnSpPr>
          <p:nvPr/>
        </p:nvCxnSpPr>
        <p:spPr bwMode="auto">
          <a:xfrm rot="5400000">
            <a:off x="7573337" y="5507127"/>
            <a:ext cx="362046" cy="1588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1" name="Elbow Connector 40"/>
          <p:cNvCxnSpPr/>
          <p:nvPr/>
        </p:nvCxnSpPr>
        <p:spPr bwMode="auto">
          <a:xfrm>
            <a:off x="4896840" y="6009621"/>
            <a:ext cx="499209" cy="1588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2" name="Elbow Connector 41"/>
          <p:cNvCxnSpPr>
            <a:stCxn id="13" idx="3"/>
            <a:endCxn id="18" idx="1"/>
          </p:cNvCxnSpPr>
          <p:nvPr/>
        </p:nvCxnSpPr>
        <p:spPr bwMode="auto">
          <a:xfrm>
            <a:off x="6681933" y="6009621"/>
            <a:ext cx="429485" cy="1588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3" name="Shape 67"/>
          <p:cNvCxnSpPr>
            <a:stCxn id="18" idx="3"/>
            <a:endCxn id="14" idx="2"/>
          </p:cNvCxnSpPr>
          <p:nvPr/>
        </p:nvCxnSpPr>
        <p:spPr bwMode="auto">
          <a:xfrm flipH="1">
            <a:off x="4253898" y="6009621"/>
            <a:ext cx="4143404" cy="321471"/>
          </a:xfrm>
          <a:prstGeom prst="bentConnector4">
            <a:avLst>
              <a:gd name="adj1" fmla="val -5517"/>
              <a:gd name="adj2" fmla="val 205244"/>
            </a:avLst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4" name="Shape 74"/>
          <p:cNvCxnSpPr>
            <a:stCxn id="31" idx="1"/>
            <a:endCxn id="9" idx="0"/>
          </p:cNvCxnSpPr>
          <p:nvPr/>
        </p:nvCxnSpPr>
        <p:spPr bwMode="auto">
          <a:xfrm rot="10800000" flipV="1">
            <a:off x="4182460" y="2197402"/>
            <a:ext cx="220644" cy="485496"/>
          </a:xfrm>
          <a:prstGeom prst="bentConnector2">
            <a:avLst/>
          </a:prstGeom>
          <a:noFill/>
          <a:ln w="57150" algn="ctr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Rectangle 44"/>
          <p:cNvSpPr/>
          <p:nvPr/>
        </p:nvSpPr>
        <p:spPr>
          <a:xfrm>
            <a:off x="3396642" y="1830498"/>
            <a:ext cx="3429024" cy="26432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234868" y="308393"/>
            <a:ext cx="5974935" cy="574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rgbClr val="595959"/>
                </a:solidFill>
              </a:rPr>
              <a:t>METHODOLOGY</a:t>
            </a:r>
            <a:endParaRPr lang="en-GB" sz="2800" b="1" dirty="0">
              <a:solidFill>
                <a:srgbClr val="5959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4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/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rgbClr val="E8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IMPACT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COMPANY PROFILE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AGILITY AUDIT TOOL</a:t>
            </a:r>
            <a:endParaRPr lang="en-GB" sz="12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4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/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rgbClr val="E8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IMPACT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>
            <a:hlinkClick r:id="rId3"/>
          </p:cNvPr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</a:rPr>
              <a:t>COMPANY PROFILE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AGILITY AUDIT TOOL</a:t>
            </a:r>
            <a:endParaRPr lang="en-GB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8029018" y="1443351"/>
          <a:ext cx="3927246" cy="3627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Company profile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Understanding the firm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None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Company profile (CP)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Agility audit tool (AAT)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Classification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067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/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rgbClr val="E8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IMPACT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33" name="Pentagon 32">
            <a:hlinkClick r:id="rId3"/>
          </p:cNvPr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AGILITY AUDIT TOOL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09395"/>
              </p:ext>
            </p:extLst>
          </p:nvPr>
        </p:nvGraphicFramePr>
        <p:xfrm>
          <a:off x="8056450" y="197963"/>
          <a:ext cx="3927246" cy="6300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Agility audit tool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the firm sees itself for its position and standing in the business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CP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AAT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tools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Reality check and possible motivation to engage in the exercise.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general overview of where the company may be standing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811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/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rgbClr val="E8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IMPACT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AGILITY AUDIT TOOL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93719"/>
              </p:ext>
            </p:extLst>
          </p:nvPr>
        </p:nvGraphicFramePr>
        <p:xfrm>
          <a:off x="8056450" y="197963"/>
          <a:ext cx="3927246" cy="5477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Assess &amp; Impact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 check of the company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CP &amp; AAT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ML; MT; CE; BT/I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Step 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Finding out how the company’s fundamental affecting factors including degree of uncertainties in their business environment.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752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/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>
            <a:hlinkClick r:id="rId3" action="ppaction://hlinkfile"/>
          </p:cNvPr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IMPACT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AGILITY AUDIT TOOL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8056450" y="197963"/>
          <a:ext cx="3927246" cy="5477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Assess &amp; Impact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 check of the company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CP &amp; AAT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ML; MT; CE; BT/I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Step 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Finding out how the company’s fundamental affecting factors including degree of uncertainties in their business environment.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997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/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>
            <a:hlinkClick r:id="rId3" action="ppaction://hlinkfile"/>
          </p:cNvPr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IMPACT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>
            <a:hlinkClick r:id="rId4" action="ppaction://hlinkfile"/>
          </p:cNvPr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AGILITY AUDIT TOOL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8056450" y="197963"/>
          <a:ext cx="3927246" cy="5477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Assess &amp; Impact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 check of the company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CP &amp; AAT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ML; MT; CE; BT/I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Step 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Finding out how the company’s fundamental affecting factors including degree of uncertainties in their business environment.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98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/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>
            <a:hlinkClick r:id="rId3" action="ppaction://hlinkfile"/>
          </p:cNvPr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</a:p>
        </p:txBody>
      </p:sp>
      <p:sp>
        <p:nvSpPr>
          <p:cNvPr id="15" name="Round Diagonal Corner Rectangle 14">
            <a:hlinkClick r:id="rId4" action="ppaction://hlinkfile"/>
          </p:cNvPr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IMPACT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AGILITY AUDIT TOOL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8056450" y="197963"/>
          <a:ext cx="3927246" cy="5477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Assess &amp; Impact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 check of the company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CP &amp; AAT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ML; MT; CE; BT/I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Step 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Finding out how the company’s fundamental affecting factors including degree of uncertainties in their business environment.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045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/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>
            <a:hlinkClick r:id="rId3" action="ppaction://hlinkfile"/>
          </p:cNvPr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IMPACT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</a:p>
        </p:txBody>
      </p:sp>
      <p:sp>
        <p:nvSpPr>
          <p:cNvPr id="21" name="Round Diagonal Corner Rectangle 20">
            <a:hlinkClick r:id="rId4" action="ppaction://hlinkfile"/>
          </p:cNvPr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AGILITY AUDIT TOOL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8056450" y="197963"/>
          <a:ext cx="3927246" cy="5477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Assess &amp; Impact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 check of the company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CP &amp; AAT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ML; MT; CE; BT/I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Step 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Finding out how the company’s fundamental affecting factors including degree of uncertainties in their business environment.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822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200" dirty="0"/>
              <a:t>Agility concept and implementation</a:t>
            </a:r>
          </a:p>
          <a:p>
            <a:r>
              <a:rPr lang="en-GB" sz="3200" dirty="0"/>
              <a:t>The Agility Growth Framework</a:t>
            </a:r>
          </a:p>
          <a:p>
            <a:pPr lvl="1"/>
            <a:r>
              <a:rPr lang="en-GB" sz="2400" dirty="0"/>
              <a:t>Market Trends</a:t>
            </a:r>
          </a:p>
          <a:p>
            <a:pPr lvl="1"/>
            <a:r>
              <a:rPr lang="en-GB" sz="2400" dirty="0"/>
              <a:t>Market leadership</a:t>
            </a:r>
          </a:p>
          <a:p>
            <a:pPr lvl="1"/>
            <a:r>
              <a:rPr lang="en-GB" sz="2400" dirty="0"/>
              <a:t>Customer Experience</a:t>
            </a:r>
          </a:p>
          <a:p>
            <a:pPr lvl="1"/>
            <a:r>
              <a:rPr lang="en-GB" sz="2400" dirty="0"/>
              <a:t>Trend Analysis</a:t>
            </a:r>
          </a:p>
          <a:p>
            <a:pPr lvl="1"/>
            <a:r>
              <a:rPr lang="en-GB" sz="2400" dirty="0"/>
              <a:t>Business Turbulence Analysis</a:t>
            </a:r>
          </a:p>
          <a:p>
            <a:pPr lvl="1"/>
            <a:r>
              <a:rPr lang="en-GB" sz="2400" dirty="0"/>
              <a:t>Capabilities Analyses</a:t>
            </a:r>
          </a:p>
          <a:p>
            <a:pPr lvl="1"/>
            <a:r>
              <a:rPr lang="en-GB" sz="2400" dirty="0"/>
              <a:t>Strategic Options</a:t>
            </a:r>
          </a:p>
          <a:p>
            <a:pPr lvl="1"/>
            <a:r>
              <a:rPr lang="en-GB" sz="2400" dirty="0"/>
              <a:t>Planning for Growth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246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>
            <a:hlinkClick r:id="rId3" action="ppaction://hlinkfile"/>
          </p:cNvPr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/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rgbClr val="E8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IMPACT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AGILITY AUDIT TOOL</a:t>
            </a:r>
            <a:endParaRPr lang="en-GB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57164"/>
              </p:ext>
            </p:extLst>
          </p:nvPr>
        </p:nvGraphicFramePr>
        <p:xfrm>
          <a:off x="8029018" y="1443351"/>
          <a:ext cx="3927246" cy="3852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Capability Analysis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Identifying the company’s strengths and weaknesses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Step 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SW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Step 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SW matrix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69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>
            <a:hlinkClick r:id="rId3" action="ppaction://hlinkfile"/>
          </p:cNvPr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rgbClr val="E8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IMPACT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AGILITY AUDIT TOOL</a:t>
            </a:r>
            <a:endParaRPr lang="en-GB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28677"/>
              </p:ext>
            </p:extLst>
          </p:nvPr>
        </p:nvGraphicFramePr>
        <p:xfrm>
          <a:off x="8029018" y="1443351"/>
          <a:ext cx="3927246" cy="4087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Focus Selection AND Priority Setting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Identifying the company’s strengths and weaknesses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Steps 3, 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FW; PW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Focus</a:t>
                      </a:r>
                      <a:r>
                        <a:rPr lang="en-GB" sz="1600" baseline="0" dirty="0" smtClean="0"/>
                        <a:t> Worksheet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818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>
            <a:hlinkClick r:id="rId3" action="ppaction://hlinkfile"/>
          </p:cNvPr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STRATEGIC OPTIONS</a:t>
            </a:r>
          </a:p>
        </p:txBody>
      </p:sp>
      <p:sp>
        <p:nvSpPr>
          <p:cNvPr id="4" name="Chevron 3">
            <a:hlinkClick r:id="rId4" action="ppaction://hlinkfile"/>
          </p:cNvPr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rgbClr val="E8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IMPACT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AGILITY AUDIT TOOL</a:t>
            </a:r>
            <a:endParaRPr lang="en-GB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94196"/>
              </p:ext>
            </p:extLst>
          </p:nvPr>
        </p:nvGraphicFramePr>
        <p:xfrm>
          <a:off x="8029018" y="1443351"/>
          <a:ext cx="3927246" cy="4310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Strategic Options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Identifying 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 directions and options for the firm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Ansoff</a:t>
                      </a:r>
                      <a:r>
                        <a:rPr lang="en-GB" sz="1600" dirty="0" smtClean="0"/>
                        <a:t> (GS, GT)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Growth directions and options for the firm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5400000">
            <a:off x="4301610" y="1183969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CAPABILITY ANALYSES</a:t>
            </a:r>
          </a:p>
        </p:txBody>
      </p:sp>
      <p:sp>
        <p:nvSpPr>
          <p:cNvPr id="3" name="Chevron 2"/>
          <p:cNvSpPr/>
          <p:nvPr/>
        </p:nvSpPr>
        <p:spPr>
          <a:xfrm rot="5400000">
            <a:off x="4301610" y="1916050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1200" b="1" dirty="0">
                <a:solidFill>
                  <a:schemeClr val="tx1"/>
                </a:solidFill>
              </a:rPr>
              <a:t>STRATEGIC OPTIONS</a:t>
            </a:r>
          </a:p>
        </p:txBody>
      </p:sp>
      <p:sp>
        <p:nvSpPr>
          <p:cNvPr id="4" name="Chevron 3">
            <a:hlinkClick r:id="rId3" action="ppaction://hlinkfile"/>
          </p:cNvPr>
          <p:cNvSpPr/>
          <p:nvPr/>
        </p:nvSpPr>
        <p:spPr>
          <a:xfrm rot="5400000">
            <a:off x="4301610" y="2648131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TARGET CAPABILITY</a:t>
            </a:r>
          </a:p>
        </p:txBody>
      </p:sp>
      <p:sp>
        <p:nvSpPr>
          <p:cNvPr id="5" name="Chevron 4"/>
          <p:cNvSpPr/>
          <p:nvPr/>
        </p:nvSpPr>
        <p:spPr>
          <a:xfrm rot="5400000">
            <a:off x="4301610" y="469102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4301610" y="534642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SUSTAIN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4301610" y="4035617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8" name="Chevron 7"/>
          <p:cNvSpPr/>
          <p:nvPr/>
        </p:nvSpPr>
        <p:spPr>
          <a:xfrm rot="5400000">
            <a:off x="4301610" y="3380212"/>
            <a:ext cx="705372" cy="1923742"/>
          </a:xfrm>
          <a:prstGeom prst="chevron">
            <a:avLst>
              <a:gd name="adj" fmla="val 1913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83880" y="4391416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0" name="Group 9"/>
          <p:cNvGrpSpPr/>
          <p:nvPr/>
        </p:nvGrpSpPr>
        <p:grpSpPr>
          <a:xfrm>
            <a:off x="1736383" y="1809578"/>
            <a:ext cx="1804522" cy="1282496"/>
            <a:chOff x="1547664" y="1393726"/>
            <a:chExt cx="2026360" cy="1440160"/>
          </a:xfrm>
        </p:grpSpPr>
        <p:sp>
          <p:nvSpPr>
            <p:cNvPr id="11" name="Rectangle 10"/>
            <p:cNvSpPr/>
            <p:nvPr/>
          </p:nvSpPr>
          <p:spPr>
            <a:xfrm>
              <a:off x="1547664" y="1393726"/>
              <a:ext cx="144016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ASSESS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06996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097711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1838606" y="2133531"/>
            <a:ext cx="1051444" cy="384706"/>
          </a:xfrm>
          <a:prstGeom prst="round2DiagRect">
            <a:avLst/>
          </a:prstGeom>
          <a:solidFill>
            <a:srgbClr val="E8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LEADERSHIP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837855" y="2637587"/>
            <a:ext cx="1039228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CUSTOMER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EXPERIENCE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56449" y="1809578"/>
            <a:ext cx="1779594" cy="1282496"/>
            <a:chOff x="5559708" y="1393726"/>
            <a:chExt cx="1998368" cy="1440160"/>
          </a:xfrm>
        </p:grpSpPr>
        <p:sp>
          <p:nvSpPr>
            <p:cNvPr id="17" name="Rectangle 16"/>
            <p:cNvSpPr/>
            <p:nvPr/>
          </p:nvSpPr>
          <p:spPr>
            <a:xfrm>
              <a:off x="6118076" y="1393726"/>
              <a:ext cx="1440000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IMPACT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5559708" y="1413487"/>
              <a:ext cx="504056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9" name="Right Arrow 18"/>
          <p:cNvSpPr/>
          <p:nvPr/>
        </p:nvSpPr>
        <p:spPr>
          <a:xfrm flipH="1">
            <a:off x="5762007" y="259385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382527" y="2133531"/>
            <a:ext cx="1085374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MARKET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TRENDS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377487" y="2647112"/>
            <a:ext cx="1090122" cy="3847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BUSINESS</a:t>
            </a:r>
          </a:p>
          <a:p>
            <a:pPr algn="ctr">
              <a:lnSpc>
                <a:spcPct val="90000"/>
              </a:lnSpc>
            </a:pPr>
            <a:r>
              <a:rPr lang="en-GB" sz="1100" b="1" dirty="0">
                <a:solidFill>
                  <a:schemeClr val="tx1"/>
                </a:solidFill>
              </a:rPr>
              <a:t>TURBULENCE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5746964" y="4933288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ight Arrow 22"/>
          <p:cNvSpPr/>
          <p:nvPr/>
        </p:nvSpPr>
        <p:spPr>
          <a:xfrm flipH="1">
            <a:off x="5752482" y="5455103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Right Arrow 23"/>
          <p:cNvSpPr/>
          <p:nvPr/>
        </p:nvSpPr>
        <p:spPr>
          <a:xfrm flipH="1">
            <a:off x="5752482" y="6049859"/>
            <a:ext cx="448874" cy="448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5" name="Group 24"/>
          <p:cNvGrpSpPr/>
          <p:nvPr/>
        </p:nvGrpSpPr>
        <p:grpSpPr>
          <a:xfrm>
            <a:off x="6269670" y="4067700"/>
            <a:ext cx="1282354" cy="2564992"/>
            <a:chOff x="6108551" y="3573016"/>
            <a:chExt cx="1440000" cy="2880320"/>
          </a:xfrm>
        </p:grpSpPr>
        <p:sp>
          <p:nvSpPr>
            <p:cNvPr id="26" name="Rectangle 25"/>
            <p:cNvSpPr/>
            <p:nvPr/>
          </p:nvSpPr>
          <p:spPr>
            <a:xfrm>
              <a:off x="6108551" y="3573016"/>
              <a:ext cx="1440000" cy="2880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SELECT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6218659" y="400506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TEAMS</a:t>
              </a: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6218659" y="4629149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6218659" y="5253234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 err="1">
                  <a:solidFill>
                    <a:schemeClr val="tx1"/>
                  </a:solidFill>
                </a:rPr>
                <a:t>KPI’s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6218659" y="5877320"/>
              <a:ext cx="1224000" cy="43200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1100" b="1" dirty="0">
                  <a:solidFill>
                    <a:schemeClr val="tx1"/>
                  </a:solidFill>
                </a:rPr>
                <a:t>TRAINING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-933975" y="219932"/>
            <a:ext cx="6327648" cy="582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STEP</a:t>
            </a:r>
            <a:endParaRPr lang="en-GB" dirty="0"/>
          </a:p>
        </p:txBody>
      </p:sp>
      <p:sp>
        <p:nvSpPr>
          <p:cNvPr id="32" name="Pentagon 31"/>
          <p:cNvSpPr/>
          <p:nvPr/>
        </p:nvSpPr>
        <p:spPr>
          <a:xfrm rot="5400000">
            <a:off x="4301610" y="-38925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COMPANY PROFILE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4301610" y="420783"/>
            <a:ext cx="705372" cy="1923742"/>
          </a:xfrm>
          <a:prstGeom prst="homePlate">
            <a:avLst>
              <a:gd name="adj" fmla="val 197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AGILITY AUDIT TOOL</a:t>
            </a:r>
            <a:endParaRPr lang="en-GB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67161"/>
              </p:ext>
            </p:extLst>
          </p:nvPr>
        </p:nvGraphicFramePr>
        <p:xfrm>
          <a:off x="8029018" y="1443351"/>
          <a:ext cx="3927246" cy="3627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623">
                  <a:extLst>
                    <a:ext uri="{9D8B030D-6E8A-4147-A177-3AD203B41FA5}">
                      <a16:colId xmlns:a16="http://schemas.microsoft.com/office/drawing/2014/main" val="243714580"/>
                    </a:ext>
                  </a:extLst>
                </a:gridCol>
                <a:gridCol w="1963623">
                  <a:extLst>
                    <a:ext uri="{9D8B030D-6E8A-4147-A177-3AD203B41FA5}">
                      <a16:colId xmlns:a16="http://schemas.microsoft.com/office/drawing/2014/main" val="3359361766"/>
                    </a:ext>
                  </a:extLst>
                </a:gridCol>
              </a:tblGrid>
              <a:tr h="34712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STEP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194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TITLE 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Target Capabilities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71600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PURPOSE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 synthesis of steps 5 &amp; 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43488"/>
                  </a:ext>
                </a:extLst>
              </a:tr>
              <a:tr h="39001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r>
                        <a:rPr lang="en-GB" sz="1600" b="1" baseline="0" dirty="0" smtClean="0"/>
                        <a:t> (PRE)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Steps 3, 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31309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TC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6441"/>
                  </a:ext>
                </a:extLst>
              </a:tr>
              <a:tr h="598067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TOOLS (POST)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Plan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8889"/>
                  </a:ext>
                </a:extLst>
              </a:tr>
              <a:tr h="752453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OUTCOME</a:t>
                      </a:r>
                      <a:endParaRPr lang="en-GB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Platform for actions to be planned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232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232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Philosophy</a:t>
            </a:r>
          </a:p>
          <a:p>
            <a:r>
              <a:rPr lang="en-GB" dirty="0" smtClean="0"/>
              <a:t>Approach</a:t>
            </a:r>
          </a:p>
          <a:p>
            <a:r>
              <a:rPr lang="en-GB" dirty="0" smtClean="0"/>
              <a:t>Method 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1784733" y="2286001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1784733" y="2747333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1784733" y="3161610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816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Philosophy</a:t>
            </a:r>
          </a:p>
          <a:p>
            <a:r>
              <a:rPr lang="en-GB" dirty="0" smtClean="0"/>
              <a:t>Approach</a:t>
            </a:r>
          </a:p>
          <a:p>
            <a:r>
              <a:rPr lang="en-GB" dirty="0" smtClean="0"/>
              <a:t>Method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46904" y="0"/>
            <a:ext cx="72450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187697" y="1178136"/>
            <a:ext cx="419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jr!hand" panose="00000400000000000000" pitchFamily="2" charset="0"/>
              </a:rPr>
              <a:t>Philosophy</a:t>
            </a:r>
          </a:p>
          <a:p>
            <a:endParaRPr lang="en-US" dirty="0" smtClean="0"/>
          </a:p>
          <a:p>
            <a:r>
              <a:rPr lang="en-GB" sz="1400" dirty="0">
                <a:solidFill>
                  <a:schemeClr val="bg1"/>
                </a:solidFill>
                <a:latin typeface="Articulate Light" panose="02000503040000020004" pitchFamily="2" charset="0"/>
              </a:rPr>
              <a:t>Setting a degree of agility contingent to the B.E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6200000">
            <a:off x="4443984" y="2308860"/>
            <a:ext cx="640080" cy="3657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1784733" y="2286001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1784733" y="2747333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1784733" y="3161610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96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Philosophy</a:t>
            </a:r>
          </a:p>
          <a:p>
            <a:r>
              <a:rPr lang="en-GB" b="1" dirty="0" smtClean="0"/>
              <a:t>Approach</a:t>
            </a:r>
          </a:p>
          <a:p>
            <a:r>
              <a:rPr lang="en-GB" dirty="0" smtClean="0"/>
              <a:t>Method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46904" y="0"/>
            <a:ext cx="72450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187697" y="1178136"/>
            <a:ext cx="29804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jr!hand" panose="00000400000000000000" pitchFamily="2" charset="0"/>
              </a:rPr>
              <a:t>Approach</a:t>
            </a:r>
          </a:p>
          <a:p>
            <a:endParaRPr lang="en-US" dirty="0" smtClean="0"/>
          </a:p>
          <a:p>
            <a:endParaRPr lang="en-GB" sz="1400" dirty="0">
              <a:latin typeface="Articulate Light" panose="02000503040000020004" pitchFamily="2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ticulate Light" panose="02000503040000020004" pitchFamily="2" charset="0"/>
              </a:rPr>
              <a:t>The framework designed and developed to assist firms, particularly SMEs, to implement an agile-based approach to realise sustainable growth.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27481" y="1842772"/>
            <a:ext cx="3106698" cy="3500462"/>
            <a:chOff x="5286380" y="2357430"/>
            <a:chExt cx="3214710" cy="3446462"/>
          </a:xfrm>
        </p:grpSpPr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 rot="10800000" flipH="1">
              <a:off x="5580125" y="2643182"/>
              <a:ext cx="2920965" cy="2829140"/>
            </a:xfrm>
            <a:custGeom>
              <a:avLst/>
              <a:gdLst>
                <a:gd name="G0" fmla="+- -1673108 0 0"/>
                <a:gd name="G1" fmla="+- 6345597 0 0"/>
                <a:gd name="G2" fmla="+- -1673108 0 6345597"/>
                <a:gd name="G3" fmla="+- 10800 0 0"/>
                <a:gd name="G4" fmla="+- 0 0 -167310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176 0 0"/>
                <a:gd name="G9" fmla="+- 0 0 6345597"/>
                <a:gd name="G10" fmla="+- 7176 0 2700"/>
                <a:gd name="G11" fmla="cos G10 -1673108"/>
                <a:gd name="G12" fmla="sin G10 -1673108"/>
                <a:gd name="G13" fmla="cos 13500 -1673108"/>
                <a:gd name="G14" fmla="sin 13500 -1673108"/>
                <a:gd name="G15" fmla="+- G11 10800 0"/>
                <a:gd name="G16" fmla="+- G12 10800 0"/>
                <a:gd name="G17" fmla="+- G13 10800 0"/>
                <a:gd name="G18" fmla="+- G14 10800 0"/>
                <a:gd name="G19" fmla="*/ 7176 1 2"/>
                <a:gd name="G20" fmla="+- G19 5400 0"/>
                <a:gd name="G21" fmla="cos G20 -1673108"/>
                <a:gd name="G22" fmla="sin G20 -1673108"/>
                <a:gd name="G23" fmla="+- G21 10800 0"/>
                <a:gd name="G24" fmla="+- G12 G23 G22"/>
                <a:gd name="G25" fmla="+- G22 G23 G11"/>
                <a:gd name="G26" fmla="cos 10800 -1673108"/>
                <a:gd name="G27" fmla="sin 10800 -1673108"/>
                <a:gd name="G28" fmla="cos 7176 -1673108"/>
                <a:gd name="G29" fmla="sin 7176 -167310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6345597"/>
                <a:gd name="G36" fmla="sin G34 6345597"/>
                <a:gd name="G37" fmla="+/ 6345597 -167310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176 G39"/>
                <a:gd name="G43" fmla="sin 717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23 w 21600"/>
                <a:gd name="T5" fmla="*/ 4505 h 21600"/>
                <a:gd name="T6" fmla="*/ 9731 w 21600"/>
                <a:gd name="T7" fmla="*/ 19724 h 21600"/>
                <a:gd name="T8" fmla="*/ 4968 w 21600"/>
                <a:gd name="T9" fmla="*/ 6617 h 21600"/>
                <a:gd name="T10" fmla="*/ 22981 w 21600"/>
                <a:gd name="T11" fmla="*/ 4981 h 21600"/>
                <a:gd name="T12" fmla="*/ 20854 w 21600"/>
                <a:gd name="T13" fmla="*/ 10998 h 21600"/>
                <a:gd name="T14" fmla="*/ 14838 w 21600"/>
                <a:gd name="T15" fmla="*/ 887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275" y="7707"/>
                  </a:moveTo>
                  <a:cubicBezTo>
                    <a:pt x="16083" y="5212"/>
                    <a:pt x="13564" y="3624"/>
                    <a:pt x="10800" y="3624"/>
                  </a:cubicBezTo>
                  <a:cubicBezTo>
                    <a:pt x="6836" y="3624"/>
                    <a:pt x="3624" y="6836"/>
                    <a:pt x="3624" y="10800"/>
                  </a:cubicBezTo>
                  <a:cubicBezTo>
                    <a:pt x="3623" y="14433"/>
                    <a:pt x="6339" y="17493"/>
                    <a:pt x="9947" y="17925"/>
                  </a:cubicBezTo>
                  <a:lnTo>
                    <a:pt x="9516" y="21523"/>
                  </a:lnTo>
                  <a:cubicBezTo>
                    <a:pt x="4086" y="20873"/>
                    <a:pt x="0" y="16268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4961" y="-1"/>
                    <a:pt x="18752" y="2390"/>
                    <a:pt x="20545" y="6145"/>
                  </a:cubicBezTo>
                  <a:lnTo>
                    <a:pt x="22981" y="4981"/>
                  </a:lnTo>
                  <a:lnTo>
                    <a:pt x="20854" y="10998"/>
                  </a:lnTo>
                  <a:lnTo>
                    <a:pt x="14838" y="8870"/>
                  </a:lnTo>
                  <a:lnTo>
                    <a:pt x="17275" y="77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6791074" y="2357430"/>
              <a:ext cx="1237926" cy="1209047"/>
            </a:xfrm>
            <a:prstGeom prst="ellipse">
              <a:avLst/>
            </a:prstGeom>
            <a:solidFill>
              <a:srgbClr val="CC0000"/>
            </a:solidFill>
            <a:ln w="57150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400" b="1" i="1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Reduce</a:t>
              </a:r>
            </a:p>
            <a:p>
              <a:pPr algn="ctr">
                <a:defRPr/>
              </a:pPr>
              <a:r>
                <a:rPr lang="en-GB" sz="1400" b="1" i="1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Operating </a:t>
              </a:r>
            </a:p>
            <a:p>
              <a:pPr algn="ctr">
                <a:defRPr/>
              </a:pPr>
              <a:r>
                <a:rPr lang="en-GB" sz="1400" b="1" i="1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Costs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6692160" y="4594845"/>
              <a:ext cx="1237926" cy="1209047"/>
            </a:xfrm>
            <a:prstGeom prst="ellipse">
              <a:avLst/>
            </a:prstGeom>
            <a:solidFill>
              <a:srgbClr val="00CC99"/>
            </a:solidFill>
            <a:ln w="57150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400" b="1" i="1" dirty="0">
                  <a:solidFill>
                    <a:schemeClr val="tx1"/>
                  </a:solidFill>
                  <a:latin typeface="Arial" pitchFamily="34" charset="0"/>
                </a:rPr>
                <a:t>Create </a:t>
              </a:r>
            </a:p>
            <a:p>
              <a:pPr algn="ctr">
                <a:defRPr/>
              </a:pPr>
              <a:r>
                <a:rPr lang="en-GB" sz="1400" b="1" i="1" dirty="0">
                  <a:solidFill>
                    <a:schemeClr val="tx1"/>
                  </a:solidFill>
                  <a:latin typeface="Arial" pitchFamily="34" charset="0"/>
                </a:rPr>
                <a:t>New </a:t>
              </a:r>
            </a:p>
            <a:p>
              <a:pPr algn="ctr">
                <a:defRPr/>
              </a:pPr>
              <a:r>
                <a:rPr lang="en-GB" sz="1400" b="1" i="1" dirty="0">
                  <a:solidFill>
                    <a:schemeClr val="tx1"/>
                  </a:solidFill>
                  <a:latin typeface="Arial" pitchFamily="34" charset="0"/>
                </a:rPr>
                <a:t>Markets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286380" y="3432473"/>
              <a:ext cx="1240923" cy="1207542"/>
            </a:xfrm>
            <a:prstGeom prst="ellipse">
              <a:avLst/>
            </a:prstGeom>
            <a:solidFill>
              <a:srgbClr val="FFC000"/>
            </a:solidFill>
            <a:ln w="57150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GB" sz="1400" b="1" i="1" dirty="0">
                  <a:solidFill>
                    <a:schemeClr val="tx1"/>
                  </a:solidFill>
                  <a:latin typeface="Arial" pitchFamily="34" charset="0"/>
                </a:rPr>
                <a:t>Increase </a:t>
              </a:r>
            </a:p>
            <a:p>
              <a:pPr>
                <a:defRPr/>
              </a:pPr>
              <a:r>
                <a:rPr lang="en-GB" sz="1400" b="1" i="1" dirty="0">
                  <a:solidFill>
                    <a:schemeClr val="tx1"/>
                  </a:solidFill>
                  <a:latin typeface="Arial" pitchFamily="34" charset="0"/>
                </a:rPr>
                <a:t>Capacity</a:t>
              </a:r>
            </a:p>
          </p:txBody>
        </p:sp>
      </p:grpSp>
      <p:sp>
        <p:nvSpPr>
          <p:cNvPr id="11" name="Isosceles Triangle 10"/>
          <p:cNvSpPr/>
          <p:nvPr/>
        </p:nvSpPr>
        <p:spPr>
          <a:xfrm rot="16200000">
            <a:off x="4443984" y="2729484"/>
            <a:ext cx="640080" cy="3657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784733" y="2286001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1784733" y="2747333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784733" y="3161610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2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Philosophy</a:t>
            </a:r>
          </a:p>
          <a:p>
            <a:r>
              <a:rPr lang="en-GB" dirty="0" smtClean="0"/>
              <a:t>Approach</a:t>
            </a:r>
          </a:p>
          <a:p>
            <a:r>
              <a:rPr lang="en-GB" b="1" dirty="0" smtClean="0"/>
              <a:t>Method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46904" y="0"/>
            <a:ext cx="72450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187697" y="1178136"/>
            <a:ext cx="21512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jr!hand" panose="00000400000000000000" pitchFamily="2" charset="0"/>
              </a:rPr>
              <a:t>Method</a:t>
            </a:r>
          </a:p>
          <a:p>
            <a:endParaRPr lang="en-US" dirty="0" smtClean="0"/>
          </a:p>
          <a:p>
            <a:endParaRPr lang="en-GB" sz="1400" dirty="0">
              <a:latin typeface="Articulate Light" panose="02000503040000020004" pitchFamily="2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ticulate Light" panose="02000503040000020004" pitchFamily="2" charset="0"/>
              </a:rPr>
              <a:t>The framework designed and developed to assist firms, particularly SMEs, to implement an agile-based approach to realise sustainable growth. </a:t>
            </a:r>
          </a:p>
        </p:txBody>
      </p:sp>
      <p:grpSp>
        <p:nvGrpSpPr>
          <p:cNvPr id="6" name="Group 5"/>
          <p:cNvGrpSpPr/>
          <p:nvPr/>
        </p:nvGrpSpPr>
        <p:grpSpPr>
          <a:xfrm rot="19576383">
            <a:off x="7804309" y="2245351"/>
            <a:ext cx="3103724" cy="3103724"/>
            <a:chOff x="2519772" y="1520788"/>
            <a:chExt cx="4068452" cy="40684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Circular Arrow 6"/>
            <p:cNvSpPr/>
            <p:nvPr/>
          </p:nvSpPr>
          <p:spPr>
            <a:xfrm>
              <a:off x="2519772" y="1520788"/>
              <a:ext cx="4068452" cy="4068452"/>
            </a:xfrm>
            <a:prstGeom prst="circularArrow">
              <a:avLst>
                <a:gd name="adj1" fmla="val 18940"/>
                <a:gd name="adj2" fmla="val 1065907"/>
                <a:gd name="adj3" fmla="val 13542215"/>
                <a:gd name="adj4" fmla="val 8116319"/>
                <a:gd name="adj5" fmla="val 13569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8" name="Circular Arrow 7"/>
            <p:cNvSpPr/>
            <p:nvPr/>
          </p:nvSpPr>
          <p:spPr>
            <a:xfrm>
              <a:off x="2519772" y="1520788"/>
              <a:ext cx="4068452" cy="4068452"/>
            </a:xfrm>
            <a:prstGeom prst="circularArrow">
              <a:avLst>
                <a:gd name="adj1" fmla="val 18321"/>
                <a:gd name="adj2" fmla="val 1065907"/>
                <a:gd name="adj3" fmla="val 7002881"/>
                <a:gd name="adj4" fmla="val 1248268"/>
                <a:gd name="adj5" fmla="val 135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9" name="Circular Arrow 8"/>
            <p:cNvSpPr/>
            <p:nvPr/>
          </p:nvSpPr>
          <p:spPr>
            <a:xfrm>
              <a:off x="2519772" y="1520788"/>
              <a:ext cx="4068452" cy="4068452"/>
            </a:xfrm>
            <a:prstGeom prst="circularArrow">
              <a:avLst>
                <a:gd name="adj1" fmla="val 19782"/>
                <a:gd name="adj2" fmla="val 1065907"/>
                <a:gd name="adj3" fmla="val 21558701"/>
                <a:gd name="adj4" fmla="val 14723471"/>
                <a:gd name="adj5" fmla="val 1356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67853">
              <a:off x="3140024" y="2134729"/>
              <a:ext cx="2784154" cy="280117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5494750"/>
                </a:avLst>
              </a:prstTxWarp>
              <a:spAutoFit/>
            </a:bodyPr>
            <a:lstStyle/>
            <a:p>
              <a:pPr algn="ctr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Robust</a:t>
              </a:r>
              <a:endParaRPr lang="en-US" sz="4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9987022">
              <a:off x="3120068" y="2231771"/>
              <a:ext cx="2890442" cy="2758962"/>
            </a:xfrm>
            <a:prstGeom prst="rect">
              <a:avLst/>
            </a:prstGeom>
            <a:noFill/>
          </p:spPr>
          <p:txBody>
            <a:bodyPr vert="horz" wrap="none" lIns="91440" tIns="45720" rIns="91440" bIns="45720">
              <a:prstTxWarp prst="textArchUp">
                <a:avLst>
                  <a:gd name="adj" fmla="val 5494750"/>
                </a:avLst>
              </a:prstTxWarp>
              <a:spAutoFit/>
            </a:bodyPr>
            <a:lstStyle/>
            <a:p>
              <a:pPr algn="ctr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Responsive</a:t>
              </a:r>
              <a:endParaRPr lang="en-US" sz="2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595873">
              <a:off x="3124205" y="2099365"/>
              <a:ext cx="2848380" cy="28657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5494750"/>
                </a:avLst>
              </a:prstTxWarp>
              <a:spAutoFit/>
            </a:bodyPr>
            <a:lstStyle/>
            <a:p>
              <a:pPr algn="ctr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Proactive</a:t>
              </a:r>
              <a:endParaRPr lang="en-US" sz="2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 rot="4533375">
            <a:off x="7651402" y="2103980"/>
            <a:ext cx="3483054" cy="3324618"/>
          </a:xfrm>
          <a:prstGeom prst="rect">
            <a:avLst/>
          </a:prstGeom>
          <a:noFill/>
          <a:effectLst/>
        </p:spPr>
        <p:txBody>
          <a:bodyPr vert="horz" wrap="none" lIns="91440" tIns="45720" rIns="91440" bIns="45720">
            <a:prstTxWarp prst="textArchUp">
              <a:avLst>
                <a:gd name="adj" fmla="val 5494750"/>
              </a:avLst>
            </a:prstTxWarp>
            <a:spAutoFit/>
          </a:bodyPr>
          <a:lstStyle/>
          <a:p>
            <a:pPr algn="ctr"/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Reduce Operating Costs</a:t>
            </a:r>
          </a:p>
          <a:p>
            <a:pPr algn="ctr"/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4894428">
            <a:off x="7651408" y="2102309"/>
            <a:ext cx="3483056" cy="3324618"/>
          </a:xfrm>
          <a:prstGeom prst="rect">
            <a:avLst/>
          </a:prstGeom>
          <a:noFill/>
        </p:spPr>
        <p:txBody>
          <a:bodyPr vert="horz" wrap="none" lIns="91440" tIns="45720" rIns="91440" bIns="45720">
            <a:prstTxWarp prst="textArchUp">
              <a:avLst>
                <a:gd name="adj" fmla="val 5494750"/>
              </a:avLst>
            </a:prstTxWarp>
            <a:spAutoFit/>
          </a:bodyPr>
          <a:lstStyle/>
          <a:p>
            <a:pPr algn="ctr"/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Growth Opportunities</a:t>
            </a:r>
          </a:p>
          <a:p>
            <a:pPr algn="ctr"/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443984" y="3232404"/>
            <a:ext cx="640080" cy="3657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1784733" y="2286001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4" action="ppaction://hlinksldjump"/>
          </p:cNvPr>
          <p:cNvSpPr/>
          <p:nvPr/>
        </p:nvSpPr>
        <p:spPr>
          <a:xfrm>
            <a:off x="1784733" y="2747333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1784733" y="3161610"/>
            <a:ext cx="1355074" cy="38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3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Single Corner Rectangle 11">
            <a:hlinkClick r:id="rId3" action="ppaction://hlinksldjump"/>
          </p:cNvPr>
          <p:cNvSpPr/>
          <p:nvPr/>
        </p:nvSpPr>
        <p:spPr>
          <a:xfrm>
            <a:off x="3431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1.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AWARENESS</a:t>
            </a:r>
          </a:p>
        </p:txBody>
      </p:sp>
      <p:sp>
        <p:nvSpPr>
          <p:cNvPr id="13" name="Snip Single Corner Rectangle 12">
            <a:hlinkClick r:id="rId4" action="ppaction://hlinksldjump"/>
          </p:cNvPr>
          <p:cNvSpPr/>
          <p:nvPr/>
        </p:nvSpPr>
        <p:spPr>
          <a:xfrm>
            <a:off x="5111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2.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ASSESSMENT</a:t>
            </a:r>
          </a:p>
        </p:txBody>
      </p:sp>
      <p:sp>
        <p:nvSpPr>
          <p:cNvPr id="14" name="Snip Single Corner Rectangle 13">
            <a:hlinkClick r:id="rId5" action="ppaction://hlinksldjump"/>
          </p:cNvPr>
          <p:cNvSpPr/>
          <p:nvPr/>
        </p:nvSpPr>
        <p:spPr>
          <a:xfrm>
            <a:off x="6790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3.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IMPLEMENTATION</a:t>
            </a:r>
          </a:p>
        </p:txBody>
      </p:sp>
      <p:sp>
        <p:nvSpPr>
          <p:cNvPr id="15" name="Snip Single Corner Rectangle 14">
            <a:hlinkClick r:id="rId6" action="ppaction://hlinksldjump"/>
          </p:cNvPr>
          <p:cNvSpPr/>
          <p:nvPr/>
        </p:nvSpPr>
        <p:spPr>
          <a:xfrm>
            <a:off x="8469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4.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REVIEW</a:t>
            </a:r>
          </a:p>
        </p:txBody>
      </p:sp>
      <p:sp>
        <p:nvSpPr>
          <p:cNvPr id="7" name="Snip Single Corner Rectangle 6">
            <a:hlinkClick r:id="rId7" action="ppaction://hlinksldjump"/>
          </p:cNvPr>
          <p:cNvSpPr/>
          <p:nvPr/>
        </p:nvSpPr>
        <p:spPr>
          <a:xfrm>
            <a:off x="1752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OVERVIEW</a:t>
            </a:r>
            <a:endParaRPr lang="en-US" sz="2000" dirty="0">
              <a:solidFill>
                <a:prstClr val="white"/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234868" y="308393"/>
            <a:ext cx="5974935" cy="574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rgbClr val="595959"/>
                </a:solidFill>
              </a:rPr>
              <a:t>METHODOLOGY</a:t>
            </a:r>
            <a:endParaRPr lang="en-GB" sz="2800" b="1" dirty="0">
              <a:solidFill>
                <a:srgbClr val="595959"/>
              </a:solidFill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11DF9147-6BEF-F64A-BDDC-632EF3C5D6C8}"/>
              </a:ext>
            </a:extLst>
          </p:cNvPr>
          <p:cNvSpPr>
            <a:spLocks noChangeArrowheads="1"/>
          </p:cNvSpPr>
          <p:nvPr/>
        </p:nvSpPr>
        <p:spPr bwMode="auto">
          <a:xfrm rot="20452097" flipH="1">
            <a:off x="5770309" y="2041929"/>
            <a:ext cx="1316037" cy="1303338"/>
          </a:xfrm>
          <a:custGeom>
            <a:avLst/>
            <a:gdLst>
              <a:gd name="G0" fmla="+- -1673108 0 0"/>
              <a:gd name="G1" fmla="+- 6345597 0 0"/>
              <a:gd name="G2" fmla="+- -1673108 0 6345597"/>
              <a:gd name="G3" fmla="+- 10800 0 0"/>
              <a:gd name="G4" fmla="+- 0 0 -167310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176 0 0"/>
              <a:gd name="G9" fmla="+- 0 0 6345597"/>
              <a:gd name="G10" fmla="+- 7176 0 2700"/>
              <a:gd name="G11" fmla="cos G10 -1673108"/>
              <a:gd name="G12" fmla="sin G10 -1673108"/>
              <a:gd name="G13" fmla="cos 13500 -1673108"/>
              <a:gd name="G14" fmla="sin 13500 -1673108"/>
              <a:gd name="G15" fmla="+- G11 10800 0"/>
              <a:gd name="G16" fmla="+- G12 10800 0"/>
              <a:gd name="G17" fmla="+- G13 10800 0"/>
              <a:gd name="G18" fmla="+- G14 10800 0"/>
              <a:gd name="G19" fmla="*/ 7176 1 2"/>
              <a:gd name="G20" fmla="+- G19 5400 0"/>
              <a:gd name="G21" fmla="cos G20 -1673108"/>
              <a:gd name="G22" fmla="sin G20 -1673108"/>
              <a:gd name="G23" fmla="+- G21 10800 0"/>
              <a:gd name="G24" fmla="+- G12 G23 G22"/>
              <a:gd name="G25" fmla="+- G22 G23 G11"/>
              <a:gd name="G26" fmla="cos 10800 -1673108"/>
              <a:gd name="G27" fmla="sin 10800 -1673108"/>
              <a:gd name="G28" fmla="cos 7176 -1673108"/>
              <a:gd name="G29" fmla="sin 7176 -167310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6345597"/>
              <a:gd name="G36" fmla="sin G34 6345597"/>
              <a:gd name="G37" fmla="+/ 6345597 -167310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176 G39"/>
              <a:gd name="G43" fmla="sin 717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23 w 21600"/>
              <a:gd name="T5" fmla="*/ 4505 h 21600"/>
              <a:gd name="T6" fmla="*/ 9731 w 21600"/>
              <a:gd name="T7" fmla="*/ 19724 h 21600"/>
              <a:gd name="T8" fmla="*/ 4968 w 21600"/>
              <a:gd name="T9" fmla="*/ 6617 h 21600"/>
              <a:gd name="T10" fmla="*/ 22981 w 21600"/>
              <a:gd name="T11" fmla="*/ 4981 h 21600"/>
              <a:gd name="T12" fmla="*/ 20854 w 21600"/>
              <a:gd name="T13" fmla="*/ 10998 h 21600"/>
              <a:gd name="T14" fmla="*/ 14838 w 21600"/>
              <a:gd name="T15" fmla="*/ 88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275" y="7707"/>
                </a:moveTo>
                <a:cubicBezTo>
                  <a:pt x="16083" y="5212"/>
                  <a:pt x="13564" y="3624"/>
                  <a:pt x="10800" y="3624"/>
                </a:cubicBezTo>
                <a:cubicBezTo>
                  <a:pt x="6836" y="3624"/>
                  <a:pt x="3624" y="6836"/>
                  <a:pt x="3624" y="10800"/>
                </a:cubicBezTo>
                <a:cubicBezTo>
                  <a:pt x="3623" y="14433"/>
                  <a:pt x="6339" y="17493"/>
                  <a:pt x="9947" y="17925"/>
                </a:cubicBezTo>
                <a:lnTo>
                  <a:pt x="9516" y="21523"/>
                </a:lnTo>
                <a:cubicBezTo>
                  <a:pt x="4086" y="20873"/>
                  <a:pt x="0" y="16268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4961" y="-1"/>
                  <a:pt x="18752" y="2390"/>
                  <a:pt x="20545" y="6145"/>
                </a:cubicBezTo>
                <a:lnTo>
                  <a:pt x="22981" y="4981"/>
                </a:lnTo>
                <a:lnTo>
                  <a:pt x="20854" y="10998"/>
                </a:lnTo>
                <a:lnTo>
                  <a:pt x="14838" y="8870"/>
                </a:lnTo>
                <a:lnTo>
                  <a:pt x="17275" y="7707"/>
                </a:lnTo>
                <a:close/>
              </a:path>
            </a:pathLst>
          </a:custGeom>
          <a:solidFill>
            <a:srgbClr val="3366FF"/>
          </a:solidFill>
          <a:ln w="12700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0E7359C-5063-5A46-A92E-E94D8EE4C650}"/>
              </a:ext>
            </a:extLst>
          </p:cNvPr>
          <p:cNvSpPr>
            <a:spLocks noChangeArrowheads="1"/>
          </p:cNvSpPr>
          <p:nvPr/>
        </p:nvSpPr>
        <p:spPr bwMode="auto">
          <a:xfrm rot="20452097" flipH="1">
            <a:off x="7678484" y="1914929"/>
            <a:ext cx="1343025" cy="1277938"/>
          </a:xfrm>
          <a:custGeom>
            <a:avLst/>
            <a:gdLst>
              <a:gd name="G0" fmla="+- -1673108 0 0"/>
              <a:gd name="G1" fmla="+- 6345597 0 0"/>
              <a:gd name="G2" fmla="+- -1673108 0 6345597"/>
              <a:gd name="G3" fmla="+- 10800 0 0"/>
              <a:gd name="G4" fmla="+- 0 0 -167310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176 0 0"/>
              <a:gd name="G9" fmla="+- 0 0 6345597"/>
              <a:gd name="G10" fmla="+- 7176 0 2700"/>
              <a:gd name="G11" fmla="cos G10 -1673108"/>
              <a:gd name="G12" fmla="sin G10 -1673108"/>
              <a:gd name="G13" fmla="cos 13500 -1673108"/>
              <a:gd name="G14" fmla="sin 13500 -1673108"/>
              <a:gd name="G15" fmla="+- G11 10800 0"/>
              <a:gd name="G16" fmla="+- G12 10800 0"/>
              <a:gd name="G17" fmla="+- G13 10800 0"/>
              <a:gd name="G18" fmla="+- G14 10800 0"/>
              <a:gd name="G19" fmla="*/ 7176 1 2"/>
              <a:gd name="G20" fmla="+- G19 5400 0"/>
              <a:gd name="G21" fmla="cos G20 -1673108"/>
              <a:gd name="G22" fmla="sin G20 -1673108"/>
              <a:gd name="G23" fmla="+- G21 10800 0"/>
              <a:gd name="G24" fmla="+- G12 G23 G22"/>
              <a:gd name="G25" fmla="+- G22 G23 G11"/>
              <a:gd name="G26" fmla="cos 10800 -1673108"/>
              <a:gd name="G27" fmla="sin 10800 -1673108"/>
              <a:gd name="G28" fmla="cos 7176 -1673108"/>
              <a:gd name="G29" fmla="sin 7176 -167310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6345597"/>
              <a:gd name="G36" fmla="sin G34 6345597"/>
              <a:gd name="G37" fmla="+/ 6345597 -167310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176 G39"/>
              <a:gd name="G43" fmla="sin 717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23 w 21600"/>
              <a:gd name="T5" fmla="*/ 4505 h 21600"/>
              <a:gd name="T6" fmla="*/ 9731 w 21600"/>
              <a:gd name="T7" fmla="*/ 19724 h 21600"/>
              <a:gd name="T8" fmla="*/ 4968 w 21600"/>
              <a:gd name="T9" fmla="*/ 6617 h 21600"/>
              <a:gd name="T10" fmla="*/ 22981 w 21600"/>
              <a:gd name="T11" fmla="*/ 4981 h 21600"/>
              <a:gd name="T12" fmla="*/ 20854 w 21600"/>
              <a:gd name="T13" fmla="*/ 10998 h 21600"/>
              <a:gd name="T14" fmla="*/ 14838 w 21600"/>
              <a:gd name="T15" fmla="*/ 88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275" y="7707"/>
                </a:moveTo>
                <a:cubicBezTo>
                  <a:pt x="16083" y="5212"/>
                  <a:pt x="13564" y="3624"/>
                  <a:pt x="10800" y="3624"/>
                </a:cubicBezTo>
                <a:cubicBezTo>
                  <a:pt x="6836" y="3624"/>
                  <a:pt x="3624" y="6836"/>
                  <a:pt x="3624" y="10800"/>
                </a:cubicBezTo>
                <a:cubicBezTo>
                  <a:pt x="3623" y="14433"/>
                  <a:pt x="6339" y="17493"/>
                  <a:pt x="9947" y="17925"/>
                </a:cubicBezTo>
                <a:lnTo>
                  <a:pt x="9516" y="21523"/>
                </a:lnTo>
                <a:cubicBezTo>
                  <a:pt x="4086" y="20873"/>
                  <a:pt x="0" y="16268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4961" y="-1"/>
                  <a:pt x="18752" y="2390"/>
                  <a:pt x="20545" y="6145"/>
                </a:cubicBezTo>
                <a:lnTo>
                  <a:pt x="22981" y="4981"/>
                </a:lnTo>
                <a:lnTo>
                  <a:pt x="20854" y="10998"/>
                </a:lnTo>
                <a:lnTo>
                  <a:pt x="14838" y="8870"/>
                </a:lnTo>
                <a:lnTo>
                  <a:pt x="17275" y="7707"/>
                </a:lnTo>
                <a:close/>
              </a:path>
            </a:pathLst>
          </a:custGeom>
          <a:solidFill>
            <a:srgbClr val="3366FF"/>
          </a:solidFill>
          <a:ln w="12700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00307A91-405C-D545-85CF-FF6853B5C27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121271" y="3397654"/>
            <a:ext cx="1476375" cy="1619250"/>
          </a:xfrm>
          <a:custGeom>
            <a:avLst/>
            <a:gdLst>
              <a:gd name="G0" fmla="+- -1673108 0 0"/>
              <a:gd name="G1" fmla="+- 6345597 0 0"/>
              <a:gd name="G2" fmla="+- -1673108 0 6345597"/>
              <a:gd name="G3" fmla="+- 10800 0 0"/>
              <a:gd name="G4" fmla="+- 0 0 -167310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176 0 0"/>
              <a:gd name="G9" fmla="+- 0 0 6345597"/>
              <a:gd name="G10" fmla="+- 7176 0 2700"/>
              <a:gd name="G11" fmla="cos G10 -1673108"/>
              <a:gd name="G12" fmla="sin G10 -1673108"/>
              <a:gd name="G13" fmla="cos 13500 -1673108"/>
              <a:gd name="G14" fmla="sin 13500 -1673108"/>
              <a:gd name="G15" fmla="+- G11 10800 0"/>
              <a:gd name="G16" fmla="+- G12 10800 0"/>
              <a:gd name="G17" fmla="+- G13 10800 0"/>
              <a:gd name="G18" fmla="+- G14 10800 0"/>
              <a:gd name="G19" fmla="*/ 7176 1 2"/>
              <a:gd name="G20" fmla="+- G19 5400 0"/>
              <a:gd name="G21" fmla="cos G20 -1673108"/>
              <a:gd name="G22" fmla="sin G20 -1673108"/>
              <a:gd name="G23" fmla="+- G21 10800 0"/>
              <a:gd name="G24" fmla="+- G12 G23 G22"/>
              <a:gd name="G25" fmla="+- G22 G23 G11"/>
              <a:gd name="G26" fmla="cos 10800 -1673108"/>
              <a:gd name="G27" fmla="sin 10800 -1673108"/>
              <a:gd name="G28" fmla="cos 7176 -1673108"/>
              <a:gd name="G29" fmla="sin 7176 -167310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6345597"/>
              <a:gd name="G36" fmla="sin G34 6345597"/>
              <a:gd name="G37" fmla="+/ 6345597 -167310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176 G39"/>
              <a:gd name="G43" fmla="sin 717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23 w 21600"/>
              <a:gd name="T5" fmla="*/ 4505 h 21600"/>
              <a:gd name="T6" fmla="*/ 9731 w 21600"/>
              <a:gd name="T7" fmla="*/ 19724 h 21600"/>
              <a:gd name="T8" fmla="*/ 4968 w 21600"/>
              <a:gd name="T9" fmla="*/ 6617 h 21600"/>
              <a:gd name="T10" fmla="*/ 22981 w 21600"/>
              <a:gd name="T11" fmla="*/ 4981 h 21600"/>
              <a:gd name="T12" fmla="*/ 20854 w 21600"/>
              <a:gd name="T13" fmla="*/ 10998 h 21600"/>
              <a:gd name="T14" fmla="*/ 14838 w 21600"/>
              <a:gd name="T15" fmla="*/ 88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275" y="7707"/>
                </a:moveTo>
                <a:cubicBezTo>
                  <a:pt x="16083" y="5212"/>
                  <a:pt x="13564" y="3624"/>
                  <a:pt x="10800" y="3624"/>
                </a:cubicBezTo>
                <a:cubicBezTo>
                  <a:pt x="6836" y="3624"/>
                  <a:pt x="3624" y="6836"/>
                  <a:pt x="3624" y="10800"/>
                </a:cubicBezTo>
                <a:cubicBezTo>
                  <a:pt x="3623" y="14433"/>
                  <a:pt x="6339" y="17493"/>
                  <a:pt x="9947" y="17925"/>
                </a:cubicBezTo>
                <a:lnTo>
                  <a:pt x="9516" y="21523"/>
                </a:lnTo>
                <a:cubicBezTo>
                  <a:pt x="4086" y="20873"/>
                  <a:pt x="0" y="16268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4961" y="-1"/>
                  <a:pt x="18752" y="2390"/>
                  <a:pt x="20545" y="6145"/>
                </a:cubicBezTo>
                <a:lnTo>
                  <a:pt x="22981" y="4981"/>
                </a:lnTo>
                <a:lnTo>
                  <a:pt x="20854" y="10998"/>
                </a:lnTo>
                <a:lnTo>
                  <a:pt x="14838" y="8870"/>
                </a:lnTo>
                <a:lnTo>
                  <a:pt x="17275" y="7707"/>
                </a:lnTo>
                <a:close/>
              </a:path>
            </a:pathLst>
          </a:custGeom>
          <a:solidFill>
            <a:srgbClr val="3366FF"/>
          </a:solidFill>
          <a:ln w="12700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CDF533-3111-E14C-A8A2-926E9D8F92D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970209" y="3294467"/>
            <a:ext cx="1331912" cy="1722437"/>
          </a:xfrm>
          <a:custGeom>
            <a:avLst/>
            <a:gdLst>
              <a:gd name="G0" fmla="+- -1673108 0 0"/>
              <a:gd name="G1" fmla="+- 6345597 0 0"/>
              <a:gd name="G2" fmla="+- -1673108 0 6345597"/>
              <a:gd name="G3" fmla="+- 10800 0 0"/>
              <a:gd name="G4" fmla="+- 0 0 -167310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176 0 0"/>
              <a:gd name="G9" fmla="+- 0 0 6345597"/>
              <a:gd name="G10" fmla="+- 7176 0 2700"/>
              <a:gd name="G11" fmla="cos G10 -1673108"/>
              <a:gd name="G12" fmla="sin G10 -1673108"/>
              <a:gd name="G13" fmla="cos 13500 -1673108"/>
              <a:gd name="G14" fmla="sin 13500 -1673108"/>
              <a:gd name="G15" fmla="+- G11 10800 0"/>
              <a:gd name="G16" fmla="+- G12 10800 0"/>
              <a:gd name="G17" fmla="+- G13 10800 0"/>
              <a:gd name="G18" fmla="+- G14 10800 0"/>
              <a:gd name="G19" fmla="*/ 7176 1 2"/>
              <a:gd name="G20" fmla="+- G19 5400 0"/>
              <a:gd name="G21" fmla="cos G20 -1673108"/>
              <a:gd name="G22" fmla="sin G20 -1673108"/>
              <a:gd name="G23" fmla="+- G21 10800 0"/>
              <a:gd name="G24" fmla="+- G12 G23 G22"/>
              <a:gd name="G25" fmla="+- G22 G23 G11"/>
              <a:gd name="G26" fmla="cos 10800 -1673108"/>
              <a:gd name="G27" fmla="sin 10800 -1673108"/>
              <a:gd name="G28" fmla="cos 7176 -1673108"/>
              <a:gd name="G29" fmla="sin 7176 -167310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6345597"/>
              <a:gd name="G36" fmla="sin G34 6345597"/>
              <a:gd name="G37" fmla="+/ 6345597 -167310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176 G39"/>
              <a:gd name="G43" fmla="sin 717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23 w 21600"/>
              <a:gd name="T5" fmla="*/ 4505 h 21600"/>
              <a:gd name="T6" fmla="*/ 9731 w 21600"/>
              <a:gd name="T7" fmla="*/ 19724 h 21600"/>
              <a:gd name="T8" fmla="*/ 4968 w 21600"/>
              <a:gd name="T9" fmla="*/ 6617 h 21600"/>
              <a:gd name="T10" fmla="*/ 22981 w 21600"/>
              <a:gd name="T11" fmla="*/ 4981 h 21600"/>
              <a:gd name="T12" fmla="*/ 20854 w 21600"/>
              <a:gd name="T13" fmla="*/ 10998 h 21600"/>
              <a:gd name="T14" fmla="*/ 14838 w 21600"/>
              <a:gd name="T15" fmla="*/ 88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275" y="7707"/>
                </a:moveTo>
                <a:cubicBezTo>
                  <a:pt x="16083" y="5212"/>
                  <a:pt x="13564" y="3624"/>
                  <a:pt x="10800" y="3624"/>
                </a:cubicBezTo>
                <a:cubicBezTo>
                  <a:pt x="6836" y="3624"/>
                  <a:pt x="3624" y="6836"/>
                  <a:pt x="3624" y="10800"/>
                </a:cubicBezTo>
                <a:cubicBezTo>
                  <a:pt x="3623" y="14433"/>
                  <a:pt x="6339" y="17493"/>
                  <a:pt x="9947" y="17925"/>
                </a:cubicBezTo>
                <a:lnTo>
                  <a:pt x="9516" y="21523"/>
                </a:lnTo>
                <a:cubicBezTo>
                  <a:pt x="4086" y="20873"/>
                  <a:pt x="0" y="16268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4961" y="-1"/>
                  <a:pt x="18752" y="2390"/>
                  <a:pt x="20545" y="6145"/>
                </a:cubicBezTo>
                <a:lnTo>
                  <a:pt x="22981" y="4981"/>
                </a:lnTo>
                <a:lnTo>
                  <a:pt x="20854" y="10998"/>
                </a:lnTo>
                <a:lnTo>
                  <a:pt x="14838" y="8870"/>
                </a:lnTo>
                <a:lnTo>
                  <a:pt x="17275" y="7707"/>
                </a:lnTo>
                <a:close/>
              </a:path>
            </a:pathLst>
          </a:custGeom>
          <a:solidFill>
            <a:srgbClr val="3366FF"/>
          </a:solidFill>
          <a:ln w="12700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70E7C851-A330-5F46-834A-14DD4FC91C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957259" y="3180167"/>
            <a:ext cx="1333500" cy="1785937"/>
          </a:xfrm>
          <a:custGeom>
            <a:avLst/>
            <a:gdLst>
              <a:gd name="G0" fmla="+- -1673108 0 0"/>
              <a:gd name="G1" fmla="+- 6345597 0 0"/>
              <a:gd name="G2" fmla="+- -1673108 0 6345597"/>
              <a:gd name="G3" fmla="+- 10800 0 0"/>
              <a:gd name="G4" fmla="+- 0 0 -167310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176 0 0"/>
              <a:gd name="G9" fmla="+- 0 0 6345597"/>
              <a:gd name="G10" fmla="+- 7176 0 2700"/>
              <a:gd name="G11" fmla="cos G10 -1673108"/>
              <a:gd name="G12" fmla="sin G10 -1673108"/>
              <a:gd name="G13" fmla="cos 13500 -1673108"/>
              <a:gd name="G14" fmla="sin 13500 -1673108"/>
              <a:gd name="G15" fmla="+- G11 10800 0"/>
              <a:gd name="G16" fmla="+- G12 10800 0"/>
              <a:gd name="G17" fmla="+- G13 10800 0"/>
              <a:gd name="G18" fmla="+- G14 10800 0"/>
              <a:gd name="G19" fmla="*/ 7176 1 2"/>
              <a:gd name="G20" fmla="+- G19 5400 0"/>
              <a:gd name="G21" fmla="cos G20 -1673108"/>
              <a:gd name="G22" fmla="sin G20 -1673108"/>
              <a:gd name="G23" fmla="+- G21 10800 0"/>
              <a:gd name="G24" fmla="+- G12 G23 G22"/>
              <a:gd name="G25" fmla="+- G22 G23 G11"/>
              <a:gd name="G26" fmla="cos 10800 -1673108"/>
              <a:gd name="G27" fmla="sin 10800 -1673108"/>
              <a:gd name="G28" fmla="cos 7176 -1673108"/>
              <a:gd name="G29" fmla="sin 7176 -167310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6345597"/>
              <a:gd name="G36" fmla="sin G34 6345597"/>
              <a:gd name="G37" fmla="+/ 6345597 -167310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176 G39"/>
              <a:gd name="G43" fmla="sin 717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23 w 21600"/>
              <a:gd name="T5" fmla="*/ 4505 h 21600"/>
              <a:gd name="T6" fmla="*/ 9731 w 21600"/>
              <a:gd name="T7" fmla="*/ 19724 h 21600"/>
              <a:gd name="T8" fmla="*/ 4968 w 21600"/>
              <a:gd name="T9" fmla="*/ 6617 h 21600"/>
              <a:gd name="T10" fmla="*/ 22981 w 21600"/>
              <a:gd name="T11" fmla="*/ 4981 h 21600"/>
              <a:gd name="T12" fmla="*/ 20854 w 21600"/>
              <a:gd name="T13" fmla="*/ 10998 h 21600"/>
              <a:gd name="T14" fmla="*/ 14838 w 21600"/>
              <a:gd name="T15" fmla="*/ 88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275" y="7707"/>
                </a:moveTo>
                <a:cubicBezTo>
                  <a:pt x="16083" y="5212"/>
                  <a:pt x="13564" y="3624"/>
                  <a:pt x="10800" y="3624"/>
                </a:cubicBezTo>
                <a:cubicBezTo>
                  <a:pt x="6836" y="3624"/>
                  <a:pt x="3624" y="6836"/>
                  <a:pt x="3624" y="10800"/>
                </a:cubicBezTo>
                <a:cubicBezTo>
                  <a:pt x="3623" y="14433"/>
                  <a:pt x="6339" y="17493"/>
                  <a:pt x="9947" y="17925"/>
                </a:cubicBezTo>
                <a:lnTo>
                  <a:pt x="9516" y="21523"/>
                </a:lnTo>
                <a:cubicBezTo>
                  <a:pt x="4086" y="20873"/>
                  <a:pt x="0" y="16268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4961" y="-1"/>
                  <a:pt x="18752" y="2390"/>
                  <a:pt x="20545" y="6145"/>
                </a:cubicBezTo>
                <a:lnTo>
                  <a:pt x="22981" y="4981"/>
                </a:lnTo>
                <a:lnTo>
                  <a:pt x="20854" y="10998"/>
                </a:lnTo>
                <a:lnTo>
                  <a:pt x="14838" y="8870"/>
                </a:lnTo>
                <a:lnTo>
                  <a:pt x="17275" y="7707"/>
                </a:lnTo>
                <a:close/>
              </a:path>
            </a:pathLst>
          </a:custGeom>
          <a:solidFill>
            <a:srgbClr val="3366FF"/>
          </a:solidFill>
          <a:ln w="12700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C7276955-93C7-2C41-AF1C-1C890ABE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771" y="2697567"/>
            <a:ext cx="1731963" cy="1546225"/>
          </a:xfrm>
          <a:prstGeom prst="ellipse">
            <a:avLst/>
          </a:prstGeom>
          <a:solidFill>
            <a:srgbClr val="663300"/>
          </a:solidFill>
          <a:ln w="57150" algn="ctr">
            <a:solidFill>
              <a:srgbClr val="3366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40000"/>
              <a:buBlip>
                <a:blip r:embed="rId8"/>
              </a:buBlip>
              <a:defRPr sz="2400">
                <a:solidFill>
                  <a:srgbClr val="FFFF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EAEAE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EAEAE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1600" b="1"/>
              <a:t>Company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1600" b="1"/>
              <a:t>Awareness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1600" b="1"/>
              <a:t>of Agility</a:t>
            </a:r>
          </a:p>
        </p:txBody>
      </p:sp>
      <p:sp>
        <p:nvSpPr>
          <p:cNvPr id="22" name="Oval 11">
            <a:extLst>
              <a:ext uri="{FF2B5EF4-FFF2-40B4-BE49-F238E27FC236}">
                <a16:creationId xmlns:a16="http://schemas.microsoft.com/office/drawing/2014/main" id="{F768404B-3FBF-1047-B111-53657BC2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584" y="2697567"/>
            <a:ext cx="1804987" cy="1512887"/>
          </a:xfrm>
          <a:prstGeom prst="ellipse">
            <a:avLst/>
          </a:prstGeom>
          <a:solidFill>
            <a:srgbClr val="008000"/>
          </a:solidFill>
          <a:ln w="57150" algn="ctr">
            <a:solidFill>
              <a:srgbClr val="3366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40000"/>
              <a:buBlip>
                <a:blip r:embed="rId8"/>
              </a:buBlip>
              <a:defRPr sz="2400">
                <a:solidFill>
                  <a:srgbClr val="FFFF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EAEAE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EAEAE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1600" b="1"/>
              <a:t>Monitor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1600" b="1"/>
              <a:t>Review &amp;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1600" b="1"/>
              <a:t>Continuously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1600" b="1"/>
              <a:t>Improve</a:t>
            </a: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7B7256D9-A6AD-E746-BC08-EA2DF442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646" y="2697567"/>
            <a:ext cx="1800225" cy="1619250"/>
          </a:xfrm>
          <a:prstGeom prst="ellipse">
            <a:avLst/>
          </a:prstGeom>
          <a:solidFill>
            <a:srgbClr val="990000"/>
          </a:solidFill>
          <a:ln w="57150" algn="ctr">
            <a:solidFill>
              <a:srgbClr val="3366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GB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r>
              <a:rPr lang="en-GB" sz="1600" b="1" dirty="0">
                <a:latin typeface="Arial" charset="0"/>
              </a:rPr>
              <a:t>Implementation</a:t>
            </a:r>
          </a:p>
          <a:p>
            <a:pPr algn="ctr" eaLnBrk="1" hangingPunct="1">
              <a:defRPr/>
            </a:pPr>
            <a:r>
              <a:rPr lang="en-GB" sz="1600" b="1" dirty="0">
                <a:latin typeface="Arial" charset="0"/>
              </a:rPr>
              <a:t>Agility Tools &amp; </a:t>
            </a:r>
          </a:p>
          <a:p>
            <a:pPr algn="ctr" eaLnBrk="1" hangingPunct="1">
              <a:defRPr/>
            </a:pPr>
            <a:r>
              <a:rPr lang="en-GB" sz="1600" b="1" dirty="0">
                <a:latin typeface="Arial" charset="0"/>
              </a:rPr>
              <a:t>Techniques</a:t>
            </a: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64202A91-C2C7-5745-8AC9-53181E927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521" y="2697567"/>
            <a:ext cx="1746250" cy="1546225"/>
          </a:xfrm>
          <a:prstGeom prst="ellipse">
            <a:avLst/>
          </a:prstGeom>
          <a:solidFill>
            <a:srgbClr val="FF9900"/>
          </a:solidFill>
          <a:ln w="57150" algn="ctr">
            <a:solidFill>
              <a:srgbClr val="3366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40000"/>
              <a:buBlip>
                <a:blip r:embed="rId8"/>
              </a:buBlip>
              <a:defRPr sz="2400">
                <a:solidFill>
                  <a:srgbClr val="FFFF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EAEAE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EAEAE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EAEAEA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1600" b="1" dirty="0"/>
              <a:t>Company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1600" b="1" dirty="0"/>
              <a:t>Review &amp;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GB" altLang="en-US" sz="1600" b="1" dirty="0"/>
              <a:t>Assessment</a:t>
            </a:r>
          </a:p>
        </p:txBody>
      </p: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7215E871-A380-8840-A196-2F0FAF0E051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962690" y="3739760"/>
            <a:ext cx="4286250" cy="1588"/>
          </a:xfrm>
          <a:prstGeom prst="line">
            <a:avLst/>
          </a:prstGeom>
          <a:noFill/>
          <a:ln w="34925" algn="ctr">
            <a:solidFill>
              <a:srgbClr val="FFFF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DD3829-2908-0746-9306-49ACCBDC8247}"/>
              </a:ext>
            </a:extLst>
          </p:cNvPr>
          <p:cNvSpPr txBox="1"/>
          <p:nvPr/>
        </p:nvSpPr>
        <p:spPr>
          <a:xfrm>
            <a:off x="2454021" y="5312179"/>
            <a:ext cx="11938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Awareness</a:t>
            </a:r>
          </a:p>
          <a:p>
            <a:pPr algn="ctr" eaLnBrk="1" hangingPunct="1"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of agility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0B1517-3215-3946-B075-8CC5399B9187}"/>
              </a:ext>
            </a:extLst>
          </p:cNvPr>
          <p:cNvSpPr txBox="1"/>
          <p:nvPr/>
        </p:nvSpPr>
        <p:spPr>
          <a:xfrm>
            <a:off x="4454271" y="5312179"/>
            <a:ext cx="11207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BEA audit</a:t>
            </a:r>
          </a:p>
          <a:p>
            <a:pPr algn="ctr" eaLnBrk="1" hangingPunct="1"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and report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FB64F8-C881-0247-9655-46A4738A6E0D}"/>
              </a:ext>
            </a:extLst>
          </p:cNvPr>
          <p:cNvSpPr txBox="1"/>
          <p:nvPr/>
        </p:nvSpPr>
        <p:spPr>
          <a:xfrm>
            <a:off x="6268784" y="5312179"/>
            <a:ext cx="17018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Mini and </a:t>
            </a:r>
          </a:p>
          <a:p>
            <a:pPr algn="ctr" eaLnBrk="1" hangingPunct="1"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in-depth projects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03E609-B308-F349-AB46-3EDE6B1616A4}"/>
              </a:ext>
            </a:extLst>
          </p:cNvPr>
          <p:cNvSpPr txBox="1"/>
          <p:nvPr/>
        </p:nvSpPr>
        <p:spPr>
          <a:xfrm>
            <a:off x="8351584" y="5312179"/>
            <a:ext cx="17875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Potential DTI</a:t>
            </a:r>
          </a:p>
          <a:p>
            <a:pPr algn="ctr" eaLnBrk="1" hangingPunct="1">
              <a:defRPr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support via KTP’s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D28D4F4-3E13-B841-AB31-D25109597F26}"/>
              </a:ext>
            </a:extLst>
          </p:cNvPr>
          <p:cNvSpPr/>
          <p:nvPr/>
        </p:nvSpPr>
        <p:spPr bwMode="auto">
          <a:xfrm>
            <a:off x="2882624" y="6098006"/>
            <a:ext cx="6643734" cy="642942"/>
          </a:xfrm>
          <a:prstGeom prst="rightArrow">
            <a:avLst/>
          </a:prstGeom>
          <a:gradFill flip="none"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144000" rIns="0" bIns="144000" anchor="ctr"/>
          <a:lstStyle/>
          <a:p>
            <a:pPr algn="ctr" eaLnBrk="1" hangingPunct="1">
              <a:defRPr/>
            </a:pPr>
            <a:r>
              <a:rPr lang="en-GB" sz="1400" dirty="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Level of intervention</a:t>
            </a:r>
          </a:p>
        </p:txBody>
      </p:sp>
      <p:cxnSp>
        <p:nvCxnSpPr>
          <p:cNvPr id="31" name="Straight Connector 18">
            <a:extLst>
              <a:ext uri="{FF2B5EF4-FFF2-40B4-BE49-F238E27FC236}">
                <a16:creationId xmlns:a16="http://schemas.microsoft.com/office/drawing/2014/main" id="{D1F12BF7-C627-2C4B-90B1-8B733F4B83C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955003" y="3739760"/>
            <a:ext cx="4286250" cy="1587"/>
          </a:xfrm>
          <a:prstGeom prst="line">
            <a:avLst/>
          </a:prstGeom>
          <a:noFill/>
          <a:ln w="34925" algn="ctr">
            <a:solidFill>
              <a:srgbClr val="FFFF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18">
            <a:extLst>
              <a:ext uri="{FF2B5EF4-FFF2-40B4-BE49-F238E27FC236}">
                <a16:creationId xmlns:a16="http://schemas.microsoft.com/office/drawing/2014/main" id="{74BBB977-729F-2145-9324-C60E6455742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999703" y="3739760"/>
            <a:ext cx="4286250" cy="1587"/>
          </a:xfrm>
          <a:prstGeom prst="line">
            <a:avLst/>
          </a:prstGeom>
          <a:noFill/>
          <a:ln w="34925" algn="ctr">
            <a:solidFill>
              <a:srgbClr val="FFFF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 rot="1638396">
            <a:off x="9739578" y="463760"/>
            <a:ext cx="208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Click on an item to explore</a:t>
            </a:r>
            <a:endParaRPr lang="en-GB" sz="1400" dirty="0"/>
          </a:p>
        </p:txBody>
      </p:sp>
      <p:cxnSp>
        <p:nvCxnSpPr>
          <p:cNvPr id="34" name="Curved Connector 33"/>
          <p:cNvCxnSpPr>
            <a:endCxn id="14" idx="3"/>
          </p:cNvCxnSpPr>
          <p:nvPr/>
        </p:nvCxnSpPr>
        <p:spPr>
          <a:xfrm rot="10800000" flipV="1">
            <a:off x="7781031" y="440673"/>
            <a:ext cx="2248542" cy="549927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8709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9">
            <a:hlinkClick r:id="rId3" action="ppaction://hlinksldjump"/>
          </p:cNvPr>
          <p:cNvSpPr/>
          <p:nvPr/>
        </p:nvSpPr>
        <p:spPr>
          <a:xfrm>
            <a:off x="3431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1. AWARENESS</a:t>
            </a:r>
            <a:endParaRPr lang="en-US" sz="2000" dirty="0">
              <a:solidFill>
                <a:prstClr val="white"/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1" name="Snip Single Corner Rectangle 10">
            <a:hlinkClick r:id="rId4" action="ppaction://hlinksldjump"/>
          </p:cNvPr>
          <p:cNvSpPr/>
          <p:nvPr/>
        </p:nvSpPr>
        <p:spPr>
          <a:xfrm>
            <a:off x="5111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2. ASSESSMENT</a:t>
            </a:r>
            <a:endParaRPr lang="en-US" sz="2000" dirty="0">
              <a:solidFill>
                <a:prstClr val="white"/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8" name="Snip Single Corner Rectangle 17">
            <a:hlinkClick r:id="rId5" action="ppaction://hlinksldjump"/>
          </p:cNvPr>
          <p:cNvSpPr/>
          <p:nvPr/>
        </p:nvSpPr>
        <p:spPr>
          <a:xfrm>
            <a:off x="6790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3. IMPLEMENTATION</a:t>
            </a:r>
            <a:endParaRPr lang="en-US" sz="2000" dirty="0">
              <a:solidFill>
                <a:prstClr val="white"/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9" name="Snip Single Corner Rectangle 18">
            <a:hlinkClick r:id="rId6" action="ppaction://hlinksldjump"/>
          </p:cNvPr>
          <p:cNvSpPr/>
          <p:nvPr/>
        </p:nvSpPr>
        <p:spPr>
          <a:xfrm>
            <a:off x="8469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4. REVIEW</a:t>
            </a:r>
            <a:endParaRPr lang="en-US" sz="2000" dirty="0">
              <a:solidFill>
                <a:prstClr val="white"/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0" name="Snip Single Corner Rectangle 19">
            <a:hlinkClick r:id="rId7" action="ppaction://hlinksldjump"/>
          </p:cNvPr>
          <p:cNvSpPr/>
          <p:nvPr/>
        </p:nvSpPr>
        <p:spPr>
          <a:xfrm>
            <a:off x="1752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OVERVIEW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D40E5D66-DFA3-DE4A-834B-30B5690137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36953" y="1812925"/>
            <a:ext cx="7313613" cy="5045075"/>
            <a:chOff x="450" y="900"/>
            <a:chExt cx="4607" cy="3178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7ECB4CC3-8C17-9746-8F91-3A739905EF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1" y="900"/>
              <a:ext cx="4536" cy="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3BE44217-4575-234A-A9A1-D5B952A5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900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E5B010AD-ACBD-AB46-B62A-6899AAB1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900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BF3B294F-65F6-0E4E-81AA-685E2F9F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900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865A9E97-7D06-2440-95A0-30B6EE2DE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900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8AD97F5D-3ABE-494F-AFC1-A80D42ABD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900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5FD7B83C-419F-EA4D-A2CD-54D9E73C1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900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276C9644-F265-0342-AC7E-C77894E0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900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97B492D9-9551-F941-B066-49A0C488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900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EAFA6185-4B53-8844-98F3-4677EAFFD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1267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87EFB1EA-7885-F843-8021-4451236E2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1267"/>
              <a:ext cx="12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j-lt"/>
                </a:rPr>
                <a:t>IDENTIFICATION</a:t>
              </a:r>
              <a:endPara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E5F1A00C-879E-F848-8488-2BA15F48A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068"/>
              <a:ext cx="943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6000" dirty="0">
                  <a:solidFill>
                    <a:srgbClr val="99CCFF"/>
                  </a:solidFill>
                  <a:latin typeface="Wingdings" pitchFamily="2" charset="2"/>
                </a:rPr>
                <a:t>è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ACA9F72D-8134-C343-A782-CCA9231C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072"/>
              <a:ext cx="314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6000" dirty="0">
                  <a:solidFill>
                    <a:srgbClr val="99CCFF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D2AC5D86-46D6-7F42-9802-52A8B6E6B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1267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8CB7DCBE-83F2-3E4B-B5BC-9D8482A69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038"/>
              <a:ext cx="849" cy="17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B8DCC09F-5478-9849-A1F0-16E05AB2D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209"/>
              <a:ext cx="62" cy="25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92057478-FB1E-AB4F-924E-079DFA82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209"/>
              <a:ext cx="54" cy="25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588533A7-1CE8-F246-B228-59526398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462"/>
              <a:ext cx="849" cy="17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6B6E8D6F-5BA5-D74E-B069-346EB8B6F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209"/>
              <a:ext cx="733" cy="1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B226F917-5009-ED47-8D08-8543C835C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1207"/>
              <a:ext cx="50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Problem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24A70BDF-EE9E-DF4D-934B-03B16B265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207"/>
              <a:ext cx="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7712B895-0262-9C4B-9DEB-4F3F6F814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335"/>
              <a:ext cx="733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5737640C-7DD1-3C45-AE17-9CDDBAFF5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333"/>
              <a:ext cx="57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Definition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BC7E81D9-1B35-594F-B509-22459B834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33"/>
              <a:ext cx="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" name="Rectangle 30">
              <a:extLst>
                <a:ext uri="{FF2B5EF4-FFF2-40B4-BE49-F238E27FC236}">
                  <a16:creationId xmlns:a16="http://schemas.microsoft.com/office/drawing/2014/main" id="{1EF8F8DD-0B7F-B044-A7B0-8FACADC6C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267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" name="Rectangle 31">
              <a:extLst>
                <a:ext uri="{FF2B5EF4-FFF2-40B4-BE49-F238E27FC236}">
                  <a16:creationId xmlns:a16="http://schemas.microsoft.com/office/drawing/2014/main" id="{5A72D8F0-E8C5-AD4E-B0E7-364DA1A12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038"/>
              <a:ext cx="1453" cy="582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A432E0DC-2A7A-D64F-A76D-A3F6F55C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164"/>
              <a:ext cx="62" cy="34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A1DB6F7D-13D6-2B4E-AE11-4F9FB3DBE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1164"/>
              <a:ext cx="53" cy="34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1739A00B-1C3A-EF4F-B40C-8B5BD74AF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125"/>
              <a:ext cx="1271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Initial examination of causes and effects that can make the firm vulnerable 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06EED6AD-F839-B04E-B295-99EA2BA27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97"/>
              <a:ext cx="74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E62FFC89-AFCE-6449-96C4-798A35986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1267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9" name="Rectangle 44">
              <a:extLst>
                <a:ext uri="{FF2B5EF4-FFF2-40B4-BE49-F238E27FC236}">
                  <a16:creationId xmlns:a16="http://schemas.microsoft.com/office/drawing/2014/main" id="{96E3FC39-978E-7C4B-9CA7-A219FEB0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165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1CE6591C-332B-364C-8313-DEE35886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165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" name="Rectangle 46">
              <a:extLst>
                <a:ext uri="{FF2B5EF4-FFF2-40B4-BE49-F238E27FC236}">
                  <a16:creationId xmlns:a16="http://schemas.microsoft.com/office/drawing/2014/main" id="{04B50449-0030-EE45-832A-3F5241A9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65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2" name="Rectangle 47">
              <a:extLst>
                <a:ext uri="{FF2B5EF4-FFF2-40B4-BE49-F238E27FC236}">
                  <a16:creationId xmlns:a16="http://schemas.microsoft.com/office/drawing/2014/main" id="{78051203-16F7-3F48-ABA6-FF2D005C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165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3" name="Rectangle 48">
              <a:extLst>
                <a:ext uri="{FF2B5EF4-FFF2-40B4-BE49-F238E27FC236}">
                  <a16:creationId xmlns:a16="http://schemas.microsoft.com/office/drawing/2014/main" id="{71D6376E-BCE8-4E4A-95C6-05E998894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1634"/>
              <a:ext cx="28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99CCFF"/>
                  </a:solidFill>
                  <a:latin typeface="Wingdings 3" pitchFamily="18" charset="2"/>
                </a:rPr>
                <a:t>q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" name="Rectangle 49">
              <a:extLst>
                <a:ext uri="{FF2B5EF4-FFF2-40B4-BE49-F238E27FC236}">
                  <a16:creationId xmlns:a16="http://schemas.microsoft.com/office/drawing/2014/main" id="{72F71AD0-8E96-2F4E-B185-E96ECB86F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1638"/>
              <a:ext cx="10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99CCFF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" name="Rectangle 50">
              <a:extLst>
                <a:ext uri="{FF2B5EF4-FFF2-40B4-BE49-F238E27FC236}">
                  <a16:creationId xmlns:a16="http://schemas.microsoft.com/office/drawing/2014/main" id="{67F226F9-5A97-0B45-94CA-DDE067B1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65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7914AE0E-D19C-BB4B-B04E-341DAEC4B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65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6812C2E0-14C0-2B4A-8F59-FA034605E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012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CF408D0B-5D8D-2449-B38D-8EBF5688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2012"/>
              <a:ext cx="134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j-lt"/>
                </a:rPr>
                <a:t>CLASSIFICATION</a:t>
              </a:r>
              <a:endPara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19210BF8-607E-F045-BCFB-D3036DF22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2012"/>
              <a:ext cx="8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3D1A1508-1E88-CD41-8F03-30D4E4CE8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815"/>
              <a:ext cx="943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6000" dirty="0">
                  <a:solidFill>
                    <a:srgbClr val="FFFF00"/>
                  </a:solidFill>
                  <a:latin typeface="Wingdings" pitchFamily="2" charset="2"/>
                </a:rPr>
                <a:t>è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843577D1-A4A4-D449-B524-4EE6FECF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138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1A65324B-96EC-3E43-A474-F1F63456E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2012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1B7480D1-D19A-D74C-AF00-FDD4C2C6C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816"/>
              <a:ext cx="849" cy="139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E9C9C4FB-CC0E-5F45-8B2A-81732A842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955"/>
              <a:ext cx="62" cy="25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E88BF1FB-53C8-0F45-B7FD-3CEE9E4B1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955"/>
              <a:ext cx="54" cy="25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F293AB7C-9DE3-0C4B-BF09-1195E41B1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208"/>
              <a:ext cx="849" cy="14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7" name="Rectangle 63">
              <a:extLst>
                <a:ext uri="{FF2B5EF4-FFF2-40B4-BE49-F238E27FC236}">
                  <a16:creationId xmlns:a16="http://schemas.microsoft.com/office/drawing/2014/main" id="{510CB15A-87B1-DE4B-8A20-8D720892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955"/>
              <a:ext cx="733" cy="1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2FCD55A3-B2AC-5F4C-ADEF-12CE4946C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952"/>
              <a:ext cx="22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ETI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9" name="Rectangle 65">
              <a:extLst>
                <a:ext uri="{FF2B5EF4-FFF2-40B4-BE49-F238E27FC236}">
                  <a16:creationId xmlns:a16="http://schemas.microsoft.com/office/drawing/2014/main" id="{2E15413C-96AC-D747-93C7-752A98144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1952"/>
              <a:ext cx="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4403C341-808C-2643-970B-74A10E4C9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081"/>
              <a:ext cx="733" cy="12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1" name="Rectangle 67">
              <a:extLst>
                <a:ext uri="{FF2B5EF4-FFF2-40B4-BE49-F238E27FC236}">
                  <a16:creationId xmlns:a16="http://schemas.microsoft.com/office/drawing/2014/main" id="{0D366449-4F86-DF4A-AFEA-797CFC05E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2078"/>
              <a:ext cx="5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Sections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1400B28A-40E7-EF4A-B721-AB1F5E64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2089"/>
              <a:ext cx="7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765216E8-6EE5-FC47-9189-4654A20C6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012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" name="Rectangle 70">
              <a:extLst>
                <a:ext uri="{FF2B5EF4-FFF2-40B4-BE49-F238E27FC236}">
                  <a16:creationId xmlns:a16="http://schemas.microsoft.com/office/drawing/2014/main" id="{08121D6F-150E-CF46-B067-490AD017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816"/>
              <a:ext cx="1453" cy="9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5" name="Rectangle 71">
              <a:extLst>
                <a:ext uri="{FF2B5EF4-FFF2-40B4-BE49-F238E27FC236}">
                  <a16:creationId xmlns:a16="http://schemas.microsoft.com/office/drawing/2014/main" id="{DA28D014-2BA7-144A-A620-7A86364D3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909"/>
              <a:ext cx="62" cy="3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6" name="Rectangle 72">
              <a:extLst>
                <a:ext uri="{FF2B5EF4-FFF2-40B4-BE49-F238E27FC236}">
                  <a16:creationId xmlns:a16="http://schemas.microsoft.com/office/drawing/2014/main" id="{0B178B90-C49F-AB43-BA3B-AA30C02D6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1909"/>
              <a:ext cx="53" cy="3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7" name="Rectangle 73">
              <a:extLst>
                <a:ext uri="{FF2B5EF4-FFF2-40B4-BE49-F238E27FC236}">
                  <a16:creationId xmlns:a16="http://schemas.microsoft.com/office/drawing/2014/main" id="{186E0E12-8C54-504D-8876-ED00F7202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2253"/>
              <a:ext cx="1453" cy="9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83263306-DA45-FD41-8C86-6845A1702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909"/>
              <a:ext cx="1338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16FCC0D-83BE-C04C-8276-559AD50A2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024"/>
              <a:ext cx="1338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F13BCB91-5979-CF43-A9F8-28BB643CC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139"/>
              <a:ext cx="1338" cy="11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1" name="Rectangle 82">
              <a:extLst>
                <a:ext uri="{FF2B5EF4-FFF2-40B4-BE49-F238E27FC236}">
                  <a16:creationId xmlns:a16="http://schemas.microsoft.com/office/drawing/2014/main" id="{9B2E9926-0490-CF41-9C75-2A339F0C8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2143"/>
              <a:ext cx="74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" name="Rectangle 83">
              <a:extLst>
                <a:ext uri="{FF2B5EF4-FFF2-40B4-BE49-F238E27FC236}">
                  <a16:creationId xmlns:a16="http://schemas.microsoft.com/office/drawing/2014/main" id="{00D88C5A-8088-F543-8568-1077128B7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2012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3" name="Rectangle 84">
              <a:extLst>
                <a:ext uri="{FF2B5EF4-FFF2-40B4-BE49-F238E27FC236}">
                  <a16:creationId xmlns:a16="http://schemas.microsoft.com/office/drawing/2014/main" id="{47763D44-EE60-1247-B301-B11DF5333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36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4" name="Rectangle 85">
              <a:extLst>
                <a:ext uri="{FF2B5EF4-FFF2-40B4-BE49-F238E27FC236}">
                  <a16:creationId xmlns:a16="http://schemas.microsoft.com/office/drawing/2014/main" id="{28827802-A9A8-6941-84DD-A76D3C6BB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236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5" name="Rectangle 86">
              <a:extLst>
                <a:ext uri="{FF2B5EF4-FFF2-40B4-BE49-F238E27FC236}">
                  <a16:creationId xmlns:a16="http://schemas.microsoft.com/office/drawing/2014/main" id="{387CE0F0-CCCE-DF4C-8701-3C40AD3A9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6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" name="Rectangle 87">
              <a:extLst>
                <a:ext uri="{FF2B5EF4-FFF2-40B4-BE49-F238E27FC236}">
                  <a16:creationId xmlns:a16="http://schemas.microsoft.com/office/drawing/2014/main" id="{7DF3A5F3-D43D-2C4D-9125-CE98E1864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236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7" name="Rectangle 88">
              <a:extLst>
                <a:ext uri="{FF2B5EF4-FFF2-40B4-BE49-F238E27FC236}">
                  <a16:creationId xmlns:a16="http://schemas.microsoft.com/office/drawing/2014/main" id="{A13284FC-78D3-7A44-8BA0-DA728CB58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348"/>
              <a:ext cx="28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FF00"/>
                  </a:solidFill>
                  <a:latin typeface="Wingdings 3" pitchFamily="18" charset="2"/>
                </a:rPr>
                <a:t>q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" name="Rectangle 89">
              <a:extLst>
                <a:ext uri="{FF2B5EF4-FFF2-40B4-BE49-F238E27FC236}">
                  <a16:creationId xmlns:a16="http://schemas.microsoft.com/office/drawing/2014/main" id="{4ED9127F-DEB8-3C45-86F7-F5B432F61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387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9" name="Rectangle 90">
              <a:extLst>
                <a:ext uri="{FF2B5EF4-FFF2-40B4-BE49-F238E27FC236}">
                  <a16:creationId xmlns:a16="http://schemas.microsoft.com/office/drawing/2014/main" id="{66DE1062-B740-404A-B87E-36854B638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36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0" name="Rectangle 91">
              <a:extLst>
                <a:ext uri="{FF2B5EF4-FFF2-40B4-BE49-F238E27FC236}">
                  <a16:creationId xmlns:a16="http://schemas.microsoft.com/office/drawing/2014/main" id="{FF90D25B-B2A2-A94F-A883-64E43B34B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36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1" name="Rectangle 92">
              <a:extLst>
                <a:ext uri="{FF2B5EF4-FFF2-40B4-BE49-F238E27FC236}">
                  <a16:creationId xmlns:a16="http://schemas.microsoft.com/office/drawing/2014/main" id="{DDFF6887-C82B-7240-9379-1F094864D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236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2" name="Rectangle 93">
              <a:extLst>
                <a:ext uri="{FF2B5EF4-FFF2-40B4-BE49-F238E27FC236}">
                  <a16:creationId xmlns:a16="http://schemas.microsoft.com/office/drawing/2014/main" id="{649C0920-0C84-7E48-B30F-CE2EA094D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726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3" name="Rectangle 94">
              <a:extLst>
                <a:ext uri="{FF2B5EF4-FFF2-40B4-BE49-F238E27FC236}">
                  <a16:creationId xmlns:a16="http://schemas.microsoft.com/office/drawing/2014/main" id="{B7981B8E-5BCF-7A4F-92DC-C86754AEA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2727"/>
              <a:ext cx="12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j-lt"/>
                </a:rPr>
                <a:t>MEASUREMENT</a:t>
              </a:r>
              <a:endPara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94" name="Rectangle 95">
              <a:extLst>
                <a:ext uri="{FF2B5EF4-FFF2-40B4-BE49-F238E27FC236}">
                  <a16:creationId xmlns:a16="http://schemas.microsoft.com/office/drawing/2014/main" id="{5605C36B-EDDA-B543-9590-2BFD90BF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2727"/>
              <a:ext cx="8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5" name="Rectangle 96">
              <a:extLst>
                <a:ext uri="{FF2B5EF4-FFF2-40B4-BE49-F238E27FC236}">
                  <a16:creationId xmlns:a16="http://schemas.microsoft.com/office/drawing/2014/main" id="{BF816726-02E6-CF49-9FD3-D354C83F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529"/>
              <a:ext cx="943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6000" dirty="0">
                  <a:solidFill>
                    <a:srgbClr val="FF9900"/>
                  </a:solidFill>
                  <a:latin typeface="Wingdings" pitchFamily="2" charset="2"/>
                </a:rPr>
                <a:t>è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6" name="Rectangle 97">
              <a:extLst>
                <a:ext uri="{FF2B5EF4-FFF2-40B4-BE49-F238E27FC236}">
                  <a16:creationId xmlns:a16="http://schemas.microsoft.com/office/drawing/2014/main" id="{843B82B7-8914-7C42-9B44-DF640CBC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852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" name="Rectangle 98">
              <a:extLst>
                <a:ext uri="{FF2B5EF4-FFF2-40B4-BE49-F238E27FC236}">
                  <a16:creationId xmlns:a16="http://schemas.microsoft.com/office/drawing/2014/main" id="{0CE6A94C-DF99-B44A-B45C-68DC3D23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2726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8" name="Rectangle 99">
              <a:extLst>
                <a:ext uri="{FF2B5EF4-FFF2-40B4-BE49-F238E27FC236}">
                  <a16:creationId xmlns:a16="http://schemas.microsoft.com/office/drawing/2014/main" id="{9860FB36-1291-C141-AB51-A3F071DF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530"/>
              <a:ext cx="849" cy="13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9" name="Rectangle 100">
              <a:extLst>
                <a:ext uri="{FF2B5EF4-FFF2-40B4-BE49-F238E27FC236}">
                  <a16:creationId xmlns:a16="http://schemas.microsoft.com/office/drawing/2014/main" id="{34405BB7-D769-B24A-AD66-99BCB03BF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669"/>
              <a:ext cx="62" cy="25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22F4605C-CEE0-F04B-86CA-D4AC2F328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669"/>
              <a:ext cx="54" cy="25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88319129-0579-D64C-9269-08D012B1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921"/>
              <a:ext cx="849" cy="14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2" name="Rectangle 103">
              <a:extLst>
                <a:ext uri="{FF2B5EF4-FFF2-40B4-BE49-F238E27FC236}">
                  <a16:creationId xmlns:a16="http://schemas.microsoft.com/office/drawing/2014/main" id="{16D671AD-FE58-0344-9FED-0836C533D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669"/>
              <a:ext cx="733" cy="12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3" name="Rectangle 104">
              <a:extLst>
                <a:ext uri="{FF2B5EF4-FFF2-40B4-BE49-F238E27FC236}">
                  <a16:creationId xmlns:a16="http://schemas.microsoft.com/office/drawing/2014/main" id="{559C4A37-81B3-A043-80EF-2962F8C6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2667"/>
              <a:ext cx="6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Quantifying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" name="Rectangle 106">
              <a:extLst>
                <a:ext uri="{FF2B5EF4-FFF2-40B4-BE49-F238E27FC236}">
                  <a16:creationId xmlns:a16="http://schemas.microsoft.com/office/drawing/2014/main" id="{2A33E57E-C47A-7946-99B8-568776267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2667"/>
              <a:ext cx="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5" name="Rectangle 107">
              <a:extLst>
                <a:ext uri="{FF2B5EF4-FFF2-40B4-BE49-F238E27FC236}">
                  <a16:creationId xmlns:a16="http://schemas.microsoft.com/office/drawing/2014/main" id="{A8C7F047-BBD5-324B-9D8E-C33562E2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795"/>
              <a:ext cx="733" cy="12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6" name="Rectangle 108">
              <a:extLst>
                <a:ext uri="{FF2B5EF4-FFF2-40B4-BE49-F238E27FC236}">
                  <a16:creationId xmlns:a16="http://schemas.microsoft.com/office/drawing/2014/main" id="{8C2B9185-38AF-7549-90A2-1710AFB7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2792"/>
              <a:ext cx="4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Factors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FD0FA4C6-B612-F54A-B903-62FE2D8FF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2784"/>
              <a:ext cx="9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b="1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8" name="Rectangle 110">
              <a:extLst>
                <a:ext uri="{FF2B5EF4-FFF2-40B4-BE49-F238E27FC236}">
                  <a16:creationId xmlns:a16="http://schemas.microsoft.com/office/drawing/2014/main" id="{693283ED-3C85-8641-98B9-7A619BD9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726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9" name="Rectangle 111">
              <a:extLst>
                <a:ext uri="{FF2B5EF4-FFF2-40B4-BE49-F238E27FC236}">
                  <a16:creationId xmlns:a16="http://schemas.microsoft.com/office/drawing/2014/main" id="{74F21756-2C75-2C45-938A-999E0B25D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2530"/>
              <a:ext cx="1453" cy="3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0" name="Rectangle 112">
              <a:extLst>
                <a:ext uri="{FF2B5EF4-FFF2-40B4-BE49-F238E27FC236}">
                  <a16:creationId xmlns:a16="http://schemas.microsoft.com/office/drawing/2014/main" id="{AC14AF9E-D55C-5B4A-AD26-10B7785F9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2566"/>
              <a:ext cx="62" cy="45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1" name="Rectangle 113">
              <a:extLst>
                <a:ext uri="{FF2B5EF4-FFF2-40B4-BE49-F238E27FC236}">
                  <a16:creationId xmlns:a16="http://schemas.microsoft.com/office/drawing/2014/main" id="{89F895B8-77EF-B44D-956B-8ABC1DB81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2566"/>
              <a:ext cx="53" cy="45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2" name="Rectangle 114">
              <a:extLst>
                <a:ext uri="{FF2B5EF4-FFF2-40B4-BE49-F238E27FC236}">
                  <a16:creationId xmlns:a16="http://schemas.microsoft.com/office/drawing/2014/main" id="{6AA01924-CBB0-3B45-A525-6C382035B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3025"/>
              <a:ext cx="1453" cy="37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3" name="Rectangle 115">
              <a:extLst>
                <a:ext uri="{FF2B5EF4-FFF2-40B4-BE49-F238E27FC236}">
                  <a16:creationId xmlns:a16="http://schemas.microsoft.com/office/drawing/2014/main" id="{664DF313-53D6-2547-9B63-FE44AF28A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566"/>
              <a:ext cx="1338" cy="11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4" name="Rectangle 117">
              <a:extLst>
                <a:ext uri="{FF2B5EF4-FFF2-40B4-BE49-F238E27FC236}">
                  <a16:creationId xmlns:a16="http://schemas.microsoft.com/office/drawing/2014/main" id="{5155625A-CE4C-D949-8CB8-AD44805A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680"/>
              <a:ext cx="1338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5" name="Rectangle 121">
              <a:extLst>
                <a:ext uri="{FF2B5EF4-FFF2-40B4-BE49-F238E27FC236}">
                  <a16:creationId xmlns:a16="http://schemas.microsoft.com/office/drawing/2014/main" id="{74D8A7C7-863B-2541-8051-7393CD0CF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795"/>
              <a:ext cx="1338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6" name="Rectangle 125">
              <a:extLst>
                <a:ext uri="{FF2B5EF4-FFF2-40B4-BE49-F238E27FC236}">
                  <a16:creationId xmlns:a16="http://schemas.microsoft.com/office/drawing/2014/main" id="{CE21230E-CE6B-4D4C-9D56-1B122AA6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910"/>
              <a:ext cx="1338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7" name="Rectangle 127">
              <a:extLst>
                <a:ext uri="{FF2B5EF4-FFF2-40B4-BE49-F238E27FC236}">
                  <a16:creationId xmlns:a16="http://schemas.microsoft.com/office/drawing/2014/main" id="{58894FA6-5897-A744-A30F-928E7432F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" y="2913"/>
              <a:ext cx="74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8" name="Rectangle 128">
              <a:extLst>
                <a:ext uri="{FF2B5EF4-FFF2-40B4-BE49-F238E27FC236}">
                  <a16:creationId xmlns:a16="http://schemas.microsoft.com/office/drawing/2014/main" id="{2AB8F8B0-69CF-8B4E-8C8E-F28BA9317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2726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39F06033-DF16-0F4F-8CFD-26377E14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3083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0" name="Rectangle 130">
              <a:extLst>
                <a:ext uri="{FF2B5EF4-FFF2-40B4-BE49-F238E27FC236}">
                  <a16:creationId xmlns:a16="http://schemas.microsoft.com/office/drawing/2014/main" id="{ABB5EFE4-0C45-9543-8E3C-FBAE56E3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3083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1" name="Rectangle 131">
              <a:extLst>
                <a:ext uri="{FF2B5EF4-FFF2-40B4-BE49-F238E27FC236}">
                  <a16:creationId xmlns:a16="http://schemas.microsoft.com/office/drawing/2014/main" id="{B1C88C99-E653-6947-8F81-9DDE96DA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3083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2" name="Rectangle 132">
              <a:extLst>
                <a:ext uri="{FF2B5EF4-FFF2-40B4-BE49-F238E27FC236}">
                  <a16:creationId xmlns:a16="http://schemas.microsoft.com/office/drawing/2014/main" id="{7BADC291-6473-DB4D-96CF-83549E220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3083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3" name="Rectangle 133">
              <a:extLst>
                <a:ext uri="{FF2B5EF4-FFF2-40B4-BE49-F238E27FC236}">
                  <a16:creationId xmlns:a16="http://schemas.microsoft.com/office/drawing/2014/main" id="{AADCE9D3-5BA8-094D-B7D7-01A9765A6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3062"/>
              <a:ext cx="28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9900"/>
                  </a:solidFill>
                  <a:latin typeface="Wingdings 3" pitchFamily="18" charset="2"/>
                </a:rPr>
                <a:t>q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4" name="Rectangle 134">
              <a:extLst>
                <a:ext uri="{FF2B5EF4-FFF2-40B4-BE49-F238E27FC236}">
                  <a16:creationId xmlns:a16="http://schemas.microsoft.com/office/drawing/2014/main" id="{11CDED1A-03EE-6643-83F0-3CB72AA0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3101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5" name="Rectangle 135">
              <a:extLst>
                <a:ext uri="{FF2B5EF4-FFF2-40B4-BE49-F238E27FC236}">
                  <a16:creationId xmlns:a16="http://schemas.microsoft.com/office/drawing/2014/main" id="{8F277B2D-A830-194E-8A14-D5A89628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083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6" name="Rectangle 136">
              <a:extLst>
                <a:ext uri="{FF2B5EF4-FFF2-40B4-BE49-F238E27FC236}">
                  <a16:creationId xmlns:a16="http://schemas.microsoft.com/office/drawing/2014/main" id="{015ED01B-B8F9-FA49-BB87-0B92AB35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3083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7" name="Rectangle 137">
              <a:extLst>
                <a:ext uri="{FF2B5EF4-FFF2-40B4-BE49-F238E27FC236}">
                  <a16:creationId xmlns:a16="http://schemas.microsoft.com/office/drawing/2014/main" id="{8C517740-54C9-914C-BA72-24FA268C9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3083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8" name="Rectangle 138">
              <a:extLst>
                <a:ext uri="{FF2B5EF4-FFF2-40B4-BE49-F238E27FC236}">
                  <a16:creationId xmlns:a16="http://schemas.microsoft.com/office/drawing/2014/main" id="{DC69EEAF-1E47-AC46-AB2E-10D17790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343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9" name="Rectangle 139">
              <a:extLst>
                <a:ext uri="{FF2B5EF4-FFF2-40B4-BE49-F238E27FC236}">
                  <a16:creationId xmlns:a16="http://schemas.microsoft.com/office/drawing/2014/main" id="{FFFBAB20-DF88-F849-A7DD-C7E3A032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3440"/>
              <a:ext cx="12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j-lt"/>
                </a:rPr>
                <a:t>PRIORITISATION</a:t>
              </a:r>
              <a:endPara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130" name="Rectangle 140">
              <a:extLst>
                <a:ext uri="{FF2B5EF4-FFF2-40B4-BE49-F238E27FC236}">
                  <a16:creationId xmlns:a16="http://schemas.microsoft.com/office/drawing/2014/main" id="{B2F9D4C7-197A-F342-AA79-2BB30EA80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3440"/>
              <a:ext cx="8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1" name="Rectangle 141">
              <a:extLst>
                <a:ext uri="{FF2B5EF4-FFF2-40B4-BE49-F238E27FC236}">
                  <a16:creationId xmlns:a16="http://schemas.microsoft.com/office/drawing/2014/main" id="{4FF3C944-BF0D-F242-B852-FE42FB626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3242"/>
              <a:ext cx="943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6000" dirty="0">
                  <a:solidFill>
                    <a:srgbClr val="339966"/>
                  </a:solidFill>
                  <a:latin typeface="Wingdings" pitchFamily="2" charset="2"/>
                </a:rPr>
                <a:t>è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2" name="Rectangle 142">
              <a:extLst>
                <a:ext uri="{FF2B5EF4-FFF2-40B4-BE49-F238E27FC236}">
                  <a16:creationId xmlns:a16="http://schemas.microsoft.com/office/drawing/2014/main" id="{2A0BA182-BF13-2548-84F4-C6D1F48AF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56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339966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" name="Rectangle 143">
              <a:extLst>
                <a:ext uri="{FF2B5EF4-FFF2-40B4-BE49-F238E27FC236}">
                  <a16:creationId xmlns:a16="http://schemas.microsoft.com/office/drawing/2014/main" id="{FDEF98C1-9993-C647-B03C-54D798BA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343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4" name="Rectangle 144">
              <a:extLst>
                <a:ext uri="{FF2B5EF4-FFF2-40B4-BE49-F238E27FC236}">
                  <a16:creationId xmlns:a16="http://schemas.microsoft.com/office/drawing/2014/main" id="{33EED80C-6D01-AD46-85BF-CF90ED2C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3243"/>
              <a:ext cx="849" cy="139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5" name="Rectangle 145">
              <a:extLst>
                <a:ext uri="{FF2B5EF4-FFF2-40B4-BE49-F238E27FC236}">
                  <a16:creationId xmlns:a16="http://schemas.microsoft.com/office/drawing/2014/main" id="{56DFD8EB-8237-2E4F-843B-1698685D5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3382"/>
              <a:ext cx="62" cy="253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6" name="Rectangle 146">
              <a:extLst>
                <a:ext uri="{FF2B5EF4-FFF2-40B4-BE49-F238E27FC236}">
                  <a16:creationId xmlns:a16="http://schemas.microsoft.com/office/drawing/2014/main" id="{18A6F29E-9E34-6540-91D0-265041958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382"/>
              <a:ext cx="54" cy="253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7" name="Rectangle 147">
              <a:extLst>
                <a:ext uri="{FF2B5EF4-FFF2-40B4-BE49-F238E27FC236}">
                  <a16:creationId xmlns:a16="http://schemas.microsoft.com/office/drawing/2014/main" id="{E93EB76F-D83E-9542-8E71-5029DB36C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3635"/>
              <a:ext cx="849" cy="140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8" name="Rectangle 148">
              <a:extLst>
                <a:ext uri="{FF2B5EF4-FFF2-40B4-BE49-F238E27FC236}">
                  <a16:creationId xmlns:a16="http://schemas.microsoft.com/office/drawing/2014/main" id="{FE7C1C90-84EE-AB41-BFDD-8AB297F1E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3382"/>
              <a:ext cx="733" cy="127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9" name="Rectangle 149">
              <a:extLst>
                <a:ext uri="{FF2B5EF4-FFF2-40B4-BE49-F238E27FC236}">
                  <a16:creationId xmlns:a16="http://schemas.microsoft.com/office/drawing/2014/main" id="{67C5DA12-33CB-1141-9E0C-89A2BE77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3380"/>
              <a:ext cx="6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Prioritising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0" name="Rectangle 150">
              <a:extLst>
                <a:ext uri="{FF2B5EF4-FFF2-40B4-BE49-F238E27FC236}">
                  <a16:creationId xmlns:a16="http://schemas.microsoft.com/office/drawing/2014/main" id="{8C0E4637-53EC-3149-B683-562A1FE94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380"/>
              <a:ext cx="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1" name="Rectangle 151">
              <a:extLst>
                <a:ext uri="{FF2B5EF4-FFF2-40B4-BE49-F238E27FC236}">
                  <a16:creationId xmlns:a16="http://schemas.microsoft.com/office/drawing/2014/main" id="{527B23CD-8E5F-E148-B84E-2AD330BF1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3509"/>
              <a:ext cx="733" cy="126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2" name="Rectangle 152">
              <a:extLst>
                <a:ext uri="{FF2B5EF4-FFF2-40B4-BE49-F238E27FC236}">
                  <a16:creationId xmlns:a16="http://schemas.microsoft.com/office/drawing/2014/main" id="{2686A33F-55FE-7D46-B46B-47455B5A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" y="3507"/>
              <a:ext cx="4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Factors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" name="Rectangle 153">
              <a:extLst>
                <a:ext uri="{FF2B5EF4-FFF2-40B4-BE49-F238E27FC236}">
                  <a16:creationId xmlns:a16="http://schemas.microsoft.com/office/drawing/2014/main" id="{A20986E5-6AB2-C849-AE95-290CC8AB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3499"/>
              <a:ext cx="9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b="1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4" name="Rectangle 154">
              <a:extLst>
                <a:ext uri="{FF2B5EF4-FFF2-40B4-BE49-F238E27FC236}">
                  <a16:creationId xmlns:a16="http://schemas.microsoft.com/office/drawing/2014/main" id="{1E801900-CA71-1941-B611-F0FE0D7CB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43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5" name="Rectangle 155">
              <a:extLst>
                <a:ext uri="{FF2B5EF4-FFF2-40B4-BE49-F238E27FC236}">
                  <a16:creationId xmlns:a16="http://schemas.microsoft.com/office/drawing/2014/main" id="{F9833A73-C6EA-9347-868B-16E411C27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3243"/>
              <a:ext cx="1453" cy="94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6" name="Rectangle 156">
              <a:extLst>
                <a:ext uri="{FF2B5EF4-FFF2-40B4-BE49-F238E27FC236}">
                  <a16:creationId xmlns:a16="http://schemas.microsoft.com/office/drawing/2014/main" id="{2359E44A-E95E-8946-BD3F-243E1207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3337"/>
              <a:ext cx="62" cy="345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7" name="Rectangle 157">
              <a:extLst>
                <a:ext uri="{FF2B5EF4-FFF2-40B4-BE49-F238E27FC236}">
                  <a16:creationId xmlns:a16="http://schemas.microsoft.com/office/drawing/2014/main" id="{F3FB2CC9-27FC-3D43-9816-5FDD8DF12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3337"/>
              <a:ext cx="53" cy="345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8" name="Rectangle 158">
              <a:extLst>
                <a:ext uri="{FF2B5EF4-FFF2-40B4-BE49-F238E27FC236}">
                  <a16:creationId xmlns:a16="http://schemas.microsoft.com/office/drawing/2014/main" id="{23075CB3-C311-5C4C-AE9A-EA091A4E7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3682"/>
              <a:ext cx="1453" cy="93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9" name="Rectangle 159">
              <a:extLst>
                <a:ext uri="{FF2B5EF4-FFF2-40B4-BE49-F238E27FC236}">
                  <a16:creationId xmlns:a16="http://schemas.microsoft.com/office/drawing/2014/main" id="{1CADCA40-D7E5-5143-A848-21CD7AABE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3337"/>
              <a:ext cx="1338" cy="115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50" name="Rectangle 163">
              <a:extLst>
                <a:ext uri="{FF2B5EF4-FFF2-40B4-BE49-F238E27FC236}">
                  <a16:creationId xmlns:a16="http://schemas.microsoft.com/office/drawing/2014/main" id="{082AB4A0-E23D-4A47-B3C1-FFC49B4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3452"/>
              <a:ext cx="1338" cy="115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51" name="Rectangle 166">
              <a:extLst>
                <a:ext uri="{FF2B5EF4-FFF2-40B4-BE49-F238E27FC236}">
                  <a16:creationId xmlns:a16="http://schemas.microsoft.com/office/drawing/2014/main" id="{81DD3057-5EA1-FC45-BBF2-A8B443C8E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3567"/>
              <a:ext cx="1338" cy="115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52" name="Rectangle 170">
              <a:extLst>
                <a:ext uri="{FF2B5EF4-FFF2-40B4-BE49-F238E27FC236}">
                  <a16:creationId xmlns:a16="http://schemas.microsoft.com/office/drawing/2014/main" id="{A6963D9B-8F2D-D648-8D87-E3611E9D1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570"/>
              <a:ext cx="74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3" name="Rectangle 171">
              <a:extLst>
                <a:ext uri="{FF2B5EF4-FFF2-40B4-BE49-F238E27FC236}">
                  <a16:creationId xmlns:a16="http://schemas.microsoft.com/office/drawing/2014/main" id="{AC059FBF-99D3-E448-A8A5-F74285FA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3439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4" name="Rectangle 172">
              <a:extLst>
                <a:ext uri="{FF2B5EF4-FFF2-40B4-BE49-F238E27FC236}">
                  <a16:creationId xmlns:a16="http://schemas.microsoft.com/office/drawing/2014/main" id="{A51C40E8-3DFA-E045-89F3-A8F8B5D91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377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5" name="Rectangle 173">
              <a:extLst>
                <a:ext uri="{FF2B5EF4-FFF2-40B4-BE49-F238E27FC236}">
                  <a16:creationId xmlns:a16="http://schemas.microsoft.com/office/drawing/2014/main" id="{B2C8F54A-9188-944C-8BFF-C5185AFCE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377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6" name="Rectangle 174">
              <a:extLst>
                <a:ext uri="{FF2B5EF4-FFF2-40B4-BE49-F238E27FC236}">
                  <a16:creationId xmlns:a16="http://schemas.microsoft.com/office/drawing/2014/main" id="{510F75CD-5AB5-3F46-9ED0-9BDAD4E8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377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" name="Rectangle 175">
              <a:extLst>
                <a:ext uri="{FF2B5EF4-FFF2-40B4-BE49-F238E27FC236}">
                  <a16:creationId xmlns:a16="http://schemas.microsoft.com/office/drawing/2014/main" id="{DAFD5605-6FFB-744B-8D5A-695E9E57E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377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8" name="Rectangle 176">
              <a:extLst>
                <a:ext uri="{FF2B5EF4-FFF2-40B4-BE49-F238E27FC236}">
                  <a16:creationId xmlns:a16="http://schemas.microsoft.com/office/drawing/2014/main" id="{9593238B-6A29-0947-AF53-21360F8D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377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9" name="Rectangle 177">
              <a:extLst>
                <a:ext uri="{FF2B5EF4-FFF2-40B4-BE49-F238E27FC236}">
                  <a16:creationId xmlns:a16="http://schemas.microsoft.com/office/drawing/2014/main" id="{1B5FD576-24DC-6248-86E9-8FBCBBBD1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77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0" name="Rectangle 178">
              <a:extLst>
                <a:ext uri="{FF2B5EF4-FFF2-40B4-BE49-F238E27FC236}">
                  <a16:creationId xmlns:a16="http://schemas.microsoft.com/office/drawing/2014/main" id="{A1E8AEE2-4485-A54D-BB1F-F2224287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377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1" name="Rectangle 179">
              <a:extLst>
                <a:ext uri="{FF2B5EF4-FFF2-40B4-BE49-F238E27FC236}">
                  <a16:creationId xmlns:a16="http://schemas.microsoft.com/office/drawing/2014/main" id="{42497ED4-8EE5-3D4A-B2E6-D385B285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3775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2" name="Rectangle 180">
              <a:extLst>
                <a:ext uri="{FF2B5EF4-FFF2-40B4-BE49-F238E27FC236}">
                  <a16:creationId xmlns:a16="http://schemas.microsoft.com/office/drawing/2014/main" id="{54F6140C-26D9-0B42-A398-2C4FD5994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913"/>
              <a:ext cx="7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3" name="Rectangle 75">
              <a:extLst>
                <a:ext uri="{FF2B5EF4-FFF2-40B4-BE49-F238E27FC236}">
                  <a16:creationId xmlns:a16="http://schemas.microsoft.com/office/drawing/2014/main" id="{BD173B9A-FB03-DA4C-818A-4B4861F2F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890"/>
              <a:ext cx="139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Causes and effects classified into 4 main pillars and factors which are then assessed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4" name="Rectangle 116">
              <a:extLst>
                <a:ext uri="{FF2B5EF4-FFF2-40B4-BE49-F238E27FC236}">
                  <a16:creationId xmlns:a16="http://schemas.microsoft.com/office/drawing/2014/main" id="{5E3DBA23-61CA-6048-83E9-FB57DF2D5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2572"/>
              <a:ext cx="144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Factors quantified based on</a:t>
              </a:r>
            </a:p>
            <a:p>
              <a:pPr eaLnBrk="1" hangingPunct="1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magnitude, Control. Level and</a:t>
              </a:r>
            </a:p>
            <a:p>
              <a:pPr eaLnBrk="1" hangingPunct="1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impacts in relation to threats and opportunities presented 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5" name="Rectangle 160">
              <a:extLst>
                <a:ext uri="{FF2B5EF4-FFF2-40B4-BE49-F238E27FC236}">
                  <a16:creationId xmlns:a16="http://schemas.microsoft.com/office/drawing/2014/main" id="{F4EEB84C-4AE3-3842-9701-9717B4AF2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3348"/>
              <a:ext cx="133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Quantified factors prioritised</a:t>
              </a:r>
            </a:p>
            <a:p>
              <a:pPr eaLnBrk="1" hangingPunct="1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To highlight factors having a</a:t>
              </a:r>
            </a:p>
            <a:p>
              <a:pPr eaLnBrk="1" hangingPunct="1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Major impact on the firm 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-1234868" y="308393"/>
            <a:ext cx="5974935" cy="574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rgbClr val="595959"/>
                </a:solidFill>
              </a:rPr>
              <a:t>METHODOLOGY</a:t>
            </a:r>
            <a:endParaRPr lang="en-GB" sz="2800" b="1" dirty="0">
              <a:solidFill>
                <a:srgbClr val="5959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6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9">
            <a:hlinkClick r:id="rId3" action="ppaction://hlinksldjump"/>
          </p:cNvPr>
          <p:cNvSpPr/>
          <p:nvPr/>
        </p:nvSpPr>
        <p:spPr>
          <a:xfrm>
            <a:off x="3431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1.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AWARENESS</a:t>
            </a:r>
          </a:p>
        </p:txBody>
      </p:sp>
      <p:sp>
        <p:nvSpPr>
          <p:cNvPr id="11" name="Snip Single Corner Rectangle 10">
            <a:hlinkClick r:id="rId4" action="ppaction://hlinksldjump"/>
          </p:cNvPr>
          <p:cNvSpPr/>
          <p:nvPr/>
        </p:nvSpPr>
        <p:spPr>
          <a:xfrm>
            <a:off x="5111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2.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ASSESSMENT</a:t>
            </a:r>
          </a:p>
        </p:txBody>
      </p:sp>
      <p:sp>
        <p:nvSpPr>
          <p:cNvPr id="18" name="Snip Single Corner Rectangle 17">
            <a:hlinkClick r:id="rId5" action="ppaction://hlinksldjump"/>
          </p:cNvPr>
          <p:cNvSpPr/>
          <p:nvPr/>
        </p:nvSpPr>
        <p:spPr>
          <a:xfrm>
            <a:off x="6790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3.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IMPLEMENTATION</a:t>
            </a:r>
          </a:p>
        </p:txBody>
      </p:sp>
      <p:sp>
        <p:nvSpPr>
          <p:cNvPr id="19" name="Snip Single Corner Rectangle 18">
            <a:hlinkClick r:id="rId6" action="ppaction://hlinksldjump"/>
          </p:cNvPr>
          <p:cNvSpPr/>
          <p:nvPr/>
        </p:nvSpPr>
        <p:spPr>
          <a:xfrm>
            <a:off x="8469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 smtClean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4. </a:t>
            </a:r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REVIEW</a:t>
            </a:r>
          </a:p>
        </p:txBody>
      </p:sp>
      <p:sp>
        <p:nvSpPr>
          <p:cNvPr id="20" name="Snip Single Corner Rectangle 19">
            <a:hlinkClick r:id="rId7" action="ppaction://hlinksldjump"/>
          </p:cNvPr>
          <p:cNvSpPr/>
          <p:nvPr/>
        </p:nvSpPr>
        <p:spPr>
          <a:xfrm>
            <a:off x="1752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dirty="0">
                <a:solidFill>
                  <a:prstClr val="white"/>
                </a:solidFill>
                <a:latin typeface="Tw Cen MT Condensed" panose="020B0606020104020203" pitchFamily="34" charset="0"/>
                <a:ea typeface="Adobe Gothic Std B" pitchFamily="34" charset="-128"/>
              </a:rPr>
              <a:t>OVERVIEW</a:t>
            </a:r>
          </a:p>
        </p:txBody>
      </p:sp>
      <p:pic>
        <p:nvPicPr>
          <p:cNvPr id="165" name="Picture 3" descr="BEA-audit.jpg">
            <a:extLst>
              <a:ext uri="{FF2B5EF4-FFF2-40B4-BE49-F238E27FC236}">
                <a16:creationId xmlns:a16="http://schemas.microsoft.com/office/drawing/2014/main" id="{0A4ADB27-F88F-F447-8F54-CE0D9AFBC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63" y="1949273"/>
            <a:ext cx="5059582" cy="453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-1234868" y="308393"/>
            <a:ext cx="5974935" cy="574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rgbClr val="595959"/>
                </a:solidFill>
              </a:rPr>
              <a:t>METHODOLOGY</a:t>
            </a:r>
            <a:endParaRPr lang="en-GB" sz="2800" b="1" dirty="0">
              <a:solidFill>
                <a:srgbClr val="5959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5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ATION_ID" val="671200"/>
  <p:tag name="ARTICULATE_PROJECT_CHECK" val="0"/>
  <p:tag name="ARTICULATE_REFERENCE_ID" val="e45048d2-de18-4d79-8764-6828f0b41beb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395190-c:\users\hsoshouk\dropbox\mba\entrepreneurship\agility\new model\liverpool agility model.pptx"/>
  <p:tag name="ARTICULATE_USED_PAGE_ORIENTATION" val="1"/>
  <p:tag name="ARTICULATE_USED_PAGE_SIZE" val="7"/>
  <p:tag name="ARTICULATE_DESIGN_ID_CROP" val="68vHqCsPwFZ"/>
  <p:tag name="ARTICULATE_PRESENTER_VERSION" val="8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8"/>
  <p:tag name="ARTICULATE_USED_LAYOUT" val="1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9"/>
  <p:tag name="ARTICULATE_USED_LAYOUT" val="1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60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38c04261-86f1-48ab-9ca7-a3ee2ba62a96"/>
  <p:tag name="ARTICULATE_SLIDE_PAUSE" val="0"/>
  <p:tag name="ARTICULATE_HIDE_SLIDE" val="0"/>
  <p:tag name="ARTICULATE_PLAYER_CONTROL_PREVIOUS" val="True"/>
  <p:tag name="ARTICULATE_PLAYER_CONTROL_NEXT" val="True"/>
  <p:tag name="AUDIO_ID" val="256"/>
  <p:tag name="ARTICULATE_USED_LAYOUT" val="1"/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6"/>
  <p:tag name="ARTICULATE_USED_LAYOUT" val="1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7"/>
  <p:tag name="ARTICULATE_USED_LAYOUT" val="1"/>
  <p:tag name="ARTICULATE_SLIDE_THUMBNAIL_REFRESH" val="1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263</TotalTime>
  <Words>1255</Words>
  <Application>Microsoft Office PowerPoint</Application>
  <PresentationFormat>Widescreen</PresentationFormat>
  <Paragraphs>680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Adobe Gothic Std B</vt:lpstr>
      <vt:lpstr>Arial</vt:lpstr>
      <vt:lpstr>Articulate Light</vt:lpstr>
      <vt:lpstr>Calibri</vt:lpstr>
      <vt:lpstr>Franklin Gothic Book</vt:lpstr>
      <vt:lpstr>jr!hand</vt:lpstr>
      <vt:lpstr>Times New Roman</vt:lpstr>
      <vt:lpstr>Tw Cen MT Condensed</vt:lpstr>
      <vt:lpstr>Wingdings</vt:lpstr>
      <vt:lpstr>Wingdings 3</vt:lpstr>
      <vt:lpstr>Crop</vt:lpstr>
      <vt:lpstr>Office Theme</vt:lpstr>
      <vt:lpstr>Liverpool agility model</vt:lpstr>
      <vt:lpstr>Agenda</vt:lpstr>
      <vt:lpstr>Background</vt:lpstr>
      <vt:lpstr>Background</vt:lpstr>
      <vt:lpstr>Background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Elsayed, Omar</dc:creator>
  <cp:lastModifiedBy>Elsayed, Omar</cp:lastModifiedBy>
  <cp:revision>58</cp:revision>
  <dcterms:created xsi:type="dcterms:W3CDTF">2018-12-28T14:43:19Z</dcterms:created>
  <dcterms:modified xsi:type="dcterms:W3CDTF">2019-02-27T15:04:00Z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027440A4-941C-4AD5-8566-9F8012AD79B1</vt:lpwstr>
  </property>
  <property fmtid="{D5CDD505-2E9C-101B-9397-08002B2CF9AE}" pid="6" name="ArticulateProjectFull">
    <vt:lpwstr>C:\Users\hsoshouk\Dropbox\MBA\Entrepreneurship\Agility\New Model\Liverpool agility model - 5.ppta</vt:lpwstr>
  </property>
</Properties>
</file>