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2623-1038-4FFD-8451-6231CCB2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3A72-A3C8-4E51-8363-61963C67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EE1-771B-4387-AD49-8FF3C5BF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8FD6-6EBC-4290-8314-0492BDB7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0862-A5CD-4A74-8C7B-056F4B99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7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C96E-219F-40FC-BA28-45B03DE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E814-5C19-4CBD-B811-9BF02674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8EC7D-9E7E-4DC8-A00E-8C957F2A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B3E0-04FE-470A-9299-35ADDF02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13A8-6274-4BEB-95BF-D56C4466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87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BCA56-292D-40B6-B9B8-CA8E6C7E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7D789-AFD2-43D9-8BBB-0C8E2FDED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2A3E8-35EE-4A08-BCE6-03C5CD22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63C7-7ABD-4EC4-B736-346D8378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7731-46D2-4738-AE79-37C598E7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7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A606-688A-4888-9310-0A8D80B5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14F9-107A-4641-84CE-B7E75C2A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BAA1-9C4C-47DD-8037-08A3046E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3D42-CEAF-4DC3-8BCA-2ED3653A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FED7-1D75-43CC-8C55-3B302D94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7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EB3F-9577-4B7B-81A0-D1E666FE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54AA-33CA-4E00-B405-1B519210E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1846-EC3C-4EE1-A066-50229986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3860-BB37-4F50-A5C9-2F6E26EE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030D-88B8-48EC-B0D6-7D48E14D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3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414-F5CB-4CF1-8F0E-5B59C929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0330-676F-4D4B-97A1-D6938115D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2AF4E-1C75-43B0-A18F-FB4715E5D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B620-FD48-4A2D-8F2D-2C5A7553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20B9-0B8F-4C8A-A1AC-D1B9053C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955B5-43C7-481D-9C17-ED298ACE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0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4D47-D78B-4ED3-8682-4D288A81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FD85-09D4-49D5-B124-396EC998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2B3D7-29C5-4FDA-9EF2-F4612A5B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1DC57-AE81-40C2-A075-EB99BD40F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D9E58-2970-4905-8B4B-CD8AB611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837D8-F0CA-43E6-A816-A0F540E6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14773-5652-40E7-93A7-7659328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D0348-D581-4031-856F-BEF5E29A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5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76C5-8C7B-4AD8-BB63-FB1473EB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52D6A-F3DA-48F4-AA99-26F8AECF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3EE5F-8581-4FC7-BF0F-695AB0C5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0BE7-D377-4D97-9B7C-E5B5F3C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9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A98FC-3D50-4668-B498-9FF80D38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367E5-07A8-49AE-95FA-CBA7DB95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751D2-A7A7-4DF7-BB94-95EA63F1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0849-B72E-49D1-86A5-8F0CE61D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0544-74A0-4786-87A5-AF06A574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0ADE6-F78E-4069-B35A-D8176514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6DAB1-C8DD-409E-8F74-CCC0008B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45B2-BED1-43A2-9B53-C8E4CC09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BBBF5-E75B-4DE6-B5F5-DAB5C492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7574-5B48-43CC-ABAA-19CCD373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5C61C-F6E0-4D16-8ADB-0BD3B477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9397-E815-4DDC-AB49-9182FAB67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BC13E-67A7-463C-A379-E0418C7E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32F2-62C5-4680-9463-08237C66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05CEB-D913-4AAF-B25D-9AC2D973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35A39-F6A3-45B3-9C0D-25108AA6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4AB6E-EDF4-47DC-9F5A-04A3E0C8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5A90-E467-4E3E-8FF1-7502EFA62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FCD3-A2CC-43E5-9BAC-9B940572B5E7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5FA2-25E8-45D0-8C82-22B065D95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C6E9-0D63-4AA4-8A97-968B7727B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CCA7-18EB-4400-B4FC-7FE3A4380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eretzcohen/2019-census-us-population-data-by-stat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4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8C8E0-F150-453C-B7E7-2F470995A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CA" sz="4400" dirty="0">
                <a:solidFill>
                  <a:schemeClr val="tx2"/>
                </a:solidFill>
              </a:rPr>
              <a:t>D210: Part-2</a:t>
            </a:r>
            <a:br>
              <a:rPr lang="en-CA" sz="4400" dirty="0">
                <a:solidFill>
                  <a:schemeClr val="tx2"/>
                </a:solidFill>
              </a:rPr>
            </a:br>
            <a:br>
              <a:rPr lang="en-CA" sz="4400" dirty="0">
                <a:solidFill>
                  <a:schemeClr val="tx2"/>
                </a:solidFill>
              </a:rPr>
            </a:br>
            <a:r>
              <a:rPr lang="en-CA" sz="4400" dirty="0">
                <a:solidFill>
                  <a:schemeClr val="tx2"/>
                </a:solidFill>
              </a:rPr>
              <a:t>Data Dashboard And Storytelling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814CE-9756-4B9C-B877-C1ECEC4C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4054876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Ahmed Nouh</a:t>
            </a:r>
            <a:endParaRPr lang="en-CA" dirty="0">
              <a:solidFill>
                <a:schemeClr val="tx2"/>
              </a:solidFill>
            </a:endParaRPr>
          </a:p>
        </p:txBody>
      </p:sp>
      <p:grpSp>
        <p:nvGrpSpPr>
          <p:cNvPr id="78" name="Group 5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5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5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5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5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83" name="Freeform: Shape 5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6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6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1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A433D-A2F5-44C6-AD9F-566E50A75F2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080808"/>
                </a:solidFill>
              </a:rPr>
              <a:t>Ahmed Nouh</a:t>
            </a:r>
            <a:r>
              <a:rPr lang="en-US" sz="4400" b="1">
                <a:latin typeface="+mj-lt"/>
                <a:ea typeface="+mj-ea"/>
                <a:cs typeface="+mj-cs"/>
              </a:rPr>
              <a:t>  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profile image">
            <a:extLst>
              <a:ext uri="{FF2B5EF4-FFF2-40B4-BE49-F238E27FC236}">
                <a16:creationId xmlns:a16="http://schemas.microsoft.com/office/drawing/2014/main" id="{39D8D2EE-F514-40EC-A365-9682C6D0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3" y="170226"/>
            <a:ext cx="2714625" cy="27146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483596-8430-4009-ACA0-3C5A0361A42D}"/>
              </a:ext>
            </a:extLst>
          </p:cNvPr>
          <p:cNvSpPr txBox="1"/>
          <p:nvPr/>
        </p:nvSpPr>
        <p:spPr>
          <a:xfrm>
            <a:off x="4528377" y="3300664"/>
            <a:ext cx="7663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Senior Geophysicist.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13 years in Oil and Gas exploration.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MSDA student at WGU.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analyst in a popular telecommunications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FDCA46-A98B-4722-871B-19C4B945DB88}"/>
              </a:ext>
            </a:extLst>
          </p:cNvPr>
          <p:cNvSpPr txBox="1">
            <a:spLocks/>
          </p:cNvSpPr>
          <p:nvPr/>
        </p:nvSpPr>
        <p:spPr>
          <a:xfrm>
            <a:off x="4528377" y="2626825"/>
            <a:ext cx="3312734" cy="51605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Background :</a:t>
            </a:r>
            <a:endParaRPr lang="en-CA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9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B022E01-2CD5-4C27-90DF-D82F37E14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" b="3302"/>
          <a:stretch/>
        </p:blipFill>
        <p:spPr>
          <a:xfrm>
            <a:off x="4456145" y="-1"/>
            <a:ext cx="7735855" cy="4203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33B94-99BE-4256-837D-CB72B49D8266}"/>
              </a:ext>
            </a:extLst>
          </p:cNvPr>
          <p:cNvSpPr txBox="1"/>
          <p:nvPr/>
        </p:nvSpPr>
        <p:spPr>
          <a:xfrm>
            <a:off x="0" y="176463"/>
            <a:ext cx="425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Lato"/>
              </a:rPr>
              <a:t>Summary Of Used Data Sets</a:t>
            </a:r>
            <a:endParaRPr lang="en-CA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A4B51-1D5C-4A21-B503-B23BCAE791DB}"/>
              </a:ext>
            </a:extLst>
          </p:cNvPr>
          <p:cNvSpPr txBox="1"/>
          <p:nvPr/>
        </p:nvSpPr>
        <p:spPr>
          <a:xfrm>
            <a:off x="0" y="3441680"/>
            <a:ext cx="11421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Consists of 10,000 customers and 50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customers’ demographic information and services provided by the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purpose is to study the factors  that cause customer churn.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17E6-18C0-4007-8682-90B2C7128947}"/>
              </a:ext>
            </a:extLst>
          </p:cNvPr>
          <p:cNvSpPr txBox="1"/>
          <p:nvPr/>
        </p:nvSpPr>
        <p:spPr>
          <a:xfrm>
            <a:off x="0" y="638128"/>
            <a:ext cx="5065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Data Set</a:t>
            </a:r>
          </a:p>
          <a:p>
            <a:endParaRPr lang="en-US" sz="2400" b="1" dirty="0"/>
          </a:p>
          <a:p>
            <a:r>
              <a:rPr lang="en-US" sz="2400" dirty="0"/>
              <a:t>Churn_clean.csv , WGU Churn data set.</a:t>
            </a:r>
          </a:p>
          <a:p>
            <a:endParaRPr lang="en-CA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B2753-03CA-40EF-8E9F-3251C22D4EA7}"/>
              </a:ext>
            </a:extLst>
          </p:cNvPr>
          <p:cNvSpPr/>
          <p:nvPr/>
        </p:nvSpPr>
        <p:spPr>
          <a:xfrm>
            <a:off x="4456145" y="0"/>
            <a:ext cx="2794887" cy="106537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2795C-A995-4E94-A50C-6A0F49DE6BA5}"/>
              </a:ext>
            </a:extLst>
          </p:cNvPr>
          <p:cNvSpPr txBox="1"/>
          <p:nvPr/>
        </p:nvSpPr>
        <p:spPr>
          <a:xfrm>
            <a:off x="0" y="5642007"/>
            <a:ext cx="10459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About 27 % of all Customers have left the company until the last month 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760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4D0AE4-4374-4301-9EBC-CBD349615EAA}"/>
              </a:ext>
            </a:extLst>
          </p:cNvPr>
          <p:cNvGrpSpPr/>
          <p:nvPr/>
        </p:nvGrpSpPr>
        <p:grpSpPr>
          <a:xfrm>
            <a:off x="4487778" y="1055372"/>
            <a:ext cx="7704222" cy="4183360"/>
            <a:chOff x="4487778" y="1055372"/>
            <a:chExt cx="7704222" cy="41833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72FD99-524E-4B6B-8237-C96F7C21A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70" r="25400" b="25820"/>
            <a:stretch/>
          </p:blipFill>
          <p:spPr>
            <a:xfrm>
              <a:off x="5193631" y="1055372"/>
              <a:ext cx="6998369" cy="4114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9916A6-0B06-47FE-AB21-6B8440325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7487" r="82029" b="453"/>
            <a:stretch/>
          </p:blipFill>
          <p:spPr>
            <a:xfrm>
              <a:off x="4487778" y="4581006"/>
              <a:ext cx="1804737" cy="65772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DAE07B-D2E8-435C-94CB-A29AE967A88D}"/>
              </a:ext>
            </a:extLst>
          </p:cNvPr>
          <p:cNvSpPr txBox="1"/>
          <p:nvPr/>
        </p:nvSpPr>
        <p:spPr>
          <a:xfrm>
            <a:off x="0" y="176463"/>
            <a:ext cx="425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Lato"/>
              </a:rPr>
              <a:t>Summary Of Used Data Sets</a:t>
            </a:r>
            <a:endParaRPr lang="en-CA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6720C-AED2-4BFE-904F-025BFC70FBE7}"/>
              </a:ext>
            </a:extLst>
          </p:cNvPr>
          <p:cNvSpPr txBox="1"/>
          <p:nvPr/>
        </p:nvSpPr>
        <p:spPr>
          <a:xfrm>
            <a:off x="0" y="638128"/>
            <a:ext cx="55222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Data Set</a:t>
            </a:r>
          </a:p>
          <a:p>
            <a:pPr lvl="0" fontAlgn="base">
              <a:lnSpc>
                <a:spcPct val="200000"/>
              </a:lnSpc>
            </a:pPr>
            <a:r>
              <a:rPr lang="en-CA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USA population by state, 2019 census.</a:t>
            </a:r>
          </a:p>
          <a:p>
            <a:pPr lvl="0" fontAlgn="base">
              <a:lnSpc>
                <a:spcPct val="200000"/>
              </a:lnSpc>
            </a:pPr>
            <a:r>
              <a:rPr lang="en-CA" sz="1200" u="sng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https://www.kaggle.com/peretzcohen/2019-census-us-population-data-by-state</a:t>
            </a:r>
            <a:endParaRPr lang="en-C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A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AB64A-50B3-4A64-8D15-B38AE88696FD}"/>
              </a:ext>
            </a:extLst>
          </p:cNvPr>
          <p:cNvSpPr txBox="1"/>
          <p:nvPr/>
        </p:nvSpPr>
        <p:spPr>
          <a:xfrm>
            <a:off x="0" y="5234118"/>
            <a:ext cx="10459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States names , the population of each state and coordinates.</a:t>
            </a:r>
          </a:p>
        </p:txBody>
      </p:sp>
    </p:spTree>
    <p:extLst>
      <p:ext uri="{BB962C8B-B14F-4D97-AF65-F5344CB8AC3E}">
        <p14:creationId xmlns:p14="http://schemas.microsoft.com/office/powerpoint/2010/main" val="27507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8295B0-405B-468C-B07D-7FF3590C67D2}"/>
              </a:ext>
            </a:extLst>
          </p:cNvPr>
          <p:cNvSpPr txBox="1"/>
          <p:nvPr/>
        </p:nvSpPr>
        <p:spPr>
          <a:xfrm>
            <a:off x="0" y="176463"/>
            <a:ext cx="34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Lato"/>
              </a:rPr>
              <a:t>Outline Of Key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C339D-3975-4C02-952B-2FBD086213A3}"/>
              </a:ext>
            </a:extLst>
          </p:cNvPr>
          <p:cNvSpPr txBox="1"/>
          <p:nvPr/>
        </p:nvSpPr>
        <p:spPr>
          <a:xfrm>
            <a:off x="-32085" y="816521"/>
            <a:ext cx="1188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Until the last month , The Company has already lost 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96FF0E-9076-49E1-80E5-F364219BBC96}"/>
              </a:ext>
            </a:extLst>
          </p:cNvPr>
          <p:cNvGrpSpPr/>
          <p:nvPr/>
        </p:nvGrpSpPr>
        <p:grpSpPr>
          <a:xfrm>
            <a:off x="20722" y="3429000"/>
            <a:ext cx="11887201" cy="3211052"/>
            <a:chOff x="20722" y="3429000"/>
            <a:chExt cx="11887201" cy="32110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0F931D-14FE-40DC-B208-C18202FBA2B9}"/>
                </a:ext>
              </a:extLst>
            </p:cNvPr>
            <p:cNvSpPr txBox="1"/>
            <p:nvPr/>
          </p:nvSpPr>
          <p:spPr>
            <a:xfrm>
              <a:off x="20722" y="3429000"/>
              <a:ext cx="11887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FF0000"/>
                  </a:solidFill>
                </a:rPr>
                <a:t>30 % of the Total monthly charge !!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3D4976-6FED-479B-B78A-13C3D05C1621}"/>
                </a:ext>
              </a:extLst>
            </p:cNvPr>
            <p:cNvGrpSpPr/>
            <p:nvPr/>
          </p:nvGrpSpPr>
          <p:grpSpPr>
            <a:xfrm>
              <a:off x="20722" y="4243316"/>
              <a:ext cx="6096000" cy="2396736"/>
              <a:chOff x="20722" y="4243316"/>
              <a:chExt cx="6096000" cy="2396736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57CFD7C-4D43-422F-A439-67638A31A4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132" t="66953" r="63158" b="14368"/>
              <a:stretch/>
            </p:blipFill>
            <p:spPr>
              <a:xfrm>
                <a:off x="20722" y="4243316"/>
                <a:ext cx="6096000" cy="2396736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1E45E-33E4-461B-A039-62F1E40AB116}"/>
                  </a:ext>
                </a:extLst>
              </p:cNvPr>
              <p:cNvSpPr/>
              <p:nvPr/>
            </p:nvSpPr>
            <p:spPr>
              <a:xfrm>
                <a:off x="3068722" y="4376314"/>
                <a:ext cx="3006556" cy="2263738"/>
              </a:xfrm>
              <a:prstGeom prst="rect">
                <a:avLst/>
              </a:prstGeom>
              <a:noFill/>
              <a:ln w="539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E1D735-98AB-486D-BE91-BA2158EAB52A}"/>
              </a:ext>
            </a:extLst>
          </p:cNvPr>
          <p:cNvGrpSpPr/>
          <p:nvPr/>
        </p:nvGrpSpPr>
        <p:grpSpPr>
          <a:xfrm>
            <a:off x="20721" y="1413888"/>
            <a:ext cx="12150557" cy="3623423"/>
            <a:chOff x="20721" y="1413888"/>
            <a:chExt cx="12150557" cy="362342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1AA4F2-3AC2-42F2-9F9F-22FD0305B658}"/>
                </a:ext>
              </a:extLst>
            </p:cNvPr>
            <p:cNvSpPr txBox="1"/>
            <p:nvPr/>
          </p:nvSpPr>
          <p:spPr>
            <a:xfrm>
              <a:off x="20721" y="1413888"/>
              <a:ext cx="11887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FF0000"/>
                  </a:solidFill>
                </a:rPr>
                <a:t>27 % of Customers !! 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D39C60-BC49-4C60-826B-692CAE2E4951}"/>
                </a:ext>
              </a:extLst>
            </p:cNvPr>
            <p:cNvGrpSpPr/>
            <p:nvPr/>
          </p:nvGrpSpPr>
          <p:grpSpPr>
            <a:xfrm>
              <a:off x="6075278" y="1469076"/>
              <a:ext cx="6096000" cy="3568235"/>
              <a:chOff x="6075278" y="1469076"/>
              <a:chExt cx="6096000" cy="3568235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15F8C91-CB78-4C4E-B0B6-E79BACFB63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132" t="40230" r="63158" b="31962"/>
              <a:stretch/>
            </p:blipFill>
            <p:spPr>
              <a:xfrm>
                <a:off x="6075278" y="1469076"/>
                <a:ext cx="6096000" cy="3568235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EF8E1C-B7D0-4A5A-98B3-E0A38BD5E3B1}"/>
                  </a:ext>
                </a:extLst>
              </p:cNvPr>
              <p:cNvSpPr/>
              <p:nvPr/>
            </p:nvSpPr>
            <p:spPr>
              <a:xfrm>
                <a:off x="6136105" y="1579689"/>
                <a:ext cx="3006556" cy="1781531"/>
              </a:xfrm>
              <a:prstGeom prst="rect">
                <a:avLst/>
              </a:prstGeom>
              <a:noFill/>
              <a:ln w="539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1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5B3551-9704-4385-8A2A-429C3EA96B10}"/>
              </a:ext>
            </a:extLst>
          </p:cNvPr>
          <p:cNvGrpSpPr/>
          <p:nvPr/>
        </p:nvGrpSpPr>
        <p:grpSpPr>
          <a:xfrm>
            <a:off x="336884" y="2477498"/>
            <a:ext cx="11518232" cy="2651968"/>
            <a:chOff x="336884" y="2477498"/>
            <a:chExt cx="11518232" cy="26519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B61B9B0-3CD8-419F-8832-290CA8FA0804}"/>
                </a:ext>
              </a:extLst>
            </p:cNvPr>
            <p:cNvGrpSpPr/>
            <p:nvPr/>
          </p:nvGrpSpPr>
          <p:grpSpPr>
            <a:xfrm>
              <a:off x="336884" y="2477498"/>
              <a:ext cx="11518232" cy="2651968"/>
              <a:chOff x="336884" y="2188735"/>
              <a:chExt cx="11518232" cy="265196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F7CA1A8-28A3-439F-A3C2-96E5E8A58F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316" t="15188" r="11242" b="59536"/>
              <a:stretch/>
            </p:blipFill>
            <p:spPr>
              <a:xfrm>
                <a:off x="336884" y="2727156"/>
                <a:ext cx="11518232" cy="211354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43644B-91F5-4426-B24A-393DC603E9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888" t="54973" r="85789" b="35197"/>
              <a:stretch/>
            </p:blipFill>
            <p:spPr>
              <a:xfrm>
                <a:off x="9019006" y="2188735"/>
                <a:ext cx="1010653" cy="1150757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2047E0-5950-4030-87F0-0296B38244D5}"/>
                </a:ext>
              </a:extLst>
            </p:cNvPr>
            <p:cNvSpPr txBox="1"/>
            <p:nvPr/>
          </p:nvSpPr>
          <p:spPr>
            <a:xfrm>
              <a:off x="575991" y="457000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14 %</a:t>
              </a:r>
              <a:endParaRPr lang="en-CA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8295B0-405B-468C-B07D-7FF3590C67D2}"/>
              </a:ext>
            </a:extLst>
          </p:cNvPr>
          <p:cNvSpPr txBox="1"/>
          <p:nvPr/>
        </p:nvSpPr>
        <p:spPr>
          <a:xfrm>
            <a:off x="0" y="176463"/>
            <a:ext cx="34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Lato"/>
              </a:rPr>
              <a:t>Outline Of Key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FD7A3-3E54-41B5-BDF4-38BB6182D603}"/>
              </a:ext>
            </a:extLst>
          </p:cNvPr>
          <p:cNvSpPr/>
          <p:nvPr/>
        </p:nvSpPr>
        <p:spPr>
          <a:xfrm>
            <a:off x="10218822" y="3031961"/>
            <a:ext cx="1812758" cy="178067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11509-0085-4B45-B670-D8A89930D07B}"/>
              </a:ext>
            </a:extLst>
          </p:cNvPr>
          <p:cNvSpPr/>
          <p:nvPr/>
        </p:nvSpPr>
        <p:spPr>
          <a:xfrm>
            <a:off x="1732547" y="4138866"/>
            <a:ext cx="1283369" cy="9906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988B7-51B2-4205-BC6F-B23E5A3089D8}"/>
              </a:ext>
            </a:extLst>
          </p:cNvPr>
          <p:cNvSpPr/>
          <p:nvPr/>
        </p:nvSpPr>
        <p:spPr>
          <a:xfrm>
            <a:off x="4692315" y="4138866"/>
            <a:ext cx="1283369" cy="9906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944A96-3A86-4CF2-9355-04EAFA29ADC8}"/>
              </a:ext>
            </a:extLst>
          </p:cNvPr>
          <p:cNvSpPr/>
          <p:nvPr/>
        </p:nvSpPr>
        <p:spPr>
          <a:xfrm>
            <a:off x="6043864" y="4267207"/>
            <a:ext cx="1094874" cy="68981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D59C4-7616-4BFB-B461-4A9482B6AA15}"/>
              </a:ext>
            </a:extLst>
          </p:cNvPr>
          <p:cNvSpPr txBox="1"/>
          <p:nvPr/>
        </p:nvSpPr>
        <p:spPr>
          <a:xfrm>
            <a:off x="0" y="1916569"/>
            <a:ext cx="1045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Some services increase the Churn probability 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5EF90-ADD1-4CFC-ACE3-840B53956A61}"/>
              </a:ext>
            </a:extLst>
          </p:cNvPr>
          <p:cNvSpPr txBox="1"/>
          <p:nvPr/>
        </p:nvSpPr>
        <p:spPr>
          <a:xfrm>
            <a:off x="-1" y="684793"/>
            <a:ext cx="2759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Lato"/>
              </a:rPr>
              <a:t>Data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9783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8295B0-405B-468C-B07D-7FF3590C67D2}"/>
              </a:ext>
            </a:extLst>
          </p:cNvPr>
          <p:cNvSpPr txBox="1"/>
          <p:nvPr/>
        </p:nvSpPr>
        <p:spPr>
          <a:xfrm>
            <a:off x="0" y="176463"/>
            <a:ext cx="34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Lato"/>
              </a:rPr>
              <a:t>Outline Of Key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D59C4-7616-4BFB-B461-4A9482B6AA15}"/>
              </a:ext>
            </a:extLst>
          </p:cNvPr>
          <p:cNvSpPr txBox="1"/>
          <p:nvPr/>
        </p:nvSpPr>
        <p:spPr>
          <a:xfrm>
            <a:off x="0" y="888403"/>
            <a:ext cx="1045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Great potential for acquiring new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016E-7310-4FBA-9455-F779BB4151AA}"/>
              </a:ext>
            </a:extLst>
          </p:cNvPr>
          <p:cNvGrpSpPr/>
          <p:nvPr/>
        </p:nvGrpSpPr>
        <p:grpSpPr>
          <a:xfrm>
            <a:off x="1259305" y="1661898"/>
            <a:ext cx="7940842" cy="4693363"/>
            <a:chOff x="1259305" y="1661898"/>
            <a:chExt cx="7940842" cy="46933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88173F-D318-4FBF-B705-317838B7AEC1}"/>
                </a:ext>
              </a:extLst>
            </p:cNvPr>
            <p:cNvGrpSpPr/>
            <p:nvPr/>
          </p:nvGrpSpPr>
          <p:grpSpPr>
            <a:xfrm>
              <a:off x="1259305" y="1661898"/>
              <a:ext cx="7940842" cy="4443088"/>
              <a:chOff x="1259305" y="1661898"/>
              <a:chExt cx="7940842" cy="444308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6F5B605-B8BD-4AE2-9D99-0162149ADB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662" r="36521" b="15124"/>
              <a:stretch/>
            </p:blipFill>
            <p:spPr>
              <a:xfrm>
                <a:off x="1259305" y="1661898"/>
                <a:ext cx="7940842" cy="444308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58DA28D-AA4C-422E-9EDF-607F3C7987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5116" t="1" b="79006"/>
              <a:stretch/>
            </p:blipFill>
            <p:spPr>
              <a:xfrm>
                <a:off x="7836097" y="5077330"/>
                <a:ext cx="1364050" cy="745955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320BAC-D100-49BC-A778-02AD98590341}"/>
                </a:ext>
              </a:extLst>
            </p:cNvPr>
            <p:cNvSpPr txBox="1"/>
            <p:nvPr/>
          </p:nvSpPr>
          <p:spPr>
            <a:xfrm>
              <a:off x="2759242" y="5985929"/>
              <a:ext cx="4429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Percentage of Customers to State Population.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5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92154-607C-4AD0-AFDB-9D655E3701B8}"/>
              </a:ext>
            </a:extLst>
          </p:cNvPr>
          <p:cNvSpPr txBox="1"/>
          <p:nvPr/>
        </p:nvSpPr>
        <p:spPr>
          <a:xfrm>
            <a:off x="0" y="519850"/>
            <a:ext cx="10347158" cy="186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>
              <a:lnSpc>
                <a:spcPct val="200000"/>
              </a:lnSpc>
            </a:pPr>
            <a:r>
              <a:rPr lang="en-US" b="1" dirty="0"/>
              <a:t>Streaming TV , Streaming Movies  and DSL internet service 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Customers who use Streaming TV , Streaming Movies and DSL internet services are more likely to churn.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These services should be reviewed and revaluated, as they negatively affect customer satisfaction.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6B977-444E-4288-825C-B1E0E8942D20}"/>
              </a:ext>
            </a:extLst>
          </p:cNvPr>
          <p:cNvSpPr txBox="1"/>
          <p:nvPr/>
        </p:nvSpPr>
        <p:spPr>
          <a:xfrm>
            <a:off x="0" y="176463"/>
            <a:ext cx="487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Lato"/>
              </a:rPr>
              <a:t>Summary Of Actionable 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206A2-2DAB-42F1-B839-FB6796C6034C}"/>
              </a:ext>
            </a:extLst>
          </p:cNvPr>
          <p:cNvSpPr txBox="1"/>
          <p:nvPr/>
        </p:nvSpPr>
        <p:spPr>
          <a:xfrm>
            <a:off x="0" y="4369841"/>
            <a:ext cx="5871411" cy="186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>
              <a:lnSpc>
                <a:spcPct val="200000"/>
              </a:lnSpc>
            </a:pPr>
            <a:r>
              <a:rPr lang="en-US" b="1" dirty="0"/>
              <a:t>Tenure 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Company must reconsider higher standards to ensure the satisfaction of new customers (newer than 35 months).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CC81E-4408-4269-95DF-659BD5948DA7}"/>
              </a:ext>
            </a:extLst>
          </p:cNvPr>
          <p:cNvGrpSpPr/>
          <p:nvPr/>
        </p:nvGrpSpPr>
        <p:grpSpPr>
          <a:xfrm>
            <a:off x="5871411" y="4838374"/>
            <a:ext cx="3827425" cy="2019626"/>
            <a:chOff x="5871411" y="4838374"/>
            <a:chExt cx="3827425" cy="20196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C2F2D-09A8-4781-92C0-514582A43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682" t="15188" r="11242" b="59536"/>
            <a:stretch/>
          </p:blipFill>
          <p:spPr>
            <a:xfrm>
              <a:off x="5871411" y="4838374"/>
              <a:ext cx="2711115" cy="20196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510D38-9FF4-4E15-AFF8-BFFC9314E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88" t="54973" r="85789" b="35197"/>
            <a:stretch/>
          </p:blipFill>
          <p:spPr>
            <a:xfrm>
              <a:off x="8858585" y="5187393"/>
              <a:ext cx="840251" cy="95673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6A98F7-CED0-4063-9B7E-486BD694D595}"/>
              </a:ext>
            </a:extLst>
          </p:cNvPr>
          <p:cNvGrpSpPr/>
          <p:nvPr/>
        </p:nvGrpSpPr>
        <p:grpSpPr>
          <a:xfrm>
            <a:off x="360948" y="2528950"/>
            <a:ext cx="8439842" cy="1744950"/>
            <a:chOff x="360948" y="2528950"/>
            <a:chExt cx="8439842" cy="1744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D97B90-6D40-491A-8D82-FF65DCF3E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316" t="15188" r="30548" b="59536"/>
            <a:stretch/>
          </p:blipFill>
          <p:spPr>
            <a:xfrm>
              <a:off x="360948" y="2528950"/>
              <a:ext cx="7138736" cy="17449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328482-648F-4619-A3A1-E95F976C0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88" t="54973" r="85789" b="35197"/>
            <a:stretch/>
          </p:blipFill>
          <p:spPr>
            <a:xfrm>
              <a:off x="7960539" y="2950633"/>
              <a:ext cx="840251" cy="956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36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A9A5FE5-C0AF-46D0-B3B0-B648F3DD7237}"/>
              </a:ext>
            </a:extLst>
          </p:cNvPr>
          <p:cNvSpPr txBox="1">
            <a:spLocks/>
          </p:cNvSpPr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65F3E55-247C-4DA7-9B25-E50CAD8D6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6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275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Times New Roman</vt:lpstr>
      <vt:lpstr>Office Theme</vt:lpstr>
      <vt:lpstr>D210: Part-2  Data Dashboard And Storytelling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Nouh</dc:creator>
  <cp:lastModifiedBy>ahmed saher</cp:lastModifiedBy>
  <cp:revision>45</cp:revision>
  <dcterms:created xsi:type="dcterms:W3CDTF">2021-05-30T07:59:39Z</dcterms:created>
  <dcterms:modified xsi:type="dcterms:W3CDTF">2021-10-10T17:42:21Z</dcterms:modified>
</cp:coreProperties>
</file>