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316" r:id="rId3"/>
    <p:sldId id="300" r:id="rId4"/>
    <p:sldId id="257" r:id="rId5"/>
    <p:sldId id="260" r:id="rId6"/>
    <p:sldId id="325" r:id="rId7"/>
    <p:sldId id="324" r:id="rId8"/>
    <p:sldId id="301" r:id="rId9"/>
    <p:sldId id="329" r:id="rId10"/>
    <p:sldId id="303" r:id="rId11"/>
    <p:sldId id="328" r:id="rId12"/>
    <p:sldId id="302" r:id="rId13"/>
    <p:sldId id="304" r:id="rId14"/>
    <p:sldId id="306" r:id="rId15"/>
    <p:sldId id="307" r:id="rId16"/>
    <p:sldId id="309" r:id="rId17"/>
    <p:sldId id="311" r:id="rId18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0BB7F7-17A2-4CD3-8477-16D55A9DB3DF}">
  <a:tblStyle styleId="{730BB7F7-17A2-4CD3-8477-16D55A9DB3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6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970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081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399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132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33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6327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694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971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402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495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203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962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925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7"/>
          <p:cNvSpPr txBox="1">
            <a:spLocks noGrp="1"/>
          </p:cNvSpPr>
          <p:nvPr>
            <p:ph type="subTitle" idx="1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subTitle" idx="2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17"/>
          <p:cNvSpPr txBox="1">
            <a:spLocks noGrp="1"/>
          </p:cNvSpPr>
          <p:nvPr>
            <p:ph type="subTitle" idx="3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4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17"/>
          <p:cNvSpPr txBox="1">
            <a:spLocks noGrp="1"/>
          </p:cNvSpPr>
          <p:nvPr>
            <p:ph type="subTitle" idx="5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17"/>
          <p:cNvSpPr txBox="1">
            <a:spLocks noGrp="1"/>
          </p:cNvSpPr>
          <p:nvPr>
            <p:ph type="subTitle" idx="6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17"/>
          <p:cNvSpPr txBox="1">
            <a:spLocks noGrp="1"/>
          </p:cNvSpPr>
          <p:nvPr>
            <p:ph type="subTitle" idx="7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17"/>
          <p:cNvSpPr txBox="1">
            <a:spLocks noGrp="1"/>
          </p:cNvSpPr>
          <p:nvPr>
            <p:ph type="subTitle" idx="8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subTitle" idx="9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17"/>
          <p:cNvSpPr txBox="1">
            <a:spLocks noGrp="1"/>
          </p:cNvSpPr>
          <p:nvPr>
            <p:ph type="subTitle" idx="13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subTitle" idx="14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17"/>
          <p:cNvSpPr txBox="1">
            <a:spLocks noGrp="1"/>
          </p:cNvSpPr>
          <p:nvPr>
            <p:ph type="subTitle" idx="15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63" r:id="rId6"/>
    <p:sldLayoutId id="2147483669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es/packs/web-design-62?word=web%20design&amp;k=1628502920865/?utm_source=slidesgo_template&amp;utm_medium=referral-link&amp;utm_campaign=sg_resources&amp;utm_content=flatic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4" y="1144250"/>
            <a:ext cx="7544739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and Cloud development</a:t>
            </a:r>
            <a:r>
              <a:rPr lang="en" dirty="0">
                <a:solidFill>
                  <a:schemeClr val="accent3"/>
                </a:solidFill>
              </a:rPr>
              <a:t>: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34440"/>
            <a:ext cx="5788800" cy="9242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Python’s </a:t>
            </a:r>
            <a:r>
              <a:rPr lang="en" dirty="0">
                <a:solidFill>
                  <a:schemeClr val="accent1"/>
                </a:solidFill>
              </a:rPr>
              <a:t>Classes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accent1"/>
                </a:solidFill>
              </a:rPr>
              <a:t>and </a:t>
            </a:r>
            <a:r>
              <a:rPr lang="en" dirty="0">
                <a:solidFill>
                  <a:schemeClr val="accent1"/>
                </a:solidFill>
              </a:rPr>
              <a:t>Intro to </a:t>
            </a:r>
            <a:r>
              <a:rPr lang="en" dirty="0">
                <a:solidFill>
                  <a:schemeClr val="lt2"/>
                </a:solidFill>
              </a:rPr>
              <a:t>Databases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17036"/>
            <a:ext cx="506100" cy="3183577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index.py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workshop.py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5" name="Google Shape;473;p28">
            <a:extLst>
              <a:ext uri="{FF2B5EF4-FFF2-40B4-BE49-F238E27FC236}">
                <a16:creationId xmlns:a16="http://schemas.microsoft.com/office/drawing/2014/main" id="{669B5F94-9195-4204-B295-7C172E617C46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59CB08-DF4B-48F6-A7C4-F230C088ACCD}"/>
              </a:ext>
            </a:extLst>
          </p:cNvPr>
          <p:cNvSpPr txBox="1"/>
          <p:nvPr/>
        </p:nvSpPr>
        <p:spPr>
          <a:xfrm>
            <a:off x="1788725" y="3143246"/>
            <a:ext cx="457914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accent1"/>
                </a:solidFill>
              </a:rPr>
              <a:t>Session 3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 dirty="0">
                <a:uFill>
                  <a:noFill/>
                </a:uFill>
                <a:hlinkClick r:id="rId3"/>
              </a:rPr>
              <a:t>By Ahmed</a:t>
            </a:r>
            <a:r>
              <a:rPr lang="en-CA" dirty="0">
                <a:uFill>
                  <a:noFill/>
                </a:uFill>
              </a:rPr>
              <a:t> </a:t>
            </a:r>
            <a:r>
              <a:rPr lang="en-CA" dirty="0">
                <a:solidFill>
                  <a:schemeClr val="bg1"/>
                </a:solidFill>
                <a:uFill>
                  <a:noFill/>
                </a:uFill>
              </a:rPr>
              <a:t>Salah</a:t>
            </a:r>
            <a:endParaRPr lang="en-CA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31"/>
          <p:cNvGrpSpPr/>
          <p:nvPr/>
        </p:nvGrpSpPr>
        <p:grpSpPr>
          <a:xfrm>
            <a:off x="1707884" y="1593806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31"/>
          <p:cNvGrpSpPr/>
          <p:nvPr/>
        </p:nvGrpSpPr>
        <p:grpSpPr>
          <a:xfrm>
            <a:off x="1614876" y="1520218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cxnSp>
        <p:nvCxnSpPr>
          <p:cNvPr id="555" name="Google Shape;555;p31"/>
          <p:cNvCxnSpPr/>
          <p:nvPr/>
        </p:nvCxnSpPr>
        <p:spPr>
          <a:xfrm>
            <a:off x="1337875" y="1384154"/>
            <a:ext cx="0" cy="73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73;p28">
            <a:extLst>
              <a:ext uri="{FF2B5EF4-FFF2-40B4-BE49-F238E27FC236}">
                <a16:creationId xmlns:a16="http://schemas.microsoft.com/office/drawing/2014/main" id="{A6495D99-75D9-4782-B996-E4D12FFE30CA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58" name="Google Shape;494;p29">
            <a:extLst>
              <a:ext uri="{FF2B5EF4-FFF2-40B4-BE49-F238E27FC236}">
                <a16:creationId xmlns:a16="http://schemas.microsoft.com/office/drawing/2014/main" id="{EACA5C9C-7874-47CD-ABE0-B20AE4DF38A4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CA"/>
              <a:t>Workshop.py</a:t>
            </a:r>
            <a:endParaRPr lang="en-CA" dirty="0"/>
          </a:p>
        </p:txBody>
      </p:sp>
      <p:sp>
        <p:nvSpPr>
          <p:cNvPr id="59" name="Google Shape;495;p29">
            <a:extLst>
              <a:ext uri="{FF2B5EF4-FFF2-40B4-BE49-F238E27FC236}">
                <a16:creationId xmlns:a16="http://schemas.microsoft.com/office/drawing/2014/main" id="{1A9984B1-BCE9-4A3F-8A1E-35F53989E753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CA" sz="1400" dirty="0"/>
              <a:t>lists.py</a:t>
            </a:r>
          </a:p>
        </p:txBody>
      </p:sp>
      <p:sp>
        <p:nvSpPr>
          <p:cNvPr id="51" name="Google Shape;514;p31">
            <a:extLst>
              <a:ext uri="{FF2B5EF4-FFF2-40B4-BE49-F238E27FC236}">
                <a16:creationId xmlns:a16="http://schemas.microsoft.com/office/drawing/2014/main" id="{5832672F-5C21-4412-BDE2-B890D3CDBF56}"/>
              </a:ext>
            </a:extLst>
          </p:cNvPr>
          <p:cNvSpPr txBox="1">
            <a:spLocks/>
          </p:cNvSpPr>
          <p:nvPr/>
        </p:nvSpPr>
        <p:spPr>
          <a:xfrm>
            <a:off x="1114074" y="664799"/>
            <a:ext cx="6631924" cy="54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>
                <a:solidFill>
                  <a:schemeClr val="accent2"/>
                </a:solidFill>
              </a:rPr>
              <a:t>Concepts[3] </a:t>
            </a:r>
          </a:p>
          <a:p>
            <a:pPr marL="0" indent="0"/>
            <a:r>
              <a:rPr lang="en-US" sz="2000" dirty="0">
                <a:solidFill>
                  <a:schemeClr val="accent2"/>
                </a:solidFill>
              </a:rPr>
              <a:t>Class methods 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272D676-EE6A-4343-A98D-5D0F82FEF9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89"/>
          <a:stretch/>
        </p:blipFill>
        <p:spPr>
          <a:xfrm>
            <a:off x="2300423" y="1520218"/>
            <a:ext cx="6028267" cy="278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5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31"/>
          <p:cNvGrpSpPr/>
          <p:nvPr/>
        </p:nvGrpSpPr>
        <p:grpSpPr>
          <a:xfrm>
            <a:off x="1707884" y="1593806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31"/>
          <p:cNvGrpSpPr/>
          <p:nvPr/>
        </p:nvGrpSpPr>
        <p:grpSpPr>
          <a:xfrm>
            <a:off x="1614876" y="1520218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cxnSp>
        <p:nvCxnSpPr>
          <p:cNvPr id="555" name="Google Shape;555;p31"/>
          <p:cNvCxnSpPr/>
          <p:nvPr/>
        </p:nvCxnSpPr>
        <p:spPr>
          <a:xfrm>
            <a:off x="1337875" y="1384154"/>
            <a:ext cx="0" cy="73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73;p28">
            <a:extLst>
              <a:ext uri="{FF2B5EF4-FFF2-40B4-BE49-F238E27FC236}">
                <a16:creationId xmlns:a16="http://schemas.microsoft.com/office/drawing/2014/main" id="{A6495D99-75D9-4782-B996-E4D12FFE30CA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58" name="Google Shape;494;p29">
            <a:extLst>
              <a:ext uri="{FF2B5EF4-FFF2-40B4-BE49-F238E27FC236}">
                <a16:creationId xmlns:a16="http://schemas.microsoft.com/office/drawing/2014/main" id="{EACA5C9C-7874-47CD-ABE0-B20AE4DF38A4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CA"/>
              <a:t>Workshop.py</a:t>
            </a:r>
            <a:endParaRPr lang="en-CA" dirty="0"/>
          </a:p>
        </p:txBody>
      </p:sp>
      <p:sp>
        <p:nvSpPr>
          <p:cNvPr id="59" name="Google Shape;495;p29">
            <a:extLst>
              <a:ext uri="{FF2B5EF4-FFF2-40B4-BE49-F238E27FC236}">
                <a16:creationId xmlns:a16="http://schemas.microsoft.com/office/drawing/2014/main" id="{1A9984B1-BCE9-4A3F-8A1E-35F53989E753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CA" sz="1400" dirty="0"/>
              <a:t>lists.py</a:t>
            </a:r>
          </a:p>
        </p:txBody>
      </p:sp>
      <p:sp>
        <p:nvSpPr>
          <p:cNvPr id="51" name="Google Shape;514;p31">
            <a:extLst>
              <a:ext uri="{FF2B5EF4-FFF2-40B4-BE49-F238E27FC236}">
                <a16:creationId xmlns:a16="http://schemas.microsoft.com/office/drawing/2014/main" id="{5832672F-5C21-4412-BDE2-B890D3CDBF56}"/>
              </a:ext>
            </a:extLst>
          </p:cNvPr>
          <p:cNvSpPr txBox="1">
            <a:spLocks/>
          </p:cNvSpPr>
          <p:nvPr/>
        </p:nvSpPr>
        <p:spPr>
          <a:xfrm>
            <a:off x="1114074" y="664799"/>
            <a:ext cx="6631924" cy="54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>
                <a:solidFill>
                  <a:schemeClr val="accent2"/>
                </a:solidFill>
              </a:rPr>
              <a:t>Concepts[3] </a:t>
            </a:r>
          </a:p>
          <a:p>
            <a:pPr marL="0" indent="0"/>
            <a:r>
              <a:rPr lang="en-US" sz="2000" dirty="0">
                <a:solidFill>
                  <a:schemeClr val="accent2"/>
                </a:solidFill>
              </a:rPr>
              <a:t>Creating Objects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3D4B68-7D5C-4A4D-80D0-70E6321527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50340"/>
          <a:stretch/>
        </p:blipFill>
        <p:spPr>
          <a:xfrm>
            <a:off x="2808662" y="1735048"/>
            <a:ext cx="5339970" cy="1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5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workshop.py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Google Shape;473;p28">
            <a:extLst>
              <a:ext uri="{FF2B5EF4-FFF2-40B4-BE49-F238E27FC236}">
                <a16:creationId xmlns:a16="http://schemas.microsoft.com/office/drawing/2014/main" id="{6E5B9339-EEA2-46FC-B294-B0D650735EAD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10" name="Google Shape;465;p27">
            <a:extLst>
              <a:ext uri="{FF2B5EF4-FFF2-40B4-BE49-F238E27FC236}">
                <a16:creationId xmlns:a16="http://schemas.microsoft.com/office/drawing/2014/main" id="{5CDC12DE-2C2C-4322-8C08-C87FA90DFDC3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 sz="1400" dirty="0">
                <a:solidFill>
                  <a:schemeClr val="accent3"/>
                </a:solidFill>
              </a:rPr>
              <a:t>index.py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23587AA-5FFF-4189-9B9A-0105AE748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859" y="1462959"/>
            <a:ext cx="5795916" cy="1710936"/>
          </a:xfrm>
        </p:spPr>
        <p:txBody>
          <a:bodyPr/>
          <a:lstStyle/>
          <a:p>
            <a:pPr algn="ctr"/>
            <a:r>
              <a:rPr lang="en-CA" sz="4800" dirty="0"/>
              <a:t>Introduction to Databases</a:t>
            </a:r>
          </a:p>
        </p:txBody>
      </p:sp>
    </p:spTree>
    <p:extLst>
      <p:ext uri="{BB962C8B-B14F-4D97-AF65-F5344CB8AC3E}">
        <p14:creationId xmlns:p14="http://schemas.microsoft.com/office/powerpoint/2010/main" val="594435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672309" y="1151940"/>
            <a:ext cx="5497651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Pretty much like excel, has columns representing features and rows representing records. </a:t>
            </a:r>
            <a:endParaRPr dirty="0"/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49" y="621240"/>
            <a:ext cx="4263636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are Databases</a:t>
            </a:r>
            <a:r>
              <a:rPr lang="en" dirty="0">
                <a:solidFill>
                  <a:schemeClr val="accent6"/>
                </a:solidFill>
              </a:rPr>
              <a:t>:</a:t>
            </a:r>
            <a:r>
              <a:rPr lang="en" dirty="0"/>
              <a:t> </a:t>
            </a:r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55" name="Google Shape;555;p31"/>
          <p:cNvCxnSpPr/>
          <p:nvPr/>
        </p:nvCxnSpPr>
        <p:spPr>
          <a:xfrm>
            <a:off x="1337875" y="1208049"/>
            <a:ext cx="0" cy="73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73;p28">
            <a:extLst>
              <a:ext uri="{FF2B5EF4-FFF2-40B4-BE49-F238E27FC236}">
                <a16:creationId xmlns:a16="http://schemas.microsoft.com/office/drawing/2014/main" id="{A6495D99-75D9-4782-B996-E4D12FFE30CA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58" name="Google Shape;494;p29">
            <a:extLst>
              <a:ext uri="{FF2B5EF4-FFF2-40B4-BE49-F238E27FC236}">
                <a16:creationId xmlns:a16="http://schemas.microsoft.com/office/drawing/2014/main" id="{EACA5C9C-7874-47CD-ABE0-B20AE4DF38A4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CA"/>
              <a:t>Workshop.py</a:t>
            </a:r>
            <a:endParaRPr lang="en-CA" dirty="0"/>
          </a:p>
        </p:txBody>
      </p:sp>
      <p:sp>
        <p:nvSpPr>
          <p:cNvPr id="59" name="Google Shape;495;p29">
            <a:extLst>
              <a:ext uri="{FF2B5EF4-FFF2-40B4-BE49-F238E27FC236}">
                <a16:creationId xmlns:a16="http://schemas.microsoft.com/office/drawing/2014/main" id="{1A9984B1-BCE9-4A3F-8A1E-35F53989E753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CA" sz="1400" dirty="0"/>
              <a:t>loopsAndConditions.py</a:t>
            </a:r>
          </a:p>
        </p:txBody>
      </p:sp>
      <p:sp>
        <p:nvSpPr>
          <p:cNvPr id="51" name="Google Shape;512;p31">
            <a:extLst>
              <a:ext uri="{FF2B5EF4-FFF2-40B4-BE49-F238E27FC236}">
                <a16:creationId xmlns:a16="http://schemas.microsoft.com/office/drawing/2014/main" id="{F8911918-33D9-4B6A-AE41-D8CD8AF93891}"/>
              </a:ext>
            </a:extLst>
          </p:cNvPr>
          <p:cNvSpPr txBox="1">
            <a:spLocks/>
          </p:cNvSpPr>
          <p:nvPr/>
        </p:nvSpPr>
        <p:spPr>
          <a:xfrm>
            <a:off x="2672309" y="2868641"/>
            <a:ext cx="5086834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nn-NO" dirty="0"/>
              <a:t>Database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n-NO" dirty="0"/>
              <a:t>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n-NO" dirty="0"/>
              <a:t>Security (not exactly secure)</a:t>
            </a:r>
          </a:p>
        </p:txBody>
      </p:sp>
      <p:sp>
        <p:nvSpPr>
          <p:cNvPr id="52" name="Google Shape;515;p31">
            <a:extLst>
              <a:ext uri="{FF2B5EF4-FFF2-40B4-BE49-F238E27FC236}">
                <a16:creationId xmlns:a16="http://schemas.microsoft.com/office/drawing/2014/main" id="{6F51F603-60DF-44EF-8EFD-D68AE923DA23}"/>
              </a:ext>
            </a:extLst>
          </p:cNvPr>
          <p:cNvSpPr txBox="1">
            <a:spLocks/>
          </p:cNvSpPr>
          <p:nvPr/>
        </p:nvSpPr>
        <p:spPr>
          <a:xfrm>
            <a:off x="1143248" y="2226869"/>
            <a:ext cx="6687327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CA" dirty="0"/>
              <a:t>Why not JSON/EXCEL/TXT FILE</a:t>
            </a:r>
            <a:r>
              <a:rPr lang="en" dirty="0">
                <a:solidFill>
                  <a:schemeClr val="accent6"/>
                </a:solidFill>
              </a:rPr>
              <a:t>:</a:t>
            </a:r>
            <a:r>
              <a:rPr lang="en" dirty="0"/>
              <a:t> </a:t>
            </a:r>
          </a:p>
        </p:txBody>
      </p:sp>
      <p:grpSp>
        <p:nvGrpSpPr>
          <p:cNvPr id="53" name="Google Shape;516;p31">
            <a:extLst>
              <a:ext uri="{FF2B5EF4-FFF2-40B4-BE49-F238E27FC236}">
                <a16:creationId xmlns:a16="http://schemas.microsoft.com/office/drawing/2014/main" id="{81E87EFF-2A49-4E96-81FB-FDDFF2390DB9}"/>
              </a:ext>
            </a:extLst>
          </p:cNvPr>
          <p:cNvGrpSpPr/>
          <p:nvPr/>
        </p:nvGrpSpPr>
        <p:grpSpPr>
          <a:xfrm>
            <a:off x="1707884" y="3023330"/>
            <a:ext cx="320076" cy="320076"/>
            <a:chOff x="1562938" y="4248450"/>
            <a:chExt cx="475950" cy="475950"/>
          </a:xfrm>
        </p:grpSpPr>
        <p:sp>
          <p:nvSpPr>
            <p:cNvPr id="54" name="Google Shape;517;p31">
              <a:extLst>
                <a:ext uri="{FF2B5EF4-FFF2-40B4-BE49-F238E27FC236}">
                  <a16:creationId xmlns:a16="http://schemas.microsoft.com/office/drawing/2014/main" id="{272A93F3-4CDA-4BFE-AE71-ED67A9433F5D}"/>
                </a:ext>
              </a:extLst>
            </p:cNvPr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18;p31">
              <a:extLst>
                <a:ext uri="{FF2B5EF4-FFF2-40B4-BE49-F238E27FC236}">
                  <a16:creationId xmlns:a16="http://schemas.microsoft.com/office/drawing/2014/main" id="{C28B7225-33C0-4AFB-8859-B2E72A81B4B3}"/>
                </a:ext>
              </a:extLst>
            </p:cNvPr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19;p31">
              <a:extLst>
                <a:ext uri="{FF2B5EF4-FFF2-40B4-BE49-F238E27FC236}">
                  <a16:creationId xmlns:a16="http://schemas.microsoft.com/office/drawing/2014/main" id="{DA11F2A4-9C29-4328-97AD-02F5C653CC31}"/>
                </a:ext>
              </a:extLst>
            </p:cNvPr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20;p31">
              <a:extLst>
                <a:ext uri="{FF2B5EF4-FFF2-40B4-BE49-F238E27FC236}">
                  <a16:creationId xmlns:a16="http://schemas.microsoft.com/office/drawing/2014/main" id="{B226475F-B2DC-4667-9992-58130F97152E}"/>
                </a:ext>
              </a:extLst>
            </p:cNvPr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21;p31">
              <a:extLst>
                <a:ext uri="{FF2B5EF4-FFF2-40B4-BE49-F238E27FC236}">
                  <a16:creationId xmlns:a16="http://schemas.microsoft.com/office/drawing/2014/main" id="{4301B960-B4B5-4BFD-84A4-74F8492CCD46}"/>
                </a:ext>
              </a:extLst>
            </p:cNvPr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22;p31">
              <a:extLst>
                <a:ext uri="{FF2B5EF4-FFF2-40B4-BE49-F238E27FC236}">
                  <a16:creationId xmlns:a16="http://schemas.microsoft.com/office/drawing/2014/main" id="{430D4E7E-64B5-4C73-8D00-C36C62995124}"/>
                </a:ext>
              </a:extLst>
            </p:cNvPr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23;p31">
              <a:extLst>
                <a:ext uri="{FF2B5EF4-FFF2-40B4-BE49-F238E27FC236}">
                  <a16:creationId xmlns:a16="http://schemas.microsoft.com/office/drawing/2014/main" id="{203E98B7-9D56-45B1-81A7-95AA27495A88}"/>
                </a:ext>
              </a:extLst>
            </p:cNvPr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24;p31">
              <a:extLst>
                <a:ext uri="{FF2B5EF4-FFF2-40B4-BE49-F238E27FC236}">
                  <a16:creationId xmlns:a16="http://schemas.microsoft.com/office/drawing/2014/main" id="{30D9017B-D32A-4117-99B3-F4585F986C97}"/>
                </a:ext>
              </a:extLst>
            </p:cNvPr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25;p31">
              <a:extLst>
                <a:ext uri="{FF2B5EF4-FFF2-40B4-BE49-F238E27FC236}">
                  <a16:creationId xmlns:a16="http://schemas.microsoft.com/office/drawing/2014/main" id="{23A09717-20C9-4C1D-AA2B-A5A2AC4DBAD9}"/>
                </a:ext>
              </a:extLst>
            </p:cNvPr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26;p31">
              <a:extLst>
                <a:ext uri="{FF2B5EF4-FFF2-40B4-BE49-F238E27FC236}">
                  <a16:creationId xmlns:a16="http://schemas.microsoft.com/office/drawing/2014/main" id="{39022A3B-0CD5-4540-BFAC-B956318F9D74}"/>
                </a:ext>
              </a:extLst>
            </p:cNvPr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27;p31">
              <a:extLst>
                <a:ext uri="{FF2B5EF4-FFF2-40B4-BE49-F238E27FC236}">
                  <a16:creationId xmlns:a16="http://schemas.microsoft.com/office/drawing/2014/main" id="{939A9856-F69D-401A-A25C-69BC95DBD68F}"/>
                </a:ext>
              </a:extLst>
            </p:cNvPr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28;p31">
              <a:extLst>
                <a:ext uri="{FF2B5EF4-FFF2-40B4-BE49-F238E27FC236}">
                  <a16:creationId xmlns:a16="http://schemas.microsoft.com/office/drawing/2014/main" id="{7673985E-EC75-4579-BB5B-CFAC75EB6E93}"/>
                </a:ext>
              </a:extLst>
            </p:cNvPr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29;p31">
              <a:extLst>
                <a:ext uri="{FF2B5EF4-FFF2-40B4-BE49-F238E27FC236}">
                  <a16:creationId xmlns:a16="http://schemas.microsoft.com/office/drawing/2014/main" id="{9012CA28-5794-42F8-888D-E1119FC51239}"/>
                </a:ext>
              </a:extLst>
            </p:cNvPr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30;p31">
              <a:extLst>
                <a:ext uri="{FF2B5EF4-FFF2-40B4-BE49-F238E27FC236}">
                  <a16:creationId xmlns:a16="http://schemas.microsoft.com/office/drawing/2014/main" id="{34F39BD1-DC8A-440F-BA1D-ECA84F93A705}"/>
                </a:ext>
              </a:extLst>
            </p:cNvPr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31;p31">
              <a:extLst>
                <a:ext uri="{FF2B5EF4-FFF2-40B4-BE49-F238E27FC236}">
                  <a16:creationId xmlns:a16="http://schemas.microsoft.com/office/drawing/2014/main" id="{A2A81B74-F069-4962-A3AE-3F8B3B8C11DA}"/>
                </a:ext>
              </a:extLst>
            </p:cNvPr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545;p31">
            <a:extLst>
              <a:ext uri="{FF2B5EF4-FFF2-40B4-BE49-F238E27FC236}">
                <a16:creationId xmlns:a16="http://schemas.microsoft.com/office/drawing/2014/main" id="{A8C3B4AD-51BD-4464-A17B-52ED390FD556}"/>
              </a:ext>
            </a:extLst>
          </p:cNvPr>
          <p:cNvGrpSpPr/>
          <p:nvPr/>
        </p:nvGrpSpPr>
        <p:grpSpPr>
          <a:xfrm>
            <a:off x="1614876" y="2970063"/>
            <a:ext cx="506092" cy="426611"/>
            <a:chOff x="1665363" y="1706700"/>
            <a:chExt cx="578325" cy="487500"/>
          </a:xfrm>
        </p:grpSpPr>
        <p:sp>
          <p:nvSpPr>
            <p:cNvPr id="72" name="Google Shape;546;p31">
              <a:extLst>
                <a:ext uri="{FF2B5EF4-FFF2-40B4-BE49-F238E27FC236}">
                  <a16:creationId xmlns:a16="http://schemas.microsoft.com/office/drawing/2014/main" id="{8B37BC0C-F523-4363-ACC0-4D4E0FE7420B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47;p31">
              <a:extLst>
                <a:ext uri="{FF2B5EF4-FFF2-40B4-BE49-F238E27FC236}">
                  <a16:creationId xmlns:a16="http://schemas.microsoft.com/office/drawing/2014/main" id="{9B3F3F54-C888-4FE6-A2D9-0E9FA4CE3D51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" name="Google Shape;555;p31">
            <a:extLst>
              <a:ext uri="{FF2B5EF4-FFF2-40B4-BE49-F238E27FC236}">
                <a16:creationId xmlns:a16="http://schemas.microsoft.com/office/drawing/2014/main" id="{2B351E02-3052-4839-971F-A41FEAC96BE6}"/>
              </a:ext>
            </a:extLst>
          </p:cNvPr>
          <p:cNvCxnSpPr/>
          <p:nvPr/>
        </p:nvCxnSpPr>
        <p:spPr>
          <a:xfrm>
            <a:off x="1337875" y="2813678"/>
            <a:ext cx="0" cy="73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604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" grpId="0" build="p"/>
      <p:bldP spid="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login.py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Google Shape;473;p28">
            <a:extLst>
              <a:ext uri="{FF2B5EF4-FFF2-40B4-BE49-F238E27FC236}">
                <a16:creationId xmlns:a16="http://schemas.microsoft.com/office/drawing/2014/main" id="{6E5B9339-EEA2-46FC-B294-B0D650735EAD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10" name="Google Shape;465;p27">
            <a:extLst>
              <a:ext uri="{FF2B5EF4-FFF2-40B4-BE49-F238E27FC236}">
                <a16:creationId xmlns:a16="http://schemas.microsoft.com/office/drawing/2014/main" id="{5CDC12DE-2C2C-4322-8C08-C87FA90DFDC3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 sz="1400" dirty="0">
                <a:solidFill>
                  <a:schemeClr val="accent3"/>
                </a:solidFill>
              </a:rPr>
              <a:t>workshop.py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23587AA-5FFF-4189-9B9A-0105AE748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060" y="1510509"/>
            <a:ext cx="6635669" cy="1676639"/>
          </a:xfrm>
        </p:spPr>
        <p:txBody>
          <a:bodyPr/>
          <a:lstStyle/>
          <a:p>
            <a:pPr algn="ctr"/>
            <a:r>
              <a:rPr lang="en-CA" sz="4800" dirty="0"/>
              <a:t>Flask SQL-Alchemy</a:t>
            </a:r>
          </a:p>
        </p:txBody>
      </p:sp>
    </p:spTree>
    <p:extLst>
      <p:ext uri="{BB962C8B-B14F-4D97-AF65-F5344CB8AC3E}">
        <p14:creationId xmlns:p14="http://schemas.microsoft.com/office/powerpoint/2010/main" val="2329983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49" y="621240"/>
            <a:ext cx="4943226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is an ORM</a:t>
            </a:r>
            <a:r>
              <a:rPr lang="en" dirty="0">
                <a:solidFill>
                  <a:schemeClr val="accent6"/>
                </a:solidFill>
              </a:rPr>
              <a:t>:</a:t>
            </a:r>
            <a:r>
              <a:rPr lang="en" dirty="0"/>
              <a:t> </a:t>
            </a:r>
          </a:p>
        </p:txBody>
      </p:sp>
      <p:cxnSp>
        <p:nvCxnSpPr>
          <p:cNvPr id="555" name="Google Shape;555;p31"/>
          <p:cNvCxnSpPr>
            <a:cxnSpLocks/>
          </p:cNvCxnSpPr>
          <p:nvPr/>
        </p:nvCxnSpPr>
        <p:spPr>
          <a:xfrm>
            <a:off x="1337875" y="1208049"/>
            <a:ext cx="0" cy="53947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73;p28">
            <a:extLst>
              <a:ext uri="{FF2B5EF4-FFF2-40B4-BE49-F238E27FC236}">
                <a16:creationId xmlns:a16="http://schemas.microsoft.com/office/drawing/2014/main" id="{A6495D99-75D9-4782-B996-E4D12FFE30CA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58" name="Google Shape;494;p29">
            <a:extLst>
              <a:ext uri="{FF2B5EF4-FFF2-40B4-BE49-F238E27FC236}">
                <a16:creationId xmlns:a16="http://schemas.microsoft.com/office/drawing/2014/main" id="{EACA5C9C-7874-47CD-ABE0-B20AE4DF38A4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CA"/>
              <a:t>Workshop.py</a:t>
            </a:r>
            <a:endParaRPr lang="en-CA" dirty="0"/>
          </a:p>
        </p:txBody>
      </p:sp>
      <p:sp>
        <p:nvSpPr>
          <p:cNvPr id="59" name="Google Shape;495;p29">
            <a:extLst>
              <a:ext uri="{FF2B5EF4-FFF2-40B4-BE49-F238E27FC236}">
                <a16:creationId xmlns:a16="http://schemas.microsoft.com/office/drawing/2014/main" id="{1A9984B1-BCE9-4A3F-8A1E-35F53989E753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CA" sz="1400" dirty="0"/>
              <a:t>dictionary.py</a:t>
            </a:r>
          </a:p>
        </p:txBody>
      </p:sp>
      <p:sp>
        <p:nvSpPr>
          <p:cNvPr id="46" name="Google Shape;513;p31">
            <a:extLst>
              <a:ext uri="{FF2B5EF4-FFF2-40B4-BE49-F238E27FC236}">
                <a16:creationId xmlns:a16="http://schemas.microsoft.com/office/drawing/2014/main" id="{9119310A-EBE7-4F6A-BB1C-BFB02B01D535}"/>
              </a:ext>
            </a:extLst>
          </p:cNvPr>
          <p:cNvSpPr txBox="1">
            <a:spLocks/>
          </p:cNvSpPr>
          <p:nvPr/>
        </p:nvSpPr>
        <p:spPr>
          <a:xfrm>
            <a:off x="1337875" y="1151940"/>
            <a:ext cx="4748599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/>
              <a:t>&lt; Acronym for Object Relational Mapping&gt;</a:t>
            </a:r>
          </a:p>
        </p:txBody>
      </p:sp>
      <p:sp>
        <p:nvSpPr>
          <p:cNvPr id="52" name="Google Shape;513;p31">
            <a:extLst>
              <a:ext uri="{FF2B5EF4-FFF2-40B4-BE49-F238E27FC236}">
                <a16:creationId xmlns:a16="http://schemas.microsoft.com/office/drawing/2014/main" id="{6941E2EB-32BD-4A05-AA3F-71534C605568}"/>
              </a:ext>
            </a:extLst>
          </p:cNvPr>
          <p:cNvSpPr txBox="1">
            <a:spLocks/>
          </p:cNvSpPr>
          <p:nvPr/>
        </p:nvSpPr>
        <p:spPr>
          <a:xfrm>
            <a:off x="1517370" y="1815552"/>
            <a:ext cx="3664232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/>
              <a:t>&lt; Maps </a:t>
            </a:r>
            <a:r>
              <a:rPr lang="en-US"/>
              <a:t>Classes to Entities </a:t>
            </a:r>
            <a:r>
              <a:rPr lang="en-US" dirty="0"/>
              <a:t>&gt;</a:t>
            </a:r>
          </a:p>
        </p:txBody>
      </p:sp>
      <p:sp>
        <p:nvSpPr>
          <p:cNvPr id="53" name="Google Shape;513;p31">
            <a:extLst>
              <a:ext uri="{FF2B5EF4-FFF2-40B4-BE49-F238E27FC236}">
                <a16:creationId xmlns:a16="http://schemas.microsoft.com/office/drawing/2014/main" id="{1D2FDA84-9350-4C60-881F-6E0D778AB3CC}"/>
              </a:ext>
            </a:extLst>
          </p:cNvPr>
          <p:cNvSpPr txBox="1">
            <a:spLocks/>
          </p:cNvSpPr>
          <p:nvPr/>
        </p:nvSpPr>
        <p:spPr>
          <a:xfrm>
            <a:off x="1756006" y="2614053"/>
            <a:ext cx="6392315" cy="46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/>
              <a:t>&lt; Clean code and beginner friendly with OK SQL queries for usual queries&gt;</a:t>
            </a:r>
          </a:p>
        </p:txBody>
      </p:sp>
      <p:sp>
        <p:nvSpPr>
          <p:cNvPr id="54" name="Google Shape;513;p31">
            <a:extLst>
              <a:ext uri="{FF2B5EF4-FFF2-40B4-BE49-F238E27FC236}">
                <a16:creationId xmlns:a16="http://schemas.microsoft.com/office/drawing/2014/main" id="{1DB5A53E-3DD6-45BA-A6B1-E592F037107C}"/>
              </a:ext>
            </a:extLst>
          </p:cNvPr>
          <p:cNvSpPr txBox="1">
            <a:spLocks/>
          </p:cNvSpPr>
          <p:nvPr/>
        </p:nvSpPr>
        <p:spPr>
          <a:xfrm>
            <a:off x="2080275" y="3313255"/>
            <a:ext cx="6392315" cy="46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/>
              <a:t>&lt; SQL Alchemy is one of the most prominent in the field&gt;</a:t>
            </a:r>
          </a:p>
        </p:txBody>
      </p:sp>
    </p:spTree>
    <p:extLst>
      <p:ext uri="{BB962C8B-B14F-4D97-AF65-F5344CB8AC3E}">
        <p14:creationId xmlns:p14="http://schemas.microsoft.com/office/powerpoint/2010/main" val="151853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#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7" y="1846622"/>
            <a:ext cx="5440917" cy="8152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accent1"/>
                </a:solidFill>
              </a:rPr>
              <a:t>Lets see it in practice</a:t>
            </a:r>
            <a:endParaRPr lang="en-CA" dirty="0">
              <a:solidFill>
                <a:schemeClr val="accent3"/>
              </a:solidFill>
            </a:endParaRPr>
          </a:p>
        </p:txBody>
      </p:sp>
      <p:sp>
        <p:nvSpPr>
          <p:cNvPr id="12" name="Google Shape;473;p28">
            <a:extLst>
              <a:ext uri="{FF2B5EF4-FFF2-40B4-BE49-F238E27FC236}">
                <a16:creationId xmlns:a16="http://schemas.microsoft.com/office/drawing/2014/main" id="{033A5357-EC82-4ABD-8DE0-55133FA88A62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14" name="Google Shape;494;p29">
            <a:extLst>
              <a:ext uri="{FF2B5EF4-FFF2-40B4-BE49-F238E27FC236}">
                <a16:creationId xmlns:a16="http://schemas.microsoft.com/office/drawing/2014/main" id="{D39243D5-3F31-479F-9044-590609FF20D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dirty="0">
                <a:solidFill>
                  <a:schemeClr val="accent3"/>
                </a:solidFill>
              </a:rPr>
              <a:t>W</a:t>
            </a:r>
            <a:r>
              <a:rPr lang="en" sz="1400" dirty="0">
                <a:solidFill>
                  <a:schemeClr val="accent3"/>
                </a:solidFill>
              </a:rPr>
              <a:t>orkshop.html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5" name="Google Shape;495;p29">
            <a:extLst>
              <a:ext uri="{FF2B5EF4-FFF2-40B4-BE49-F238E27FC236}">
                <a16:creationId xmlns:a16="http://schemas.microsoft.com/office/drawing/2014/main" id="{5CF1D7B6-8256-4222-BBFB-9BAEE143A368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CA" sz="1400" dirty="0"/>
              <a:t>web.js</a:t>
            </a:r>
          </a:p>
        </p:txBody>
      </p:sp>
      <p:grpSp>
        <p:nvGrpSpPr>
          <p:cNvPr id="18" name="Google Shape;791;p37">
            <a:extLst>
              <a:ext uri="{FF2B5EF4-FFF2-40B4-BE49-F238E27FC236}">
                <a16:creationId xmlns:a16="http://schemas.microsoft.com/office/drawing/2014/main" id="{773A4CC5-5203-461F-94A7-966458F169CE}"/>
              </a:ext>
            </a:extLst>
          </p:cNvPr>
          <p:cNvGrpSpPr/>
          <p:nvPr/>
        </p:nvGrpSpPr>
        <p:grpSpPr>
          <a:xfrm>
            <a:off x="2280025" y="1463478"/>
            <a:ext cx="506100" cy="3093047"/>
            <a:chOff x="1084825" y="1152525"/>
            <a:chExt cx="506100" cy="4051674"/>
          </a:xfrm>
        </p:grpSpPr>
        <p:sp>
          <p:nvSpPr>
            <p:cNvPr id="19" name="Google Shape;792;p37">
              <a:extLst>
                <a:ext uri="{FF2B5EF4-FFF2-40B4-BE49-F238E27FC236}">
                  <a16:creationId xmlns:a16="http://schemas.microsoft.com/office/drawing/2014/main" id="{0DA318D7-77BD-47F0-BAFA-8EF499A20CCB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1249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5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0" name="Google Shape;793;p37">
              <a:extLst>
                <a:ext uri="{FF2B5EF4-FFF2-40B4-BE49-F238E27FC236}">
                  <a16:creationId xmlns:a16="http://schemas.microsoft.com/office/drawing/2014/main" id="{67028EC7-B8B4-48D2-A60C-D347DD91995D}"/>
                </a:ext>
              </a:extLst>
            </p:cNvPr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804937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web.js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Google Shape;473;p28">
            <a:extLst>
              <a:ext uri="{FF2B5EF4-FFF2-40B4-BE49-F238E27FC236}">
                <a16:creationId xmlns:a16="http://schemas.microsoft.com/office/drawing/2014/main" id="{6E5B9339-EEA2-46FC-B294-B0D650735EAD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10" name="Google Shape;465;p27">
            <a:extLst>
              <a:ext uri="{FF2B5EF4-FFF2-40B4-BE49-F238E27FC236}">
                <a16:creationId xmlns:a16="http://schemas.microsoft.com/office/drawing/2014/main" id="{5CDC12DE-2C2C-4322-8C08-C87FA90DFDC3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 sz="1400" dirty="0">
                <a:solidFill>
                  <a:schemeClr val="accent3"/>
                </a:solidFill>
              </a:rPr>
              <a:t>index.html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23587AA-5FFF-4189-9B9A-0105AE748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14" y="1925431"/>
            <a:ext cx="7547079" cy="1461235"/>
          </a:xfrm>
        </p:spPr>
        <p:txBody>
          <a:bodyPr/>
          <a:lstStyle/>
          <a:p>
            <a:pPr algn="ctr"/>
            <a:r>
              <a:rPr lang="en-US" sz="7200" dirty="0"/>
              <a:t>Thank you</a:t>
            </a:r>
            <a:endParaRPr lang="en-CA" sz="7200" dirty="0"/>
          </a:p>
        </p:txBody>
      </p:sp>
    </p:spTree>
    <p:extLst>
      <p:ext uri="{BB962C8B-B14F-4D97-AF65-F5344CB8AC3E}">
        <p14:creationId xmlns:p14="http://schemas.microsoft.com/office/powerpoint/2010/main" val="155342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index.py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workshop.py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5" name="Google Shape;473;p28">
            <a:extLst>
              <a:ext uri="{FF2B5EF4-FFF2-40B4-BE49-F238E27FC236}">
                <a16:creationId xmlns:a16="http://schemas.microsoft.com/office/drawing/2014/main" id="{669B5F94-9195-4204-B295-7C172E617C46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18" name="Google Shape;877;p44">
            <a:extLst>
              <a:ext uri="{FF2B5EF4-FFF2-40B4-BE49-F238E27FC236}">
                <a16:creationId xmlns:a16="http://schemas.microsoft.com/office/drawing/2014/main" id="{06BDE153-5C9D-450C-862E-0048A1984AF3}"/>
              </a:ext>
            </a:extLst>
          </p:cNvPr>
          <p:cNvSpPr txBox="1">
            <a:spLocks/>
          </p:cNvSpPr>
          <p:nvPr/>
        </p:nvSpPr>
        <p:spPr>
          <a:xfrm>
            <a:off x="1660185" y="2862608"/>
            <a:ext cx="61092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ira Code"/>
              <a:buNone/>
              <a:defRPr sz="30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CA" dirty="0"/>
              <a:t>— Elon Musk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19" name="Google Shape;878;p44">
            <a:extLst>
              <a:ext uri="{FF2B5EF4-FFF2-40B4-BE49-F238E27FC236}">
                <a16:creationId xmlns:a16="http://schemas.microsoft.com/office/drawing/2014/main" id="{B69045C5-36BE-4BFC-8EF1-D61DBD070434}"/>
              </a:ext>
            </a:extLst>
          </p:cNvPr>
          <p:cNvSpPr txBox="1">
            <a:spLocks/>
          </p:cNvSpPr>
          <p:nvPr/>
        </p:nvSpPr>
        <p:spPr>
          <a:xfrm>
            <a:off x="1272209" y="1239078"/>
            <a:ext cx="7460973" cy="1458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/>
              <a:t>&lt; “It is important to view knowledge as a sort of a semantic tree. Make sure you understand the fundamental principles, the trunk and big branches, before you get into the leaves, or there is nothing for them to hang </a:t>
            </a:r>
            <a:r>
              <a:rPr lang="en-US"/>
              <a:t>on to” 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1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2648CC4-92B3-4555-B9AF-1176FBB421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Learn OOP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BF4A3-4373-4C88-83BC-DED8D5E66A14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CA" dirty="0"/>
              <a:t>Intro to OOP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DA55225-F03D-4036-A16E-F8ECA6C494EA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604015" y="3567855"/>
            <a:ext cx="2508900" cy="531300"/>
          </a:xfrm>
        </p:spPr>
        <p:txBody>
          <a:bodyPr/>
          <a:lstStyle/>
          <a:p>
            <a:r>
              <a:rPr lang="en-CA" dirty="0"/>
              <a:t>Practice python classes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A3363F9-4110-4562-A619-482FCC9C4A02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604016" y="3221450"/>
            <a:ext cx="2508900" cy="338400"/>
          </a:xfrm>
        </p:spPr>
        <p:txBody>
          <a:bodyPr/>
          <a:lstStyle/>
          <a:p>
            <a:r>
              <a:rPr lang="en-CA" dirty="0"/>
              <a:t>Example #1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DECE077-2F0C-476F-BD45-EE1358C95F84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5045185" y="1572361"/>
            <a:ext cx="3470165" cy="531300"/>
          </a:xfrm>
        </p:spPr>
        <p:txBody>
          <a:bodyPr/>
          <a:lstStyle/>
          <a:p>
            <a:r>
              <a:rPr lang="en-CA" dirty="0"/>
              <a:t>Understand what and why databases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148D546-FD64-4EFD-A627-3F7922F2DDFF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4849299" y="1231371"/>
            <a:ext cx="4149901" cy="405649"/>
          </a:xfrm>
        </p:spPr>
        <p:txBody>
          <a:bodyPr/>
          <a:lstStyle/>
          <a:p>
            <a:r>
              <a:rPr lang="en-CA" dirty="0"/>
              <a:t>Introduction to Databases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5DDC3EB-236D-43C1-B50D-297E07E5F037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2099975" y="2564499"/>
            <a:ext cx="2664906" cy="531300"/>
          </a:xfrm>
        </p:spPr>
        <p:txBody>
          <a:bodyPr/>
          <a:lstStyle/>
          <a:p>
            <a:r>
              <a:rPr lang="en-CA" dirty="0"/>
              <a:t>Understand the basics of python classes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99D20649-EA25-4A65-A584-2E4844E6DDC2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2099974" y="2118944"/>
            <a:ext cx="2945211" cy="464044"/>
          </a:xfrm>
        </p:spPr>
        <p:txBody>
          <a:bodyPr/>
          <a:lstStyle/>
          <a:p>
            <a:r>
              <a:rPr lang="en-CA" dirty="0"/>
              <a:t>Classes in python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647FDEA9-63BF-4599-89F7-C480CC14B2DD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5656428" y="2571750"/>
            <a:ext cx="2775193" cy="531300"/>
          </a:xfrm>
        </p:spPr>
        <p:txBody>
          <a:bodyPr/>
          <a:lstStyle/>
          <a:p>
            <a:r>
              <a:rPr lang="en-CA" dirty="0"/>
              <a:t>What is </a:t>
            </a:r>
            <a:r>
              <a:rPr lang="en-CA" dirty="0" err="1"/>
              <a:t>sql</a:t>
            </a:r>
            <a:r>
              <a:rPr lang="en-CA" dirty="0"/>
              <a:t>-alchemy and why is it used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8E2578DE-47EA-494C-8D91-A8DBB7D8C30D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414650" y="2183289"/>
            <a:ext cx="3019200" cy="357300"/>
          </a:xfrm>
        </p:spPr>
        <p:txBody>
          <a:bodyPr/>
          <a:lstStyle/>
          <a:p>
            <a:r>
              <a:rPr lang="en-CA" dirty="0"/>
              <a:t>Flask-</a:t>
            </a:r>
            <a:r>
              <a:rPr lang="en-CA" dirty="0" err="1"/>
              <a:t>sql</a:t>
            </a:r>
            <a:r>
              <a:rPr lang="en-CA" dirty="0"/>
              <a:t>-alchemy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761DC7B1-6417-4994-B26A-4EDE48D966A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6006450" y="3531324"/>
            <a:ext cx="2992750" cy="861771"/>
          </a:xfrm>
        </p:spPr>
        <p:txBody>
          <a:bodyPr/>
          <a:lstStyle/>
          <a:p>
            <a:r>
              <a:rPr lang="en-CA" dirty="0"/>
              <a:t>See how </a:t>
            </a:r>
            <a:r>
              <a:rPr lang="en-CA" dirty="0" err="1"/>
              <a:t>sql</a:t>
            </a:r>
            <a:r>
              <a:rPr lang="en-CA" dirty="0"/>
              <a:t>-alchemy is</a:t>
            </a:r>
          </a:p>
          <a:p>
            <a:r>
              <a:rPr lang="en-CA" dirty="0"/>
              <a:t>used side by side with</a:t>
            </a:r>
          </a:p>
          <a:p>
            <a:r>
              <a:rPr lang="en-CA" dirty="0"/>
              <a:t>flask and flask routes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157BFD1B-590F-45E2-8196-5F64D1DD160E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5846735" y="3229993"/>
            <a:ext cx="2508900" cy="338400"/>
          </a:xfrm>
        </p:spPr>
        <p:txBody>
          <a:bodyPr/>
          <a:lstStyle/>
          <a:p>
            <a:r>
              <a:rPr lang="en-CA" dirty="0"/>
              <a:t>Example #2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7332E045-D726-4280-9040-0B89C2AA2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 of Contents</a:t>
            </a:r>
          </a:p>
        </p:txBody>
      </p:sp>
      <p:sp>
        <p:nvSpPr>
          <p:cNvPr id="15" name="Google Shape;465;p27">
            <a:extLst>
              <a:ext uri="{FF2B5EF4-FFF2-40B4-BE49-F238E27FC236}">
                <a16:creationId xmlns:a16="http://schemas.microsoft.com/office/drawing/2014/main" id="{06E32C43-810D-42EE-A117-EF2A369C1143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 sz="1400" dirty="0">
                <a:solidFill>
                  <a:schemeClr val="accent3"/>
                </a:solidFill>
              </a:rPr>
              <a:t>index.py</a:t>
            </a:r>
          </a:p>
        </p:txBody>
      </p:sp>
      <p:sp>
        <p:nvSpPr>
          <p:cNvPr id="16" name="Google Shape;475;p28">
            <a:extLst>
              <a:ext uri="{FF2B5EF4-FFF2-40B4-BE49-F238E27FC236}">
                <a16:creationId xmlns:a16="http://schemas.microsoft.com/office/drawing/2014/main" id="{D12C632C-F605-4838-A06A-92F0E361F80B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>
                <a:solidFill>
                  <a:schemeClr val="accent3"/>
                </a:solidFill>
              </a:rPr>
              <a:t>workshop.py</a:t>
            </a:r>
            <a:endParaRPr lang="en-CA" dirty="0">
              <a:solidFill>
                <a:schemeClr val="accent3"/>
              </a:solidFill>
            </a:endParaRPr>
          </a:p>
        </p:txBody>
      </p:sp>
      <p:sp>
        <p:nvSpPr>
          <p:cNvPr id="17" name="Google Shape;473;p28">
            <a:extLst>
              <a:ext uri="{FF2B5EF4-FFF2-40B4-BE49-F238E27FC236}">
                <a16:creationId xmlns:a16="http://schemas.microsoft.com/office/drawing/2014/main" id="{DF0F581C-CCA5-437B-BDDF-058409D96F80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</p:spTree>
    <p:extLst>
      <p:ext uri="{BB962C8B-B14F-4D97-AF65-F5344CB8AC3E}">
        <p14:creationId xmlns:p14="http://schemas.microsoft.com/office/powerpoint/2010/main" val="282079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workshop.py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Google Shape;473;p28">
            <a:extLst>
              <a:ext uri="{FF2B5EF4-FFF2-40B4-BE49-F238E27FC236}">
                <a16:creationId xmlns:a16="http://schemas.microsoft.com/office/drawing/2014/main" id="{6E5B9339-EEA2-46FC-B294-B0D650735EAD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10" name="Google Shape;465;p27">
            <a:extLst>
              <a:ext uri="{FF2B5EF4-FFF2-40B4-BE49-F238E27FC236}">
                <a16:creationId xmlns:a16="http://schemas.microsoft.com/office/drawing/2014/main" id="{5CDC12DE-2C2C-4322-8C08-C87FA90DFDC3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 sz="1400" dirty="0">
                <a:solidFill>
                  <a:schemeClr val="accent3"/>
                </a:solidFill>
              </a:rPr>
              <a:t>index.py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23587AA-5FFF-4189-9B9A-0105AE748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375" y="1334856"/>
            <a:ext cx="4281300" cy="1625700"/>
          </a:xfrm>
        </p:spPr>
        <p:txBody>
          <a:bodyPr/>
          <a:lstStyle/>
          <a:p>
            <a:pPr algn="ctr"/>
            <a:r>
              <a:rPr lang="en-CA" sz="4800" dirty="0"/>
              <a:t>Intro to OOP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1683676" y="2244044"/>
            <a:ext cx="5594701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OOP is all about creating objects that imitate the way that humans percieve the world where objects are entities, and functions are behavior of the object&gt;</a:t>
            </a:r>
            <a:endParaRPr dirty="0"/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67168"/>
            <a:ext cx="3031185" cy="4847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OOP </a:t>
            </a:r>
            <a:r>
              <a:rPr lang="en" dirty="0">
                <a:solidFill>
                  <a:schemeClr val="accent6"/>
                </a:solidFill>
              </a:rPr>
              <a:t>:</a:t>
            </a:r>
            <a:r>
              <a:rPr lang="en" dirty="0"/>
              <a:t> </a:t>
            </a:r>
          </a:p>
        </p:txBody>
      </p: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9" name="Google Shape;473;p28">
            <a:extLst>
              <a:ext uri="{FF2B5EF4-FFF2-40B4-BE49-F238E27FC236}">
                <a16:creationId xmlns:a16="http://schemas.microsoft.com/office/drawing/2014/main" id="{A6495D99-75D9-4782-B996-E4D12FFE30CA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58" name="Google Shape;494;p29">
            <a:extLst>
              <a:ext uri="{FF2B5EF4-FFF2-40B4-BE49-F238E27FC236}">
                <a16:creationId xmlns:a16="http://schemas.microsoft.com/office/drawing/2014/main" id="{EACA5C9C-7874-47CD-ABE0-B20AE4DF38A4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CA"/>
              <a:t>Workshop.py</a:t>
            </a:r>
            <a:endParaRPr lang="en-CA" dirty="0"/>
          </a:p>
        </p:txBody>
      </p:sp>
      <p:sp>
        <p:nvSpPr>
          <p:cNvPr id="59" name="Google Shape;495;p29">
            <a:extLst>
              <a:ext uri="{FF2B5EF4-FFF2-40B4-BE49-F238E27FC236}">
                <a16:creationId xmlns:a16="http://schemas.microsoft.com/office/drawing/2014/main" id="{1A9984B1-BCE9-4A3F-8A1E-35F53989E753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CA" sz="1400" dirty="0"/>
              <a:t>Variables.py</a:t>
            </a:r>
          </a:p>
        </p:txBody>
      </p:sp>
      <p:sp>
        <p:nvSpPr>
          <p:cNvPr id="50" name="Google Shape;513;p31">
            <a:extLst>
              <a:ext uri="{FF2B5EF4-FFF2-40B4-BE49-F238E27FC236}">
                <a16:creationId xmlns:a16="http://schemas.microsoft.com/office/drawing/2014/main" id="{93C3565E-0941-4791-9EF8-9F3BF916272D}"/>
              </a:ext>
            </a:extLst>
          </p:cNvPr>
          <p:cNvSpPr txBox="1">
            <a:spLocks/>
          </p:cNvSpPr>
          <p:nvPr/>
        </p:nvSpPr>
        <p:spPr>
          <a:xfrm>
            <a:off x="1389147" y="1203026"/>
            <a:ext cx="5995248" cy="83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/>
              <a:t>&lt;OOP is acronym for Object Oriented Programming. OOP is a technique that was introduced in the early 60s and since the 1990s it is adapted in many programming languages.&gt;</a:t>
            </a:r>
          </a:p>
        </p:txBody>
      </p:sp>
      <p:sp>
        <p:nvSpPr>
          <p:cNvPr id="52" name="Google Shape;513;p31">
            <a:extLst>
              <a:ext uri="{FF2B5EF4-FFF2-40B4-BE49-F238E27FC236}">
                <a16:creationId xmlns:a16="http://schemas.microsoft.com/office/drawing/2014/main" id="{E909B5BE-7459-4C6F-954E-55CEECCFE80F}"/>
              </a:ext>
            </a:extLst>
          </p:cNvPr>
          <p:cNvSpPr txBox="1">
            <a:spLocks/>
          </p:cNvSpPr>
          <p:nvPr/>
        </p:nvSpPr>
        <p:spPr>
          <a:xfrm>
            <a:off x="1985473" y="3203163"/>
            <a:ext cx="6207991" cy="93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/>
              <a:t>&lt;Example: A car can be an object that has some properties (i.e., model, id, color, price, brand, ..etc.) and behavior/function that would be acceleration, deceleration, gear change, ..etc. &gt;</a:t>
            </a:r>
          </a:p>
        </p:txBody>
      </p:sp>
      <p:pic>
        <p:nvPicPr>
          <p:cNvPr id="1026" name="Picture 2" descr="Tuning Car PNG Transparent Images | PNG All">
            <a:extLst>
              <a:ext uri="{FF2B5EF4-FFF2-40B4-BE49-F238E27FC236}">
                <a16:creationId xmlns:a16="http://schemas.microsoft.com/office/drawing/2014/main" id="{9086BAE0-4149-4F18-B21D-22BF801E3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467" y="3569013"/>
            <a:ext cx="1006594" cy="48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ML Class Diagrams The simple Approach | by Ufere Samuel | Medium">
            <a:extLst>
              <a:ext uri="{FF2B5EF4-FFF2-40B4-BE49-F238E27FC236}">
                <a16:creationId xmlns:a16="http://schemas.microsoft.com/office/drawing/2014/main" id="{86EA494B-C5E9-4289-94F2-5B85D9D24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377" y="2336736"/>
            <a:ext cx="942684" cy="66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Rise of Modern Programming Languages | by Chrispine Chiedo | The Andela  Way | Medium">
            <a:extLst>
              <a:ext uri="{FF2B5EF4-FFF2-40B4-BE49-F238E27FC236}">
                <a16:creationId xmlns:a16="http://schemas.microsoft.com/office/drawing/2014/main" id="{94E4C61A-49A5-4B13-BCFE-3912A835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853" y="1193552"/>
            <a:ext cx="1157495" cy="66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" grpId="0" build="p"/>
      <p:bldP spid="50" grpId="0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67167"/>
            <a:ext cx="5178036" cy="5414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Procedural Programming</a:t>
            </a:r>
            <a:r>
              <a:rPr lang="en" dirty="0">
                <a:solidFill>
                  <a:schemeClr val="accent6"/>
                </a:solidFill>
              </a:rPr>
              <a:t>:</a:t>
            </a:r>
            <a:r>
              <a:rPr lang="en" dirty="0"/>
              <a:t> </a:t>
            </a:r>
          </a:p>
        </p:txBody>
      </p: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9" name="Google Shape;473;p28">
            <a:extLst>
              <a:ext uri="{FF2B5EF4-FFF2-40B4-BE49-F238E27FC236}">
                <a16:creationId xmlns:a16="http://schemas.microsoft.com/office/drawing/2014/main" id="{A6495D99-75D9-4782-B996-E4D12FFE30CA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58" name="Google Shape;494;p29">
            <a:extLst>
              <a:ext uri="{FF2B5EF4-FFF2-40B4-BE49-F238E27FC236}">
                <a16:creationId xmlns:a16="http://schemas.microsoft.com/office/drawing/2014/main" id="{EACA5C9C-7874-47CD-ABE0-B20AE4DF38A4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CA"/>
              <a:t>Workshop.py</a:t>
            </a:r>
            <a:endParaRPr lang="en-CA" dirty="0"/>
          </a:p>
        </p:txBody>
      </p:sp>
      <p:sp>
        <p:nvSpPr>
          <p:cNvPr id="59" name="Google Shape;495;p29">
            <a:extLst>
              <a:ext uri="{FF2B5EF4-FFF2-40B4-BE49-F238E27FC236}">
                <a16:creationId xmlns:a16="http://schemas.microsoft.com/office/drawing/2014/main" id="{1A9984B1-BCE9-4A3F-8A1E-35F53989E753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CA" sz="1400" dirty="0"/>
              <a:t>Variables.py</a:t>
            </a:r>
          </a:p>
        </p:txBody>
      </p:sp>
      <p:sp>
        <p:nvSpPr>
          <p:cNvPr id="50" name="Google Shape;513;p31">
            <a:extLst>
              <a:ext uri="{FF2B5EF4-FFF2-40B4-BE49-F238E27FC236}">
                <a16:creationId xmlns:a16="http://schemas.microsoft.com/office/drawing/2014/main" id="{93C3565E-0941-4791-9EF8-9F3BF916272D}"/>
              </a:ext>
            </a:extLst>
          </p:cNvPr>
          <p:cNvSpPr txBox="1">
            <a:spLocks/>
          </p:cNvSpPr>
          <p:nvPr/>
        </p:nvSpPr>
        <p:spPr>
          <a:xfrm>
            <a:off x="1389147" y="1242510"/>
            <a:ext cx="5995248" cy="83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/>
              <a:t>&lt;Procedure programming has functions that can access all data </a:t>
            </a:r>
            <a:r>
              <a:rPr lang="en-US" dirty="0">
                <a:sym typeface="Wingdings" panose="05000000000000000000" pitchFamily="2" charset="2"/>
              </a:rPr>
              <a:t> Less protection</a:t>
            </a:r>
            <a:r>
              <a:rPr lang="en-US" dirty="0"/>
              <a:t>.&gt;</a:t>
            </a:r>
          </a:p>
        </p:txBody>
      </p:sp>
      <p:sp>
        <p:nvSpPr>
          <p:cNvPr id="16" name="Google Shape;513;p31">
            <a:extLst>
              <a:ext uri="{FF2B5EF4-FFF2-40B4-BE49-F238E27FC236}">
                <a16:creationId xmlns:a16="http://schemas.microsoft.com/office/drawing/2014/main" id="{CDE5368C-0CAB-48B6-A7CD-0454FB3086EA}"/>
              </a:ext>
            </a:extLst>
          </p:cNvPr>
          <p:cNvSpPr txBox="1">
            <a:spLocks/>
          </p:cNvSpPr>
          <p:nvPr/>
        </p:nvSpPr>
        <p:spPr>
          <a:xfrm>
            <a:off x="1759605" y="1912574"/>
            <a:ext cx="5995248" cy="83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/>
              <a:t>&lt;Huge applications become complexly represented with functions </a:t>
            </a:r>
            <a:r>
              <a:rPr lang="en-US" dirty="0">
                <a:sym typeface="Wingdings" panose="05000000000000000000" pitchFamily="2" charset="2"/>
              </a:rPr>
              <a:t> high complexity and less productivity</a:t>
            </a:r>
            <a:r>
              <a:rPr lang="en-US" dirty="0"/>
              <a:t>.&gt;</a:t>
            </a:r>
          </a:p>
        </p:txBody>
      </p:sp>
      <p:sp>
        <p:nvSpPr>
          <p:cNvPr id="17" name="Google Shape;513;p31">
            <a:extLst>
              <a:ext uri="{FF2B5EF4-FFF2-40B4-BE49-F238E27FC236}">
                <a16:creationId xmlns:a16="http://schemas.microsoft.com/office/drawing/2014/main" id="{0CBFE849-791A-42A9-B719-5C8956829D2E}"/>
              </a:ext>
            </a:extLst>
          </p:cNvPr>
          <p:cNvSpPr txBox="1">
            <a:spLocks/>
          </p:cNvSpPr>
          <p:nvPr/>
        </p:nvSpPr>
        <p:spPr>
          <a:xfrm>
            <a:off x="2280025" y="2508013"/>
            <a:ext cx="5995248" cy="83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/>
              <a:t>&lt;Increased redundancy and duplication </a:t>
            </a:r>
            <a:r>
              <a:rPr lang="en-US" dirty="0">
                <a:sym typeface="Wingdings" panose="05000000000000000000" pitchFamily="2" charset="2"/>
              </a:rPr>
              <a:t> high complexity and less productivity</a:t>
            </a:r>
            <a:r>
              <a:rPr lang="en-US" dirty="0"/>
              <a:t>.&gt;</a:t>
            </a:r>
          </a:p>
        </p:txBody>
      </p:sp>
      <p:sp>
        <p:nvSpPr>
          <p:cNvPr id="18" name="Google Shape;513;p31">
            <a:extLst>
              <a:ext uri="{FF2B5EF4-FFF2-40B4-BE49-F238E27FC236}">
                <a16:creationId xmlns:a16="http://schemas.microsoft.com/office/drawing/2014/main" id="{F4E3B6C6-842F-4515-85FF-4E9A162E4BC7}"/>
              </a:ext>
            </a:extLst>
          </p:cNvPr>
          <p:cNvSpPr txBox="1">
            <a:spLocks/>
          </p:cNvSpPr>
          <p:nvPr/>
        </p:nvSpPr>
        <p:spPr>
          <a:xfrm>
            <a:off x="2681234" y="3061335"/>
            <a:ext cx="5995248" cy="83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/>
              <a:t>&lt;Uncontrolled flexibility </a:t>
            </a:r>
            <a:r>
              <a:rPr lang="en-US" dirty="0">
                <a:sym typeface="Wingdings" panose="05000000000000000000" pitchFamily="2" charset="2"/>
              </a:rPr>
              <a:t> weird behavior</a:t>
            </a:r>
            <a:r>
              <a:rPr lang="en-US" dirty="0"/>
              <a:t>.&gt;</a:t>
            </a:r>
          </a:p>
        </p:txBody>
      </p:sp>
      <p:sp>
        <p:nvSpPr>
          <p:cNvPr id="19" name="Google Shape;513;p31">
            <a:extLst>
              <a:ext uri="{FF2B5EF4-FFF2-40B4-BE49-F238E27FC236}">
                <a16:creationId xmlns:a16="http://schemas.microsoft.com/office/drawing/2014/main" id="{DCA04D8C-7669-438B-8F4F-B327F6BAD036}"/>
              </a:ext>
            </a:extLst>
          </p:cNvPr>
          <p:cNvSpPr txBox="1">
            <a:spLocks/>
          </p:cNvSpPr>
          <p:nvPr/>
        </p:nvSpPr>
        <p:spPr>
          <a:xfrm>
            <a:off x="1590925" y="3719627"/>
            <a:ext cx="3282244" cy="83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/>
              <a:t>Examples: </a:t>
            </a:r>
            <a:r>
              <a:rPr lang="en-US" b="1" dirty="0"/>
              <a:t>C, PASCAL, BASIC</a:t>
            </a:r>
          </a:p>
        </p:txBody>
      </p:sp>
      <p:pic>
        <p:nvPicPr>
          <p:cNvPr id="2050" name="Picture 2" descr="C (programming language) - Simple English Wikipedia, the free encyclopedia">
            <a:extLst>
              <a:ext uri="{FF2B5EF4-FFF2-40B4-BE49-F238E27FC236}">
                <a16:creationId xmlns:a16="http://schemas.microsoft.com/office/drawing/2014/main" id="{5EBE924D-AD52-4A99-B7FA-08FE2B8CE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187" y="3810154"/>
            <a:ext cx="557080" cy="61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ascal Programming Language على App Store">
            <a:extLst>
              <a:ext uri="{FF2B5EF4-FFF2-40B4-BE49-F238E27FC236}">
                <a16:creationId xmlns:a16="http://schemas.microsoft.com/office/drawing/2014/main" id="{FC0D42A4-45FE-41D5-B872-714B1C5A5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225" y="3830155"/>
            <a:ext cx="1086084" cy="57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isual Basic Programming Design Standards">
            <a:extLst>
              <a:ext uri="{FF2B5EF4-FFF2-40B4-BE49-F238E27FC236}">
                <a16:creationId xmlns:a16="http://schemas.microsoft.com/office/drawing/2014/main" id="{52B93A26-23B7-4BB0-A648-1624EB23A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267" y="3810154"/>
            <a:ext cx="1114206" cy="66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13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1590925" y="1861737"/>
            <a:ext cx="5594701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&lt;Abstraction: Each class exposes a high level mechanism for using it and hiding implementation details&gt;</a:t>
            </a:r>
            <a:endParaRPr dirty="0"/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67168"/>
            <a:ext cx="6429336" cy="4847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 Oriented Programming</a:t>
            </a:r>
            <a:r>
              <a:rPr lang="en" dirty="0">
                <a:solidFill>
                  <a:schemeClr val="accent6"/>
                </a:solidFill>
              </a:rPr>
              <a:t>:</a:t>
            </a:r>
            <a:r>
              <a:rPr lang="en" dirty="0"/>
              <a:t> </a:t>
            </a:r>
          </a:p>
        </p:txBody>
      </p: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9" name="Google Shape;473;p28">
            <a:extLst>
              <a:ext uri="{FF2B5EF4-FFF2-40B4-BE49-F238E27FC236}">
                <a16:creationId xmlns:a16="http://schemas.microsoft.com/office/drawing/2014/main" id="{A6495D99-75D9-4782-B996-E4D12FFE30CA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58" name="Google Shape;494;p29">
            <a:extLst>
              <a:ext uri="{FF2B5EF4-FFF2-40B4-BE49-F238E27FC236}">
                <a16:creationId xmlns:a16="http://schemas.microsoft.com/office/drawing/2014/main" id="{EACA5C9C-7874-47CD-ABE0-B20AE4DF38A4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CA"/>
              <a:t>Workshop.py</a:t>
            </a:r>
            <a:endParaRPr lang="en-CA" dirty="0"/>
          </a:p>
        </p:txBody>
      </p:sp>
      <p:sp>
        <p:nvSpPr>
          <p:cNvPr id="59" name="Google Shape;495;p29">
            <a:extLst>
              <a:ext uri="{FF2B5EF4-FFF2-40B4-BE49-F238E27FC236}">
                <a16:creationId xmlns:a16="http://schemas.microsoft.com/office/drawing/2014/main" id="{1A9984B1-BCE9-4A3F-8A1E-35F53989E753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CA" sz="1400" dirty="0"/>
              <a:t>Variables.py</a:t>
            </a:r>
          </a:p>
        </p:txBody>
      </p:sp>
      <p:sp>
        <p:nvSpPr>
          <p:cNvPr id="50" name="Google Shape;513;p31">
            <a:extLst>
              <a:ext uri="{FF2B5EF4-FFF2-40B4-BE49-F238E27FC236}">
                <a16:creationId xmlns:a16="http://schemas.microsoft.com/office/drawing/2014/main" id="{93C3565E-0941-4791-9EF8-9F3BF916272D}"/>
              </a:ext>
            </a:extLst>
          </p:cNvPr>
          <p:cNvSpPr txBox="1">
            <a:spLocks/>
          </p:cNvSpPr>
          <p:nvPr/>
        </p:nvSpPr>
        <p:spPr>
          <a:xfrm>
            <a:off x="1389147" y="1203026"/>
            <a:ext cx="5995248" cy="83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/>
              <a:t>&lt;Encapsulation: Each Object keeps its state private inside a class.&gt;</a:t>
            </a:r>
          </a:p>
        </p:txBody>
      </p:sp>
      <p:sp>
        <p:nvSpPr>
          <p:cNvPr id="52" name="Google Shape;513;p31">
            <a:extLst>
              <a:ext uri="{FF2B5EF4-FFF2-40B4-BE49-F238E27FC236}">
                <a16:creationId xmlns:a16="http://schemas.microsoft.com/office/drawing/2014/main" id="{E909B5BE-7459-4C6F-954E-55CEECCFE80F}"/>
              </a:ext>
            </a:extLst>
          </p:cNvPr>
          <p:cNvSpPr txBox="1">
            <a:spLocks/>
          </p:cNvSpPr>
          <p:nvPr/>
        </p:nvSpPr>
        <p:spPr>
          <a:xfrm>
            <a:off x="2418961" y="3467545"/>
            <a:ext cx="6207991" cy="93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/>
              <a:t>&lt;Polymorphism: Means “many shapes” in Greek, gives a way to use a class like its parent without confusion with mixing types and each child keeps its own methods as they are&gt;</a:t>
            </a:r>
          </a:p>
        </p:txBody>
      </p:sp>
      <p:sp>
        <p:nvSpPr>
          <p:cNvPr id="15" name="Google Shape;513;p31">
            <a:extLst>
              <a:ext uri="{FF2B5EF4-FFF2-40B4-BE49-F238E27FC236}">
                <a16:creationId xmlns:a16="http://schemas.microsoft.com/office/drawing/2014/main" id="{4C518D70-99AC-4A9C-833F-5D985A08887F}"/>
              </a:ext>
            </a:extLst>
          </p:cNvPr>
          <p:cNvSpPr txBox="1">
            <a:spLocks/>
          </p:cNvSpPr>
          <p:nvPr/>
        </p:nvSpPr>
        <p:spPr>
          <a:xfrm>
            <a:off x="1892339" y="2606303"/>
            <a:ext cx="5594701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/>
              <a:t>&lt;Inheritance: Objects that have common logic (very similar) can have a parent in which they can inherit its properties&gt;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60223E-9CB2-4F8A-B5AA-F21A2C437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561" y="1280016"/>
            <a:ext cx="653223" cy="65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ev.java: The Destination for Java Developers">
            <a:extLst>
              <a:ext uri="{FF2B5EF4-FFF2-40B4-BE49-F238E27FC236}">
                <a16:creationId xmlns:a16="http://schemas.microsoft.com/office/drawing/2014/main" id="{C9B4A735-4BB1-4FB2-93B5-92767BE23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445" y="1033201"/>
            <a:ext cx="924983" cy="92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3EFEF5A-B3D7-40E2-8F40-61C098322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173" y="2061315"/>
            <a:ext cx="653223" cy="73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sharp, original, logo Free Icon of Devicon">
            <a:extLst>
              <a:ext uri="{FF2B5EF4-FFF2-40B4-BE49-F238E27FC236}">
                <a16:creationId xmlns:a16="http://schemas.microsoft.com/office/drawing/2014/main" id="{DC1B22F5-6564-4CA5-A336-AD65243B9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004" y="2023862"/>
            <a:ext cx="807863" cy="80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04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workshop.py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Google Shape;473;p28">
            <a:extLst>
              <a:ext uri="{FF2B5EF4-FFF2-40B4-BE49-F238E27FC236}">
                <a16:creationId xmlns:a16="http://schemas.microsoft.com/office/drawing/2014/main" id="{6E5B9339-EEA2-46FC-B294-B0D650735EAD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10" name="Google Shape;465;p27">
            <a:extLst>
              <a:ext uri="{FF2B5EF4-FFF2-40B4-BE49-F238E27FC236}">
                <a16:creationId xmlns:a16="http://schemas.microsoft.com/office/drawing/2014/main" id="{5CDC12DE-2C2C-4322-8C08-C87FA90DFDC3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CA" sz="1400" dirty="0">
                <a:solidFill>
                  <a:schemeClr val="accent3"/>
                </a:solidFill>
              </a:rPr>
              <a:t>index.py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23587AA-5FFF-4189-9B9A-0105AE748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542473"/>
            <a:ext cx="4572000" cy="1551910"/>
          </a:xfrm>
        </p:spPr>
        <p:txBody>
          <a:bodyPr/>
          <a:lstStyle/>
          <a:p>
            <a:pPr algn="ctr"/>
            <a:r>
              <a:rPr lang="en-CA" sz="4800" dirty="0"/>
              <a:t>Classes in Python</a:t>
            </a:r>
          </a:p>
        </p:txBody>
      </p:sp>
    </p:spTree>
    <p:extLst>
      <p:ext uri="{BB962C8B-B14F-4D97-AF65-F5344CB8AC3E}">
        <p14:creationId xmlns:p14="http://schemas.microsoft.com/office/powerpoint/2010/main" val="2447704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158863" y="2271999"/>
            <a:ext cx="4110755" cy="8712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Concepts[2]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</a:rPr>
              <a:t>Class Constructor</a:t>
            </a:r>
            <a:r>
              <a:rPr lang="en" dirty="0">
                <a:solidFill>
                  <a:schemeClr val="accent6"/>
                </a:solidFill>
              </a:rPr>
              <a:t>: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07884" y="1593806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1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533" name="Google Shape;533;p31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31"/>
          <p:cNvGrpSpPr/>
          <p:nvPr/>
        </p:nvGrpSpPr>
        <p:grpSpPr>
          <a:xfrm>
            <a:off x="1614876" y="1520218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1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cxnSp>
        <p:nvCxnSpPr>
          <p:cNvPr id="555" name="Google Shape;555;p31"/>
          <p:cNvCxnSpPr/>
          <p:nvPr/>
        </p:nvCxnSpPr>
        <p:spPr>
          <a:xfrm>
            <a:off x="1337875" y="1384154"/>
            <a:ext cx="0" cy="73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73;p28">
            <a:extLst>
              <a:ext uri="{FF2B5EF4-FFF2-40B4-BE49-F238E27FC236}">
                <a16:creationId xmlns:a16="http://schemas.microsoft.com/office/drawing/2014/main" id="{A6495D99-75D9-4782-B996-E4D12FFE30CA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CA" dirty="0">
                <a:solidFill>
                  <a:schemeClr val="accent3"/>
                </a:solidFill>
              </a:rPr>
              <a:t>STP’22|Engineering</a:t>
            </a:r>
          </a:p>
        </p:txBody>
      </p:sp>
      <p:sp>
        <p:nvSpPr>
          <p:cNvPr id="58" name="Google Shape;494;p29">
            <a:extLst>
              <a:ext uri="{FF2B5EF4-FFF2-40B4-BE49-F238E27FC236}">
                <a16:creationId xmlns:a16="http://schemas.microsoft.com/office/drawing/2014/main" id="{EACA5C9C-7874-47CD-ABE0-B20AE4DF38A4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CA"/>
              <a:t>Workshop.py</a:t>
            </a:r>
            <a:endParaRPr lang="en-CA" dirty="0"/>
          </a:p>
        </p:txBody>
      </p:sp>
      <p:sp>
        <p:nvSpPr>
          <p:cNvPr id="59" name="Google Shape;495;p29">
            <a:extLst>
              <a:ext uri="{FF2B5EF4-FFF2-40B4-BE49-F238E27FC236}">
                <a16:creationId xmlns:a16="http://schemas.microsoft.com/office/drawing/2014/main" id="{1A9984B1-BCE9-4A3F-8A1E-35F53989E753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CA" sz="1400" dirty="0"/>
              <a:t>lists.py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2F10C9-4C24-4A76-9085-C5B3F760EB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975"/>
          <a:stretch/>
        </p:blipFill>
        <p:spPr>
          <a:xfrm>
            <a:off x="3735688" y="1370294"/>
            <a:ext cx="2574203" cy="791150"/>
          </a:xfrm>
          <a:prstGeom prst="rect">
            <a:avLst/>
          </a:prstGeom>
        </p:spPr>
      </p:pic>
      <p:sp>
        <p:nvSpPr>
          <p:cNvPr id="51" name="Google Shape;514;p31">
            <a:extLst>
              <a:ext uri="{FF2B5EF4-FFF2-40B4-BE49-F238E27FC236}">
                <a16:creationId xmlns:a16="http://schemas.microsoft.com/office/drawing/2014/main" id="{5832672F-5C21-4412-BDE2-B890D3CDBF56}"/>
              </a:ext>
            </a:extLst>
          </p:cNvPr>
          <p:cNvSpPr txBox="1">
            <a:spLocks/>
          </p:cNvSpPr>
          <p:nvPr/>
        </p:nvSpPr>
        <p:spPr>
          <a:xfrm>
            <a:off x="1114074" y="664799"/>
            <a:ext cx="6631924" cy="54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>
                <a:solidFill>
                  <a:schemeClr val="accent2"/>
                </a:solidFill>
              </a:rPr>
              <a:t>Concepts[1] </a:t>
            </a:r>
          </a:p>
          <a:p>
            <a:pPr marL="0" indent="0"/>
            <a:r>
              <a:rPr lang="en-US" sz="2000" dirty="0">
                <a:solidFill>
                  <a:schemeClr val="accent2"/>
                </a:solidFill>
              </a:rPr>
              <a:t>Defining a class 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98563B0-909B-4BE9-8264-CA8789572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875" y="3299348"/>
            <a:ext cx="4452247" cy="107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0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build="p"/>
    </p:bldLst>
  </p:timing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678</Words>
  <Application>Microsoft Office PowerPoint</Application>
  <PresentationFormat>On-screen Show (16:9)</PresentationFormat>
  <Paragraphs>115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Fira Code</vt:lpstr>
      <vt:lpstr>Arial</vt:lpstr>
      <vt:lpstr>Programming Language Workshop for Beginners by Slidesgo</vt:lpstr>
      <vt:lpstr>Web and Cloud development:</vt:lpstr>
      <vt:lpstr>PowerPoint Presentation</vt:lpstr>
      <vt:lpstr>Table of Contents</vt:lpstr>
      <vt:lpstr>Intro to OOP</vt:lpstr>
      <vt:lpstr>What is OOP : </vt:lpstr>
      <vt:lpstr>Procedural Programming: </vt:lpstr>
      <vt:lpstr>Object Oriented Programming: </vt:lpstr>
      <vt:lpstr>Classes in Python</vt:lpstr>
      <vt:lpstr>PowerPoint Presentation</vt:lpstr>
      <vt:lpstr>PowerPoint Presentation</vt:lpstr>
      <vt:lpstr>PowerPoint Presentation</vt:lpstr>
      <vt:lpstr>Introduction to Databases</vt:lpstr>
      <vt:lpstr>What are Databases: </vt:lpstr>
      <vt:lpstr>Flask SQL-Alchemy</vt:lpstr>
      <vt:lpstr>What is an ORM: </vt:lpstr>
      <vt:lpstr># {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Cloud development:</dc:title>
  <dc:creator>Ahmed Emad</dc:creator>
  <cp:lastModifiedBy>Ahmed Salah Eldin Mohamed A. Maksoud 18P9076</cp:lastModifiedBy>
  <cp:revision>44</cp:revision>
  <dcterms:modified xsi:type="dcterms:W3CDTF">2021-11-04T17:08:03Z</dcterms:modified>
</cp:coreProperties>
</file>