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328" r:id="rId2"/>
    <p:sldId id="256" r:id="rId3"/>
    <p:sldId id="287" r:id="rId4"/>
    <p:sldId id="294" r:id="rId5"/>
    <p:sldId id="295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22" r:id="rId16"/>
    <p:sldId id="323" r:id="rId17"/>
    <p:sldId id="316" r:id="rId18"/>
    <p:sldId id="324" r:id="rId19"/>
    <p:sldId id="325" r:id="rId20"/>
    <p:sldId id="327" r:id="rId21"/>
    <p:sldId id="326" r:id="rId22"/>
    <p:sldId id="329" r:id="rId23"/>
  </p:sldIdLst>
  <p:sldSz cx="9144000" cy="6858000" type="screen4x3"/>
  <p:notesSz cx="6858000" cy="9144000"/>
  <p:embeddedFontLst>
    <p:embeddedFont>
      <p:font typeface="Forte" panose="03060902040502070203" pitchFamily="66" charset="0"/>
      <p:regular r:id="rId25"/>
    </p:embeddedFont>
    <p:embeddedFont>
      <p:font typeface="Roboto Slab" panose="020B0604020202020204" charset="0"/>
      <p:regular r:id="rId26"/>
      <p:bold r:id="rId27"/>
    </p:embeddedFont>
    <p:embeddedFont>
      <p:font typeface="Rod" panose="020B0604020202020204" charset="-79"/>
      <p:regular r:id="rId28"/>
    </p:embeddedFont>
    <p:embeddedFont>
      <p:font typeface="Source Sans Pro" panose="020B0503030403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med saleh" initials="as" lastIdx="1" clrIdx="0">
    <p:extLst>
      <p:ext uri="{19B8F6BF-5375-455C-9EA6-DF929625EA0E}">
        <p15:presenceInfo xmlns:p15="http://schemas.microsoft.com/office/powerpoint/2012/main" userId="1d823023b17c84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99FF"/>
    <a:srgbClr val="C7ECF1"/>
    <a:srgbClr val="C2E7F0"/>
    <a:srgbClr val="C5D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89E9AB-7D3A-4DEA-8DD4-31EB79DF1E03}">
  <a:tblStyle styleId="{EC89E9AB-7D3A-4DEA-8DD4-31EB79DF1E03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8" autoAdjust="0"/>
    <p:restoredTop sz="92701" autoAdjust="0"/>
  </p:normalViewPr>
  <p:slideViewPr>
    <p:cSldViewPr>
      <p:cViewPr varScale="1">
        <p:scale>
          <a:sx n="92" d="100"/>
          <a:sy n="92" d="100"/>
        </p:scale>
        <p:origin x="79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9T01:13:13.696" idx="1">
    <p:pos x="5329" y="1615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403012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 smtClean="0"/>
              <a:t>وظيفة</a:t>
            </a:r>
            <a:r>
              <a:rPr lang="ar-EG" baseline="0" dirty="0" smtClean="0"/>
              <a:t> السوفت وير انى اكتب فيه  أوامر للهاردوير </a:t>
            </a:r>
            <a:r>
              <a:rPr lang="ar-EG" baseline="0" dirty="0" err="1" smtClean="0"/>
              <a:t>بتاعى</a:t>
            </a:r>
            <a:r>
              <a:rPr lang="ar-EG" baseline="0" dirty="0" smtClean="0"/>
              <a:t>   (برنامج  او </a:t>
            </a:r>
            <a:r>
              <a:rPr lang="ar-EG" baseline="0" dirty="0" err="1" smtClean="0"/>
              <a:t>سكتش</a:t>
            </a:r>
            <a:r>
              <a:rPr lang="ar-EG" baseline="0" dirty="0" smtClean="0"/>
              <a:t>) وبعد كده  ارفع الأوامر  </a:t>
            </a:r>
            <a:r>
              <a:rPr lang="ar-EG" baseline="0" dirty="0" err="1" smtClean="0"/>
              <a:t>دى</a:t>
            </a:r>
            <a:r>
              <a:rPr lang="ar-EG" baseline="0" dirty="0" smtClean="0"/>
              <a:t> على ال</a:t>
            </a:r>
            <a:r>
              <a:rPr lang="en-US" baseline="0" dirty="0" smtClean="0"/>
              <a:t>kit </a:t>
            </a:r>
            <a:r>
              <a:rPr lang="ar-EG" baseline="0" dirty="0" err="1" smtClean="0"/>
              <a:t>بتاعتى</a:t>
            </a:r>
            <a:r>
              <a:rPr lang="ar-EG" baseline="0" dirty="0" smtClean="0"/>
              <a:t> </a:t>
            </a:r>
          </a:p>
          <a:p>
            <a:r>
              <a:rPr lang="ar-EG" baseline="0" dirty="0" smtClean="0"/>
              <a:t>وظيفة الهارد وير انه ينفذ الأوامر </a:t>
            </a:r>
            <a:r>
              <a:rPr lang="ar-EG" baseline="0" dirty="0" err="1" smtClean="0"/>
              <a:t>اللى</a:t>
            </a:r>
            <a:r>
              <a:rPr lang="ar-EG" baseline="0" dirty="0" smtClean="0"/>
              <a:t> انا كتبتها في </a:t>
            </a:r>
            <a:r>
              <a:rPr lang="ar-EG" baseline="0" dirty="0" err="1" smtClean="0"/>
              <a:t>السكتش</a:t>
            </a:r>
            <a:r>
              <a:rPr lang="ar-EG" baseline="0" dirty="0" smtClean="0"/>
              <a:t> </a:t>
            </a:r>
            <a:r>
              <a:rPr lang="ar-EG" baseline="0" dirty="0" err="1" smtClean="0"/>
              <a:t>بتاعى</a:t>
            </a:r>
            <a:r>
              <a:rPr lang="ar-EG" baseline="0" dirty="0" smtClean="0"/>
              <a:t>  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379351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536784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164315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718974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832989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660578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90811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700184" y="1360350"/>
            <a:ext cx="5807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" name="Shape 11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" name="Shape 12"/>
          <p:cNvSpPr/>
          <p:nvPr/>
        </p:nvSpPr>
        <p:spPr>
          <a:xfrm>
            <a:off x="8827727" y="4597553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" name="Shape 13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" name="Shape 14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" name="Shape 15"/>
          <p:cNvSpPr/>
          <p:nvPr/>
        </p:nvSpPr>
        <p:spPr>
          <a:xfrm>
            <a:off x="579634" y="337347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" name="Shape 16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" name="Shape 17"/>
          <p:cNvSpPr/>
          <p:nvPr/>
        </p:nvSpPr>
        <p:spPr>
          <a:xfrm>
            <a:off x="626321" y="133987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" name="Shape 18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" name="Shape 19"/>
          <p:cNvSpPr/>
          <p:nvPr/>
        </p:nvSpPr>
        <p:spPr>
          <a:xfrm>
            <a:off x="8803950" y="5654656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" name="Shape 20"/>
          <p:cNvSpPr/>
          <p:nvPr/>
        </p:nvSpPr>
        <p:spPr>
          <a:xfrm>
            <a:off x="196310" y="1990890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1" name="Shape 21"/>
          <p:cNvSpPr/>
          <p:nvPr/>
        </p:nvSpPr>
        <p:spPr>
          <a:xfrm>
            <a:off x="1738050" y="27132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" name="Shape 22"/>
          <p:cNvSpPr/>
          <p:nvPr/>
        </p:nvSpPr>
        <p:spPr>
          <a:xfrm>
            <a:off x="771658" y="250448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" name="Shape 23"/>
          <p:cNvSpPr/>
          <p:nvPr/>
        </p:nvSpPr>
        <p:spPr>
          <a:xfrm>
            <a:off x="4271583" y="47482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4" name="Shape 24"/>
          <p:cNvSpPr/>
          <p:nvPr/>
        </p:nvSpPr>
        <p:spPr>
          <a:xfrm>
            <a:off x="7729213" y="6127437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4" name="TextBox 3"/>
          <p:cNvSpPr txBox="1"/>
          <p:nvPr userDrawn="1"/>
        </p:nvSpPr>
        <p:spPr>
          <a:xfrm>
            <a:off x="755576" y="1307669"/>
            <a:ext cx="7848872" cy="2800767"/>
          </a:xfrm>
          <a:prstGeom prst="rect">
            <a:avLst/>
          </a:prstGeom>
          <a:noFill/>
        </p:spPr>
        <p:txBody>
          <a:bodyPr wrap="square" numCol="1" spcCol="720000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SzPct val="125000"/>
              <a:buFont typeface="Arial" pitchFamily="34" charset="0"/>
              <a:buChar char="•"/>
            </a:pPr>
            <a:endParaRPr lang="en-US" sz="3200" b="1" dirty="0">
              <a:latin typeface="Source Sans Pro" charset="0"/>
            </a:endParaRPr>
          </a:p>
          <a:p>
            <a:pPr marL="631825" indent="-285750">
              <a:buClr>
                <a:schemeClr val="accent1"/>
              </a:buClr>
              <a:buFont typeface="Arial" pitchFamily="34" charset="0"/>
              <a:buChar char="─"/>
            </a:pPr>
            <a:endParaRPr lang="en-US" sz="2800" dirty="0" smtClean="0">
              <a:latin typeface="Source Sans Pro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25000"/>
              <a:buFont typeface="Arial" pitchFamily="34" charset="0"/>
              <a:buChar char="•"/>
            </a:pPr>
            <a:endParaRPr lang="en-CA" altLang="ar-EG" sz="3200" b="1" dirty="0">
              <a:latin typeface="Source Sans Pro" charset="0"/>
            </a:endParaRPr>
          </a:p>
          <a:p>
            <a:pPr marL="631825" indent="-285750">
              <a:buClr>
                <a:schemeClr val="accent1"/>
              </a:buClr>
              <a:buFont typeface="Arial" pitchFamily="34" charset="0"/>
              <a:buChar char="─"/>
            </a:pPr>
            <a:endParaRPr lang="en-CA" altLang="ar-EG" sz="2800" dirty="0">
              <a:latin typeface="Source Sans Pro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2800" dirty="0">
              <a:solidFill>
                <a:srgbClr val="00B0F0"/>
              </a:solidFill>
              <a:latin typeface="Source Sans Pro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2800" dirty="0">
              <a:solidFill>
                <a:srgbClr val="00B0F0"/>
              </a:solidFill>
              <a:latin typeface="Source Sans Pro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196752"/>
            <a:ext cx="8178800" cy="55088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CA" alt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55251"/>
              </p:ext>
            </p:extLst>
          </p:nvPr>
        </p:nvGraphicFramePr>
        <p:xfrm>
          <a:off x="1460500" y="1700808"/>
          <a:ext cx="6096000" cy="2378076"/>
        </p:xfrm>
        <a:graphic>
          <a:graphicData uri="http://schemas.openxmlformats.org/drawingml/2006/table">
            <a:tbl>
              <a:tblPr firstRow="1" lastRow="1" bandRow="1">
                <a:tableStyleId>{69CF1AB2-1976-4502-BF36-3FF5EA218861}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5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>
                          <a:latin typeface="Arial" pitchFamily="34" charset="0"/>
                          <a:cs typeface="Arial" pitchFamily="34" charset="0"/>
                        </a:rPr>
                        <a:t>lab </a:t>
                      </a:r>
                      <a:r>
                        <a:rPr lang="en-CA" sz="2000" dirty="0">
                          <a:latin typeface="Arial" pitchFamily="34" charset="0"/>
                          <a:cs typeface="Arial" pitchFamily="34" charset="0"/>
                        </a:rPr>
                        <a:t>work</a:t>
                      </a:r>
                    </a:p>
                  </a:txBody>
                  <a:tcPr marT="45732" marB="45732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2000" dirty="0" smtClean="0">
                          <a:latin typeface="Arial" pitchFamily="34" charset="0"/>
                          <a:cs typeface="Arial" pitchFamily="34" charset="0"/>
                        </a:rPr>
                        <a:t>Grade distribution</a:t>
                      </a:r>
                      <a:endParaRPr lang="en-CA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2" marB="45732" anchor="ctr"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latin typeface="Arial" pitchFamily="34" charset="0"/>
                          <a:cs typeface="Arial" pitchFamily="34" charset="0"/>
                        </a:rPr>
                        <a:t>Participation</a:t>
                      </a:r>
                    </a:p>
                  </a:txBody>
                  <a:tcPr marT="45732" marB="45732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15pt </a:t>
                      </a: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32" marB="45732" anchor="ctr"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32" marB="45732" anchor="ctr"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>
                          <a:latin typeface="Arial" pitchFamily="34" charset="0"/>
                          <a:cs typeface="Arial" pitchFamily="34" charset="0"/>
                        </a:rPr>
                        <a:t>Attendance</a:t>
                      </a:r>
                      <a:endParaRPr lang="en-CA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2" marB="45732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15pt</a:t>
                      </a: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32" marB="45732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32" marB="45732" anchor="ctr"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>
                          <a:latin typeface="Arial" pitchFamily="34" charset="0"/>
                          <a:cs typeface="Arial" pitchFamily="34" charset="0"/>
                        </a:rPr>
                        <a:t>Mini Project</a:t>
                      </a:r>
                      <a:endParaRPr lang="en-CA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2" marB="45732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15pt</a:t>
                      </a: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32" marB="45732" anchor="ctr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32" marB="45732" anchor="ctr"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>
                          <a:latin typeface="Arial" pitchFamily="34" charset="0"/>
                          <a:cs typeface="Arial" pitchFamily="34" charset="0"/>
                        </a:rPr>
                        <a:t>Oral Exam</a:t>
                      </a:r>
                      <a:endParaRPr lang="en-CA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2" marB="45732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32" marB="45732" anchor="ctr"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>
                          <a:latin typeface="Arial" pitchFamily="34" charset="0"/>
                          <a:cs typeface="Arial" pitchFamily="34" charset="0"/>
                        </a:rPr>
                        <a:t>Total Points</a:t>
                      </a:r>
                      <a:endParaRPr lang="en-CA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2" marB="45732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2000" b="1" kern="12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75</a:t>
                      </a:r>
                      <a:endParaRPr lang="en-CA" sz="2000" b="1" kern="1200" dirty="0">
                        <a:solidFill>
                          <a:srgbClr val="FF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32" marB="45732" anchor="ctr"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0360" y="476672"/>
            <a:ext cx="519176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dirty="0">
                <a:solidFill>
                  <a:srgbClr val="0091EA"/>
                </a:solidFill>
                <a:latin typeface="Forte" panose="03060902040502070203" pitchFamily="66" charset="0"/>
                <a:ea typeface="Roboto Slab"/>
                <a:cs typeface="Roboto Slab"/>
                <a:sym typeface="Roboto Slab"/>
              </a:rPr>
              <a:t>Grading:</a:t>
            </a:r>
          </a:p>
        </p:txBody>
      </p:sp>
    </p:spTree>
    <p:extLst>
      <p:ext uri="{BB962C8B-B14F-4D97-AF65-F5344CB8AC3E}">
        <p14:creationId xmlns:p14="http://schemas.microsoft.com/office/powerpoint/2010/main" val="244889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0360" y="476672"/>
            <a:ext cx="591184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dirty="0" smtClean="0">
                <a:solidFill>
                  <a:srgbClr val="0091EA"/>
                </a:solidFill>
                <a:latin typeface="Forte" panose="03060902040502070203" pitchFamily="66" charset="0"/>
                <a:ea typeface="Roboto Slab"/>
                <a:cs typeface="Roboto Slab"/>
                <a:sym typeface="Roboto Slab"/>
              </a:rPr>
              <a:t>Serial Communication</a:t>
            </a:r>
            <a:endParaRPr lang="ar-EG" sz="4800" dirty="0">
              <a:solidFill>
                <a:srgbClr val="0091EA"/>
              </a:solidFill>
              <a:latin typeface="Forte" panose="03060902040502070203" pitchFamily="66" charset="0"/>
              <a:ea typeface="Roboto Slab"/>
              <a:cs typeface="Roboto Slab"/>
              <a:sym typeface="Roboto Sla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307669"/>
            <a:ext cx="7992888" cy="47089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numCol="1" spcCol="720000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 smtClean="0">
                <a:latin typeface="Source Sans Pro" charset="0"/>
              </a:rPr>
              <a:t>Arduino </a:t>
            </a:r>
            <a:r>
              <a:rPr lang="en-US" sz="2000" dirty="0">
                <a:latin typeface="Source Sans Pro" charset="0"/>
              </a:rPr>
              <a:t>U</a:t>
            </a:r>
            <a:r>
              <a:rPr lang="en-US" sz="2000" dirty="0" smtClean="0">
                <a:latin typeface="Source Sans Pro" charset="0"/>
              </a:rPr>
              <a:t>no has one serial port on pins(0,1)</a:t>
            </a: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 smtClean="0">
                <a:latin typeface="Source Sans Pro" charset="0"/>
              </a:rPr>
              <a:t>It is a protocol to exchange data between to remote devices using only 3 wires(</a:t>
            </a:r>
            <a:r>
              <a:rPr lang="en-US" sz="2000" dirty="0" err="1" smtClean="0">
                <a:latin typeface="Source Sans Pro" charset="0"/>
              </a:rPr>
              <a:t>Tx</a:t>
            </a:r>
            <a:r>
              <a:rPr lang="en-US" sz="2000" dirty="0" smtClean="0">
                <a:latin typeface="Source Sans Pro" charset="0"/>
              </a:rPr>
              <a:t> , Rx, GND) ;</a:t>
            </a: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>
                <a:latin typeface="Source Sans Pro" charset="0"/>
              </a:rPr>
              <a:t>Serial protocol takes a byte of data and send it serially bit by </a:t>
            </a:r>
            <a:r>
              <a:rPr lang="en-US" sz="2000" dirty="0" smtClean="0">
                <a:latin typeface="Source Sans Pro" charset="0"/>
              </a:rPr>
              <a:t>bit as pulses.</a:t>
            </a: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endParaRPr lang="en-US" sz="2000" dirty="0">
              <a:latin typeface="Source Sans Pro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endParaRPr lang="en-US" sz="2000" dirty="0" smtClean="0">
              <a:latin typeface="Source Sans Pro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endParaRPr lang="en-US" sz="2000" dirty="0">
              <a:latin typeface="Source Sans Pro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endParaRPr lang="en-US" sz="2000" dirty="0" smtClean="0">
              <a:latin typeface="Source Sans Pro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endParaRPr lang="en-US" sz="2000" dirty="0">
              <a:latin typeface="Source Sans Pro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endParaRPr lang="en-US" sz="2000" dirty="0" smtClean="0">
              <a:latin typeface="Source Sans Pro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endParaRPr lang="en-US" sz="2000" dirty="0" smtClean="0">
              <a:latin typeface="Source Sans Pro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endParaRPr lang="en-US" sz="2000" dirty="0" smtClean="0">
              <a:latin typeface="Source Sans Pro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 smtClean="0">
                <a:latin typeface="Source Sans Pro" charset="0"/>
              </a:rPr>
              <a:t>We can use it to let Arduino communicate with other devices such as Pc another Arduino,…etc.</a:t>
            </a: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 smtClean="0">
                <a:latin typeface="Source Sans Pro" charset="0"/>
              </a:rPr>
              <a:t>You can communicate with Arduino IDE directly using Serial monitor.</a:t>
            </a:r>
            <a:endParaRPr lang="en-US" sz="2800" dirty="0">
              <a:latin typeface="Source Sans Pro" charset="0"/>
            </a:endParaRPr>
          </a:p>
        </p:txBody>
      </p:sp>
      <p:pic>
        <p:nvPicPr>
          <p:cNvPr id="1026" name="Picture 2" descr="https://www.mac-usb-serial.com/wordpress/wp-content/uploads/2014/12/SerialSigna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6" b="7568"/>
          <a:stretch/>
        </p:blipFill>
        <p:spPr bwMode="auto">
          <a:xfrm>
            <a:off x="2420280" y="2708920"/>
            <a:ext cx="6328184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sparkfun.com/assets/f/c/6/2/4/52ddb2d5ce395f59658b456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8" t="-298" r="19993" b="66511"/>
          <a:stretch/>
        </p:blipFill>
        <p:spPr bwMode="auto">
          <a:xfrm>
            <a:off x="507808" y="3471355"/>
            <a:ext cx="2160240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08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0360" y="476672"/>
            <a:ext cx="684794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dirty="0" smtClean="0">
                <a:solidFill>
                  <a:srgbClr val="0091EA"/>
                </a:solidFill>
                <a:latin typeface="Forte" panose="03060902040502070203" pitchFamily="66" charset="0"/>
                <a:ea typeface="Roboto Slab"/>
                <a:cs typeface="Roboto Slab"/>
                <a:sym typeface="Roboto Slab"/>
              </a:rPr>
              <a:t>Serial communication</a:t>
            </a:r>
            <a:endParaRPr lang="ar-EG" sz="4800" dirty="0">
              <a:solidFill>
                <a:srgbClr val="0091EA"/>
              </a:solidFill>
              <a:latin typeface="Forte" panose="03060902040502070203" pitchFamily="66" charset="0"/>
              <a:ea typeface="Roboto Slab"/>
              <a:cs typeface="Roboto Slab"/>
              <a:sym typeface="Roboto Sla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307669"/>
            <a:ext cx="7848872" cy="53245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1" spcCol="720000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/>
              <a:t>We will use Arduino built-in serial </a:t>
            </a:r>
            <a:r>
              <a:rPr lang="en-US" sz="2000" dirty="0" smtClean="0"/>
              <a:t>library to program serial port.</a:t>
            </a:r>
            <a:endParaRPr lang="en-US" sz="2000" dirty="0"/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endParaRPr lang="en-US" sz="2000" dirty="0" smtClean="0">
              <a:latin typeface="+mj-lt"/>
            </a:endParaRP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 smtClean="0">
                <a:solidFill>
                  <a:schemeClr val="accent1"/>
                </a:solidFill>
                <a:latin typeface="+mj-lt"/>
              </a:rPr>
              <a:t>How can you initialize serial port?</a:t>
            </a: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 smtClean="0">
                <a:latin typeface="+mj-lt"/>
              </a:rPr>
              <a:t>You must initialize the port in setup function as following:</a:t>
            </a:r>
          </a:p>
          <a:p>
            <a:pPr marL="355600"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 err="1" smtClean="0">
                <a:latin typeface="Rod" panose="02030509050101010101" pitchFamily="49" charset="-79"/>
                <a:cs typeface="Rod" panose="02030509050101010101" pitchFamily="49" charset="-79"/>
              </a:rPr>
              <a:t>Serial.begin</a:t>
            </a:r>
            <a:r>
              <a:rPr lang="en-US" sz="2000" dirty="0" smtClean="0">
                <a:latin typeface="Rod" panose="02030509050101010101" pitchFamily="49" charset="-79"/>
                <a:cs typeface="Rod" panose="02030509050101010101" pitchFamily="49" charset="-79"/>
              </a:rPr>
              <a:t>(</a:t>
            </a:r>
            <a:r>
              <a:rPr lang="en-US" sz="2000" dirty="0" err="1" smtClean="0">
                <a:latin typeface="Rod" panose="02030509050101010101" pitchFamily="49" charset="-79"/>
                <a:cs typeface="Rod" panose="02030509050101010101" pitchFamily="49" charset="-79"/>
              </a:rPr>
              <a:t>baudRate</a:t>
            </a:r>
            <a:r>
              <a:rPr lang="en-US" sz="2000" dirty="0" smtClean="0">
                <a:latin typeface="Rod" panose="02030509050101010101" pitchFamily="49" charset="-79"/>
                <a:cs typeface="Rod" panose="02030509050101010101" pitchFamily="49" charset="-79"/>
              </a:rPr>
              <a:t>) ; //</a:t>
            </a:r>
            <a:r>
              <a:rPr lang="en-US" sz="2000" dirty="0" err="1" smtClean="0">
                <a:latin typeface="Rod" panose="02030509050101010101" pitchFamily="49" charset="-79"/>
                <a:cs typeface="Rod" panose="02030509050101010101" pitchFamily="49" charset="-79"/>
              </a:rPr>
              <a:t>baudRate</a:t>
            </a:r>
            <a:r>
              <a:rPr lang="en-US" sz="2000" dirty="0" smtClean="0">
                <a:latin typeface="Rod" panose="02030509050101010101" pitchFamily="49" charset="-79"/>
                <a:cs typeface="Rod" panose="02030509050101010101" pitchFamily="49" charset="-79"/>
              </a:rPr>
              <a:t>=9600;</a:t>
            </a: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 err="1" smtClean="0">
                <a:latin typeface="+mj-lt"/>
                <a:cs typeface="Rod" panose="02030509050101010101" pitchFamily="49" charset="-79"/>
              </a:rPr>
              <a:t>baudRate</a:t>
            </a:r>
            <a:r>
              <a:rPr lang="en-US" sz="2000" dirty="0" smtClean="0">
                <a:latin typeface="+mj-lt"/>
                <a:cs typeface="Rod" panose="02030509050101010101" pitchFamily="49" charset="-79"/>
              </a:rPr>
              <a:t> is the number of transmitted bits per second.</a:t>
            </a: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 smtClean="0">
                <a:solidFill>
                  <a:srgbClr val="FF0000"/>
                </a:solidFill>
                <a:latin typeface="+mj-lt"/>
                <a:cs typeface="Rod" panose="02030509050101010101" pitchFamily="49" charset="-79"/>
              </a:rPr>
              <a:t>The two communicating devices must have the same </a:t>
            </a:r>
            <a:r>
              <a:rPr lang="en-US" sz="2000" dirty="0" err="1" smtClean="0">
                <a:solidFill>
                  <a:srgbClr val="FF0000"/>
                </a:solidFill>
                <a:cs typeface="Rod" panose="02030509050101010101" pitchFamily="49" charset="-79"/>
              </a:rPr>
              <a:t>baudRate</a:t>
            </a:r>
            <a:r>
              <a:rPr lang="en-US" sz="2000" dirty="0" smtClean="0">
                <a:solidFill>
                  <a:srgbClr val="FF0000"/>
                </a:solidFill>
                <a:cs typeface="Rod" panose="02030509050101010101" pitchFamily="49" charset="-79"/>
              </a:rPr>
              <a:t>.</a:t>
            </a: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endParaRPr lang="en-US" sz="2000" dirty="0">
              <a:latin typeface="Source Sans Pro" charset="0"/>
              <a:cs typeface="Rod" panose="02030509050101010101" pitchFamily="49" charset="-79"/>
            </a:endParaRP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>
                <a:solidFill>
                  <a:schemeClr val="accent1"/>
                </a:solidFill>
              </a:rPr>
              <a:t>How cam you </a:t>
            </a:r>
            <a:r>
              <a:rPr lang="en-US" sz="2000" dirty="0" smtClean="0">
                <a:solidFill>
                  <a:schemeClr val="accent1"/>
                </a:solidFill>
              </a:rPr>
              <a:t>send data to </a:t>
            </a:r>
            <a:r>
              <a:rPr lang="en-US" sz="2000" dirty="0">
                <a:solidFill>
                  <a:schemeClr val="accent1"/>
                </a:solidFill>
              </a:rPr>
              <a:t>serial port</a:t>
            </a:r>
            <a:r>
              <a:rPr lang="en-US" sz="2000" dirty="0" smtClean="0">
                <a:solidFill>
                  <a:schemeClr val="accent1"/>
                </a:solidFill>
              </a:rPr>
              <a:t>?</a:t>
            </a: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 smtClean="0"/>
              <a:t>Using the following functions:</a:t>
            </a:r>
          </a:p>
          <a:p>
            <a:pPr marL="355600"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 smtClean="0">
                <a:latin typeface="+mj-lt"/>
                <a:cs typeface="Rod" panose="02030509050101010101" pitchFamily="49" charset="-79"/>
              </a:rPr>
              <a:t>Syntax:</a:t>
            </a:r>
          </a:p>
          <a:p>
            <a:pPr marL="355600"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 err="1" smtClean="0">
                <a:latin typeface="Rod" panose="02030509050101010101" pitchFamily="49" charset="-79"/>
                <a:cs typeface="Rod" panose="02030509050101010101" pitchFamily="49" charset="-79"/>
              </a:rPr>
              <a:t>Serial.print</a:t>
            </a:r>
            <a:r>
              <a:rPr lang="en-US" sz="2000" dirty="0" smtClean="0">
                <a:latin typeface="Rod" panose="02030509050101010101" pitchFamily="49" charset="-79"/>
                <a:cs typeface="Rod" panose="02030509050101010101" pitchFamily="49" charset="-79"/>
              </a:rPr>
              <a:t>(</a:t>
            </a:r>
            <a:r>
              <a:rPr lang="en-US" sz="2000" dirty="0" err="1" smtClean="0">
                <a:latin typeface="Rod" panose="02030509050101010101" pitchFamily="49" charset="-79"/>
                <a:cs typeface="Rod" panose="02030509050101010101" pitchFamily="49" charset="-79"/>
              </a:rPr>
              <a:t>strig_OR_numder</a:t>
            </a:r>
            <a:r>
              <a:rPr lang="en-US" sz="2000" dirty="0" smtClean="0">
                <a:latin typeface="Rod" panose="02030509050101010101" pitchFamily="49" charset="-79"/>
                <a:cs typeface="Rod" panose="02030509050101010101" pitchFamily="49" charset="-79"/>
              </a:rPr>
              <a:t>);</a:t>
            </a:r>
            <a:endParaRPr lang="en-US" sz="2000" dirty="0">
              <a:latin typeface="Rod" panose="02030509050101010101" pitchFamily="49" charset="-79"/>
              <a:cs typeface="Rod" panose="02030509050101010101" pitchFamily="49" charset="-79"/>
            </a:endParaRPr>
          </a:p>
          <a:p>
            <a:pPr marL="355600"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 err="1" smtClean="0">
                <a:latin typeface="Rod" panose="02030509050101010101" pitchFamily="49" charset="-79"/>
                <a:cs typeface="Rod" panose="02030509050101010101" pitchFamily="49" charset="-79"/>
              </a:rPr>
              <a:t>Serial.println</a:t>
            </a:r>
            <a:r>
              <a:rPr lang="en-US" sz="2000" dirty="0" smtClean="0">
                <a:latin typeface="Rod" panose="02030509050101010101" pitchFamily="49" charset="-79"/>
                <a:cs typeface="Rod" panose="02030509050101010101" pitchFamily="49" charset="-79"/>
              </a:rPr>
              <a:t>(</a:t>
            </a:r>
            <a:r>
              <a:rPr lang="en-US" sz="2000" dirty="0" err="1" smtClean="0">
                <a:latin typeface="Rod" panose="02030509050101010101" pitchFamily="49" charset="-79"/>
                <a:cs typeface="Rod" panose="02030509050101010101" pitchFamily="49" charset="-79"/>
              </a:rPr>
              <a:t>strig_OR_numder</a:t>
            </a:r>
            <a:r>
              <a:rPr lang="en-US" sz="2000" dirty="0" smtClean="0">
                <a:latin typeface="Rod" panose="02030509050101010101" pitchFamily="49" charset="-79"/>
                <a:cs typeface="Rod" panose="02030509050101010101" pitchFamily="49" charset="-79"/>
              </a:rPr>
              <a:t>);//add new line</a:t>
            </a:r>
          </a:p>
          <a:p>
            <a:pPr marL="355600"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 err="1">
                <a:latin typeface="Rod" panose="02030509050101010101" pitchFamily="49" charset="-79"/>
                <a:cs typeface="Rod" panose="02030509050101010101" pitchFamily="49" charset="-79"/>
              </a:rPr>
              <a:t>Serial.write</a:t>
            </a:r>
            <a:r>
              <a:rPr lang="en-US" sz="2000" dirty="0">
                <a:latin typeface="Rod" panose="02030509050101010101" pitchFamily="49" charset="-79"/>
                <a:cs typeface="Rod" panose="02030509050101010101" pitchFamily="49" charset="-79"/>
              </a:rPr>
              <a:t>(</a:t>
            </a:r>
            <a:r>
              <a:rPr lang="en-US" sz="2000" dirty="0" err="1">
                <a:latin typeface="Rod" panose="02030509050101010101" pitchFamily="49" charset="-79"/>
                <a:cs typeface="Rod" panose="02030509050101010101" pitchFamily="49" charset="-79"/>
              </a:rPr>
              <a:t>val</a:t>
            </a:r>
            <a:r>
              <a:rPr lang="en-US" sz="2000" dirty="0" smtClean="0">
                <a:latin typeface="Rod" panose="02030509050101010101" pitchFamily="49" charset="-79"/>
                <a:cs typeface="Rod" panose="02030509050101010101" pitchFamily="49" charset="-79"/>
              </a:rPr>
              <a:t>);//</a:t>
            </a:r>
            <a:r>
              <a:rPr lang="en-US" sz="2000" dirty="0" err="1" smtClean="0">
                <a:latin typeface="Rod" panose="02030509050101010101" pitchFamily="49" charset="-79"/>
                <a:cs typeface="Rod" panose="02030509050101010101" pitchFamily="49" charset="-79"/>
              </a:rPr>
              <a:t>sen</a:t>
            </a:r>
            <a:r>
              <a:rPr lang="en-US" sz="2000" dirty="0" smtClean="0">
                <a:latin typeface="Rod" panose="02030509050101010101" pitchFamily="49" charset="-79"/>
                <a:cs typeface="Rod" panose="02030509050101010101" pitchFamily="49" charset="-79"/>
              </a:rPr>
              <a:t> binary data</a:t>
            </a:r>
            <a:endParaRPr lang="en-US" sz="2000" dirty="0">
              <a:latin typeface="Rod" panose="02030509050101010101" pitchFamily="49" charset="-79"/>
              <a:cs typeface="Rod" panose="02030509050101010101" pitchFamily="49" charset="-79"/>
            </a:endParaRPr>
          </a:p>
          <a:p>
            <a:pPr marL="355600"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 smtClean="0">
                <a:solidFill>
                  <a:srgbClr val="FF0000"/>
                </a:solidFill>
                <a:latin typeface="+mj-lt"/>
                <a:cs typeface="Rod" panose="02030509050101010101" pitchFamily="49" charset="-79"/>
              </a:rPr>
              <a:t>Ex:</a:t>
            </a:r>
          </a:p>
          <a:p>
            <a:pPr marL="355600"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 err="1" smtClean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Serial.print</a:t>
            </a:r>
            <a:r>
              <a:rPr lang="en-US" sz="2000" dirty="0" smtClean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(“</a:t>
            </a:r>
            <a:r>
              <a:rPr lang="en-US" sz="2000" dirty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H</a:t>
            </a:r>
            <a:r>
              <a:rPr lang="en-US" sz="2000" dirty="0" smtClean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ello Arduino” );</a:t>
            </a:r>
          </a:p>
          <a:p>
            <a:pPr marL="355600"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 err="1" smtClean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Serial.print</a:t>
            </a:r>
            <a:r>
              <a:rPr lang="en-US" sz="2000" dirty="0" smtClean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(100);</a:t>
            </a:r>
            <a:endParaRPr lang="en-US" sz="2000" dirty="0">
              <a:solidFill>
                <a:srgbClr val="FF0000"/>
              </a:solidFill>
              <a:latin typeface="Rod" panose="02030509050101010101" pitchFamily="49" charset="-79"/>
              <a:cs typeface="Rod" panose="0203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6493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0360" y="476672"/>
            <a:ext cx="598384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dirty="0">
                <a:solidFill>
                  <a:srgbClr val="0091EA"/>
                </a:solidFill>
                <a:latin typeface="Forte" panose="03060902040502070203" pitchFamily="66" charset="0"/>
                <a:ea typeface="Roboto Slab"/>
                <a:cs typeface="Roboto Slab"/>
                <a:sym typeface="Roboto Slab"/>
              </a:rPr>
              <a:t>Serial </a:t>
            </a:r>
            <a:r>
              <a:rPr lang="en-US" sz="4800" dirty="0" smtClean="0">
                <a:solidFill>
                  <a:srgbClr val="0091EA"/>
                </a:solidFill>
                <a:latin typeface="Forte" panose="03060902040502070203" pitchFamily="66" charset="0"/>
                <a:ea typeface="Roboto Slab"/>
                <a:cs typeface="Roboto Slab"/>
                <a:sym typeface="Roboto Slab"/>
              </a:rPr>
              <a:t>communication </a:t>
            </a:r>
            <a:endParaRPr lang="ar-EG" sz="4800" dirty="0">
              <a:solidFill>
                <a:srgbClr val="0091EA"/>
              </a:solidFill>
              <a:latin typeface="Forte" panose="03060902040502070203" pitchFamily="66" charset="0"/>
              <a:ea typeface="Roboto Slab"/>
              <a:cs typeface="Roboto Slab"/>
              <a:sym typeface="Roboto Sla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360" y="1323925"/>
            <a:ext cx="7848872" cy="52322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numCol="1" spcCol="720000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/>
              <a:t>How cam you </a:t>
            </a:r>
            <a:r>
              <a:rPr lang="en-US" sz="2000" dirty="0" smtClean="0"/>
              <a:t>receive </a:t>
            </a:r>
            <a:r>
              <a:rPr lang="en-US" sz="2000" dirty="0"/>
              <a:t>data </a:t>
            </a:r>
            <a:r>
              <a:rPr lang="en-US" sz="2000" dirty="0" smtClean="0"/>
              <a:t>from </a:t>
            </a:r>
            <a:r>
              <a:rPr lang="en-US" sz="2000" dirty="0"/>
              <a:t>serial port?</a:t>
            </a: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 smtClean="0">
                <a:latin typeface="+mj-lt"/>
              </a:rPr>
              <a:t>To receive data you must check first if there is available data or not using the following code</a:t>
            </a:r>
          </a:p>
          <a:p>
            <a:pPr marL="355600"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1600" dirty="0">
                <a:latin typeface="Rod" panose="02030509050101010101" pitchFamily="49" charset="-79"/>
                <a:cs typeface="Rod" panose="02030509050101010101" pitchFamily="49" charset="-79"/>
              </a:rPr>
              <a:t>// Check to see if at least one character is available</a:t>
            </a:r>
            <a:endParaRPr lang="en-US" sz="1600" dirty="0" smtClean="0">
              <a:latin typeface="Rod" panose="02030509050101010101" pitchFamily="49" charset="-79"/>
              <a:cs typeface="Rod" panose="02030509050101010101" pitchFamily="49" charset="-79"/>
            </a:endParaRPr>
          </a:p>
          <a:p>
            <a:pPr marL="355600"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 smtClean="0">
                <a:latin typeface="Rod" panose="02030509050101010101" pitchFamily="49" charset="-79"/>
                <a:cs typeface="Rod" panose="02030509050101010101" pitchFamily="49" charset="-79"/>
              </a:rPr>
              <a:t>if </a:t>
            </a:r>
            <a:r>
              <a:rPr lang="en-US" sz="2000" dirty="0">
                <a:latin typeface="Rod" panose="02030509050101010101" pitchFamily="49" charset="-79"/>
                <a:cs typeface="Rod" panose="02030509050101010101" pitchFamily="49" charset="-79"/>
              </a:rPr>
              <a:t>( </a:t>
            </a:r>
            <a:r>
              <a:rPr lang="en-US" sz="2000" dirty="0" err="1">
                <a:latin typeface="Rod" panose="02030509050101010101" pitchFamily="49" charset="-79"/>
                <a:cs typeface="Rod" panose="02030509050101010101" pitchFamily="49" charset="-79"/>
              </a:rPr>
              <a:t>Serial.available</a:t>
            </a:r>
            <a:r>
              <a:rPr lang="en-US" sz="2000" dirty="0" smtClean="0">
                <a:latin typeface="Rod" panose="02030509050101010101" pitchFamily="49" charset="-79"/>
                <a:cs typeface="Rod" panose="02030509050101010101" pitchFamily="49" charset="-79"/>
              </a:rPr>
              <a:t>())</a:t>
            </a:r>
            <a:r>
              <a:rPr lang="en-US" sz="2000" dirty="0">
                <a:latin typeface="Rod" panose="02030509050101010101" pitchFamily="49" charset="-79"/>
                <a:cs typeface="Rod" panose="02030509050101010101" pitchFamily="49" charset="-79"/>
              </a:rPr>
              <a:t/>
            </a:r>
            <a:br>
              <a:rPr lang="en-US" sz="2000" dirty="0">
                <a:latin typeface="Rod" panose="02030509050101010101" pitchFamily="49" charset="-79"/>
                <a:cs typeface="Rod" panose="02030509050101010101" pitchFamily="49" charset="-79"/>
              </a:rPr>
            </a:br>
            <a:r>
              <a:rPr lang="en-US" sz="2000" dirty="0" smtClean="0">
                <a:latin typeface="Rod" panose="02030509050101010101" pitchFamily="49" charset="-79"/>
                <a:cs typeface="Rod" panose="02030509050101010101" pitchFamily="49" charset="-79"/>
              </a:rPr>
              <a:t>{</a:t>
            </a:r>
            <a:endParaRPr lang="en-US" sz="2000" dirty="0">
              <a:latin typeface="Rod" panose="02030509050101010101" pitchFamily="49" charset="-79"/>
              <a:cs typeface="Rod" panose="02030509050101010101" pitchFamily="49" charset="-79"/>
            </a:endParaRP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 smtClean="0">
                <a:latin typeface="Rod" panose="02030509050101010101" pitchFamily="49" charset="-79"/>
                <a:cs typeface="Rod" panose="02030509050101010101" pitchFamily="49" charset="-79"/>
              </a:rPr>
              <a:t>	//read one character.</a:t>
            </a:r>
            <a:br>
              <a:rPr lang="en-US" sz="2000" dirty="0" smtClean="0">
                <a:latin typeface="Rod" panose="02030509050101010101" pitchFamily="49" charset="-79"/>
                <a:cs typeface="Rod" panose="02030509050101010101" pitchFamily="49" charset="-79"/>
              </a:rPr>
            </a:br>
            <a:r>
              <a:rPr lang="en-US" sz="2000" dirty="0" smtClean="0">
                <a:latin typeface="Rod" panose="02030509050101010101" pitchFamily="49" charset="-79"/>
                <a:cs typeface="Rod" panose="02030509050101010101" pitchFamily="49" charset="-79"/>
              </a:rPr>
              <a:t>  }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T</a:t>
            </a:r>
            <a:r>
              <a:rPr lang="en-US" sz="2000" dirty="0" smtClean="0"/>
              <a:t>o read one character use the following code:</a:t>
            </a:r>
          </a:p>
          <a:p>
            <a:pPr marL="177800"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 smtClean="0">
                <a:latin typeface="Rod" panose="02030509050101010101" pitchFamily="49" charset="-79"/>
                <a:cs typeface="Rod" panose="02030509050101010101" pitchFamily="49" charset="-79"/>
              </a:rPr>
              <a:t>char </a:t>
            </a:r>
            <a:r>
              <a:rPr lang="en-US" sz="2000" dirty="0" err="1" smtClean="0">
                <a:latin typeface="Rod" panose="02030509050101010101" pitchFamily="49" charset="-79"/>
                <a:cs typeface="Rod" panose="02030509050101010101" pitchFamily="49" charset="-79"/>
              </a:rPr>
              <a:t>ch</a:t>
            </a:r>
            <a:r>
              <a:rPr lang="en-US" sz="2000" dirty="0" smtClean="0">
                <a:latin typeface="Rod" panose="02030509050101010101" pitchFamily="49" charset="-79"/>
                <a:cs typeface="Rod" panose="02030509050101010101" pitchFamily="49" charset="-79"/>
              </a:rPr>
              <a:t> = </a:t>
            </a:r>
            <a:r>
              <a:rPr lang="en-US" sz="2000" dirty="0" err="1" smtClean="0">
                <a:latin typeface="Rod" panose="02030509050101010101" pitchFamily="49" charset="-79"/>
                <a:cs typeface="Rod" panose="02030509050101010101" pitchFamily="49" charset="-79"/>
              </a:rPr>
              <a:t>Serial.read</a:t>
            </a:r>
            <a:r>
              <a:rPr lang="en-US" sz="2000" dirty="0" smtClean="0">
                <a:latin typeface="Rod" panose="02030509050101010101" pitchFamily="49" charset="-79"/>
                <a:cs typeface="Rod" panose="02030509050101010101" pitchFamily="49" charset="-79"/>
              </a:rPr>
              <a:t>();</a:t>
            </a: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endParaRPr lang="en-US" sz="2000" dirty="0">
              <a:latin typeface="Rod" panose="02030509050101010101" pitchFamily="49" charset="-79"/>
              <a:cs typeface="Rod" panose="02030509050101010101" pitchFamily="49" charset="-79"/>
            </a:endParaRPr>
          </a:p>
          <a:p>
            <a:pPr marL="355600"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 smtClean="0">
                <a:solidFill>
                  <a:srgbClr val="FF0000"/>
                </a:solidFill>
                <a:latin typeface="+mj-lt"/>
                <a:cs typeface="Rod" panose="02030509050101010101" pitchFamily="49" charset="-79"/>
              </a:rPr>
              <a:t>Ex:</a:t>
            </a:r>
            <a:r>
              <a:rPr lang="en-US" sz="2000" dirty="0">
                <a:solidFill>
                  <a:srgbClr val="FF0000"/>
                </a:solidFill>
                <a:latin typeface="+mj-lt"/>
                <a:cs typeface="Rod" panose="02030509050101010101" pitchFamily="49" charset="-79"/>
              </a:rPr>
              <a:t> </a:t>
            </a:r>
            <a:endParaRPr lang="en-US" sz="2000" dirty="0" smtClean="0">
              <a:solidFill>
                <a:srgbClr val="FF0000"/>
              </a:solidFill>
              <a:latin typeface="+mj-lt"/>
              <a:cs typeface="Rod" panose="02030509050101010101" pitchFamily="49" charset="-79"/>
            </a:endParaRPr>
          </a:p>
          <a:p>
            <a:pPr marL="355600"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 smtClean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if </a:t>
            </a:r>
            <a:r>
              <a:rPr lang="en-US" sz="2000" dirty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( </a:t>
            </a:r>
            <a:r>
              <a:rPr lang="en-US" sz="2000" dirty="0" err="1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Serial.available</a:t>
            </a:r>
            <a:r>
              <a:rPr lang="en-US" sz="2000" dirty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())</a:t>
            </a:r>
            <a:br>
              <a:rPr lang="en-US" sz="2000" dirty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</a:br>
            <a:r>
              <a:rPr lang="en-US" sz="2000" dirty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{</a:t>
            </a: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	char </a:t>
            </a:r>
            <a:r>
              <a:rPr lang="en-US" sz="2000" dirty="0" err="1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ch</a:t>
            </a:r>
            <a:r>
              <a:rPr lang="en-US" sz="2000" dirty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 = </a:t>
            </a:r>
            <a:r>
              <a:rPr lang="en-US" sz="2000" dirty="0" err="1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Serial.read</a:t>
            </a:r>
            <a:r>
              <a:rPr lang="en-US" sz="2000" dirty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();</a:t>
            </a: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 smtClean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}</a:t>
            </a:r>
            <a:endParaRPr lang="en-US" sz="2000" dirty="0" smtClean="0">
              <a:solidFill>
                <a:srgbClr val="FF0000"/>
              </a:solidFill>
              <a:latin typeface="Rod" panose="02030509050101010101" pitchFamily="49" charset="-79"/>
              <a:cs typeface="Rod" panose="02030509050101010101" pitchFamily="49" charset="-79"/>
            </a:endParaRPr>
          </a:p>
          <a:p>
            <a:pPr marL="346075">
              <a:buClr>
                <a:schemeClr val="accent1">
                  <a:lumMod val="75000"/>
                </a:schemeClr>
              </a:buClr>
              <a:buSzPct val="125000"/>
            </a:pPr>
            <a:endParaRPr lang="en-US" sz="2000" dirty="0">
              <a:latin typeface="Source Sans Pr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9952" y="5999183"/>
            <a:ext cx="4885595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600" dirty="0" smtClean="0"/>
              <a:t>More information can be </a:t>
            </a:r>
            <a:r>
              <a:rPr lang="en-US" sz="1600" dirty="0"/>
              <a:t>found on Arduino </a:t>
            </a:r>
            <a:r>
              <a:rPr lang="en-US" sz="1600" dirty="0" smtClean="0"/>
              <a:t>website:</a:t>
            </a:r>
          </a:p>
          <a:p>
            <a:endParaRPr lang="en-US" sz="1600" dirty="0" smtClean="0"/>
          </a:p>
          <a:p>
            <a:r>
              <a:rPr lang="en-US" sz="1600" dirty="0" smtClean="0"/>
              <a:t>https</a:t>
            </a:r>
            <a:r>
              <a:rPr lang="en-US" sz="1600" dirty="0"/>
              <a:t>://www.arduino.cc/en/Serial</a:t>
            </a:r>
            <a:endParaRPr lang="ar-EG" sz="1600" dirty="0"/>
          </a:p>
        </p:txBody>
      </p:sp>
    </p:spTree>
    <p:extLst>
      <p:ext uri="{BB962C8B-B14F-4D97-AF65-F5344CB8AC3E}">
        <p14:creationId xmlns:p14="http://schemas.microsoft.com/office/powerpoint/2010/main" val="296673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0360" y="476672"/>
            <a:ext cx="519176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r>
              <a:rPr lang="en-CA" altLang="ar-EG" sz="4800" dirty="0" smtClean="0">
                <a:solidFill>
                  <a:schemeClr val="accent1"/>
                </a:solidFill>
                <a:latin typeface="Forte" panose="03060902040502070203" pitchFamily="66" charset="0"/>
              </a:rPr>
              <a:t>Matlab </a:t>
            </a:r>
            <a:r>
              <a:rPr lang="en-CA" altLang="ar-EG" sz="4800" dirty="0">
                <a:solidFill>
                  <a:schemeClr val="accent1"/>
                </a:solidFill>
                <a:latin typeface="Forte" panose="03060902040502070203" pitchFamily="66" charset="0"/>
              </a:rPr>
              <a:t>∫󠆗 </a:t>
            </a:r>
            <a:r>
              <a:rPr lang="en-CA" altLang="ar-EG" sz="4800" dirty="0" smtClean="0">
                <a:solidFill>
                  <a:schemeClr val="accent1"/>
                </a:solidFill>
                <a:latin typeface="Forte" panose="03060902040502070203" pitchFamily="66" charset="0"/>
              </a:rPr>
              <a:t>Arduino</a:t>
            </a:r>
            <a:endParaRPr lang="en-CA" altLang="ar-EG" sz="4800" dirty="0">
              <a:solidFill>
                <a:schemeClr val="accent1"/>
              </a:solidFill>
              <a:latin typeface="Forte" panose="03060902040502070203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307669"/>
            <a:ext cx="7848872" cy="3293209"/>
          </a:xfrm>
          <a:prstGeom prst="rect">
            <a:avLst/>
          </a:prstGeom>
          <a:noFill/>
        </p:spPr>
        <p:txBody>
          <a:bodyPr wrap="square" numCol="1" spcCol="720000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400" dirty="0" smtClean="0">
                <a:latin typeface="Source Sans Pro" charset="0"/>
              </a:rPr>
              <a:t>We can integrate Matlab with Arduino in 3 ways</a:t>
            </a:r>
          </a:p>
          <a:p>
            <a:pPr marL="692150" indent="-514350">
              <a:buClr>
                <a:schemeClr val="accent1">
                  <a:lumMod val="75000"/>
                </a:schemeClr>
              </a:buClr>
              <a:buSzPct val="125000"/>
              <a:buFont typeface="+mj-lt"/>
              <a:buAutoNum type="arabicPeriod"/>
            </a:pPr>
            <a:r>
              <a:rPr lang="en-US" sz="2000" dirty="0">
                <a:latin typeface="Source Sans Pro" charset="0"/>
              </a:rPr>
              <a:t>C</a:t>
            </a:r>
            <a:r>
              <a:rPr lang="en-US" sz="2000" dirty="0" smtClean="0">
                <a:latin typeface="Source Sans Pro" charset="0"/>
              </a:rPr>
              <a:t>ommunication using serial port</a:t>
            </a:r>
          </a:p>
          <a:p>
            <a:pPr marL="692150" indent="-514350">
              <a:buClr>
                <a:schemeClr val="accent1">
                  <a:lumMod val="75000"/>
                </a:schemeClr>
              </a:buClr>
              <a:buSzPct val="125000"/>
              <a:buFont typeface="+mj-lt"/>
              <a:buAutoNum type="arabicPeriod"/>
            </a:pPr>
            <a:r>
              <a:rPr lang="en-US" sz="2000" dirty="0">
                <a:latin typeface="Source Sans Pro" charset="0"/>
              </a:rPr>
              <a:t>C</a:t>
            </a:r>
            <a:r>
              <a:rPr lang="en-US" sz="2000" dirty="0" smtClean="0">
                <a:latin typeface="Source Sans Pro" charset="0"/>
              </a:rPr>
              <a:t>ontrol Arduino using Matlab code</a:t>
            </a:r>
          </a:p>
          <a:p>
            <a:pPr marL="692150" indent="-514350">
              <a:buClr>
                <a:schemeClr val="accent1">
                  <a:lumMod val="75000"/>
                </a:schemeClr>
              </a:buClr>
              <a:buSzPct val="125000"/>
              <a:buFont typeface="+mj-lt"/>
              <a:buAutoNum type="arabicPeriod"/>
            </a:pPr>
            <a:r>
              <a:rPr lang="en-US" sz="2000" dirty="0" smtClean="0">
                <a:latin typeface="Source Sans Pro" charset="0"/>
              </a:rPr>
              <a:t>programming and simulating Arduino using Simulink</a:t>
            </a:r>
          </a:p>
          <a:p>
            <a:pPr marL="692150" indent="-514350">
              <a:buClr>
                <a:schemeClr val="accent1">
                  <a:lumMod val="75000"/>
                </a:schemeClr>
              </a:buClr>
              <a:buSzPct val="125000"/>
              <a:buFont typeface="+mj-lt"/>
              <a:buAutoNum type="arabicPeriod"/>
            </a:pPr>
            <a:endParaRPr lang="en-US" sz="2000" dirty="0" smtClean="0">
              <a:latin typeface="Source Sans Pro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400" dirty="0" smtClean="0">
                <a:latin typeface="Source Sans Pro" charset="0"/>
              </a:rPr>
              <a:t>The last two methods need the installation of Arduino support package on Matlab. </a:t>
            </a:r>
            <a:endParaRPr lang="en-US" sz="2400" dirty="0">
              <a:latin typeface="Source Sans Pro" charset="0"/>
            </a:endParaRPr>
          </a:p>
          <a:p>
            <a:pPr marL="346075">
              <a:buClr>
                <a:schemeClr val="accent1">
                  <a:lumMod val="75000"/>
                </a:schemeClr>
              </a:buClr>
              <a:buSzPct val="125000"/>
            </a:pPr>
            <a:endParaRPr lang="en-US" sz="2800" dirty="0">
              <a:latin typeface="Source Sans Pro" charset="0"/>
            </a:endParaRPr>
          </a:p>
          <a:p>
            <a:pPr marL="346075">
              <a:buClr>
                <a:schemeClr val="accent1">
                  <a:lumMod val="75000"/>
                </a:schemeClr>
              </a:buClr>
              <a:buSzPct val="125000"/>
            </a:pPr>
            <a:endParaRPr lang="en-US" sz="2800" dirty="0">
              <a:latin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2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0360" y="476672"/>
            <a:ext cx="756802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dirty="0" smtClean="0">
                <a:solidFill>
                  <a:srgbClr val="0091EA"/>
                </a:solidFill>
                <a:latin typeface="Forte" panose="03060902040502070203" pitchFamily="66" charset="0"/>
                <a:ea typeface="Roboto Slab"/>
                <a:cs typeface="Roboto Slab"/>
                <a:sym typeface="Roboto Slab"/>
              </a:rPr>
              <a:t>Using serial port in Matlab</a:t>
            </a:r>
            <a:endParaRPr lang="ar-EG" sz="4800" dirty="0">
              <a:solidFill>
                <a:srgbClr val="0091EA"/>
              </a:solidFill>
              <a:latin typeface="Forte" panose="03060902040502070203" pitchFamily="66" charset="0"/>
              <a:ea typeface="Roboto Slab"/>
              <a:cs typeface="Roboto Slab"/>
              <a:sym typeface="Roboto Sla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307669"/>
            <a:ext cx="8208912" cy="53091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numCol="1" spcCol="720000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 smtClean="0">
                <a:latin typeface="+mj-lt"/>
              </a:rPr>
              <a:t>To use serial port from Matlab you need first to ensure that no other program is using it.</a:t>
            </a: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 smtClean="0">
                <a:latin typeface="+mj-lt"/>
              </a:rPr>
              <a:t>This can be done using the following statement</a:t>
            </a:r>
            <a:r>
              <a:rPr lang="en-US" sz="2800" dirty="0" smtClean="0">
                <a:latin typeface="+mj-lt"/>
              </a:rPr>
              <a:t>:</a:t>
            </a: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>
                <a:solidFill>
                  <a:srgbClr val="FF0000"/>
                </a:solidFill>
                <a:latin typeface="Source Sans Pro" panose="020B0604020202020204" charset="0"/>
              </a:rPr>
              <a:t>delete(</a:t>
            </a:r>
            <a:r>
              <a:rPr lang="en-US" sz="2000" dirty="0" err="1">
                <a:solidFill>
                  <a:srgbClr val="FF0000"/>
                </a:solidFill>
                <a:latin typeface="Source Sans Pro" panose="020B0604020202020204" charset="0"/>
              </a:rPr>
              <a:t>instrfind</a:t>
            </a:r>
            <a:r>
              <a:rPr lang="en-US" sz="2000" dirty="0" smtClean="0">
                <a:solidFill>
                  <a:srgbClr val="FF0000"/>
                </a:solidFill>
                <a:latin typeface="Source Sans Pro" panose="020B0604020202020204" charset="0"/>
              </a:rPr>
              <a:t>); //release serial port if other program uses it.</a:t>
            </a: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endParaRPr lang="en-US" sz="1200" dirty="0">
              <a:latin typeface="Source Sans Pro" panose="020B0604020202020204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 smtClean="0">
                <a:latin typeface="+mj-lt"/>
              </a:rPr>
              <a:t>Second you need to create serial object and initialize it as following:</a:t>
            </a: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 smtClean="0">
                <a:solidFill>
                  <a:srgbClr val="FF0000"/>
                </a:solidFill>
                <a:latin typeface="Source Sans Pro" panose="020B0604020202020204" charset="0"/>
              </a:rPr>
              <a:t>arduino1 = serial(‘com4','BaudRate',</a:t>
            </a:r>
            <a:r>
              <a:rPr lang="ar-EG" sz="2000" dirty="0" smtClean="0">
                <a:solidFill>
                  <a:srgbClr val="FF0000"/>
                </a:solidFill>
                <a:latin typeface="Source Sans Pro" panose="020B0604020202020204" charset="0"/>
              </a:rPr>
              <a:t>9600</a:t>
            </a:r>
            <a:r>
              <a:rPr lang="en-US" sz="2000" dirty="0" smtClean="0">
                <a:solidFill>
                  <a:srgbClr val="FF0000"/>
                </a:solidFill>
                <a:latin typeface="Source Sans Pro" panose="020B0604020202020204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Source Sans Pro" panose="020B0604020202020204" charset="0"/>
              </a:rPr>
              <a:t>'timeout', </a:t>
            </a:r>
            <a:r>
              <a:rPr lang="en-US" sz="2000" dirty="0" smtClean="0">
                <a:solidFill>
                  <a:srgbClr val="FF0000"/>
                </a:solidFill>
                <a:latin typeface="Source Sans Pro" panose="020B0604020202020204" charset="0"/>
              </a:rPr>
              <a:t>timeout);</a:t>
            </a: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endParaRPr lang="en-US" sz="1100" dirty="0" smtClean="0">
              <a:latin typeface="Source Sans Pro" panose="020B0604020202020204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 smtClean="0">
                <a:latin typeface="+mj-lt"/>
              </a:rPr>
              <a:t>Third open that object for communication using :</a:t>
            </a: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 err="1" smtClean="0">
                <a:solidFill>
                  <a:srgbClr val="FF0000"/>
                </a:solidFill>
                <a:latin typeface="Source Sans Pro" panose="020B0604020202020204" charset="0"/>
              </a:rPr>
              <a:t>fopen</a:t>
            </a:r>
            <a:r>
              <a:rPr lang="en-US" sz="2000" dirty="0" smtClean="0">
                <a:solidFill>
                  <a:srgbClr val="FF0000"/>
                </a:solidFill>
                <a:latin typeface="Source Sans Pro" panose="020B0604020202020204" charset="0"/>
              </a:rPr>
              <a:t>(arduino1);</a:t>
            </a: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endParaRPr lang="en-US" sz="1200" dirty="0" smtClean="0">
              <a:latin typeface="Source Sans Pro" panose="020B0604020202020204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 smtClean="0">
                <a:latin typeface="+mj-lt"/>
              </a:rPr>
              <a:t>After that you can </a:t>
            </a:r>
            <a:endParaRPr lang="en-US" sz="1800" dirty="0" smtClean="0">
              <a:latin typeface="+mj-lt"/>
            </a:endParaRP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endParaRPr lang="en-US" sz="1600" dirty="0" smtClean="0">
              <a:latin typeface="+mj-lt"/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write data to serial port using: 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  </a:t>
            </a:r>
            <a:r>
              <a:rPr lang="en-US" sz="2000" dirty="0" err="1" smtClean="0">
                <a:solidFill>
                  <a:srgbClr val="FF0000"/>
                </a:solidFill>
                <a:latin typeface="Source Sans Pro" panose="020B0604020202020204" charset="0"/>
              </a:rPr>
              <a:t>fwrite</a:t>
            </a:r>
            <a:r>
              <a:rPr lang="en-US" sz="2000" dirty="0" smtClean="0">
                <a:solidFill>
                  <a:srgbClr val="FF0000"/>
                </a:solidFill>
                <a:latin typeface="Source Sans Pro" panose="020B0604020202020204" charset="0"/>
              </a:rPr>
              <a:t>(arduino1,'c');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Source Sans Pro" panose="020B0604020202020204" charset="0"/>
              </a:rPr>
              <a:t>Check if there bytes available at serial </a:t>
            </a:r>
            <a:r>
              <a:rPr lang="en-US" sz="2000" dirty="0">
                <a:solidFill>
                  <a:schemeClr val="tx1"/>
                </a:solidFill>
                <a:latin typeface="Source Sans Pro" panose="020B0604020202020204" charset="0"/>
              </a:rPr>
              <a:t>port </a:t>
            </a:r>
            <a:r>
              <a:rPr lang="en-US" sz="2000" dirty="0" smtClean="0">
                <a:solidFill>
                  <a:schemeClr val="tx1"/>
                </a:solidFill>
                <a:latin typeface="Source Sans Pro" panose="020B0604020202020204" charset="0"/>
              </a:rPr>
              <a:t>using: </a:t>
            </a:r>
            <a:r>
              <a:rPr lang="en-US" sz="2000" dirty="0" smtClean="0">
                <a:solidFill>
                  <a:srgbClr val="FF0000"/>
                </a:solidFill>
                <a:latin typeface="Source Sans Pro" panose="020B0604020202020204" charset="0"/>
              </a:rPr>
              <a:t>if(arduino1.BytesAvailable&gt;0) </a:t>
            </a:r>
            <a:r>
              <a:rPr lang="en-US" sz="2000" dirty="0" smtClean="0">
                <a:solidFill>
                  <a:srgbClr val="00B050"/>
                </a:solidFill>
                <a:latin typeface="Source Sans Pro" panose="020B0604020202020204" charset="0"/>
              </a:rPr>
              <a:t>% read from serial port  </a:t>
            </a:r>
            <a:r>
              <a:rPr lang="en-US" sz="2000" dirty="0" smtClean="0">
                <a:solidFill>
                  <a:srgbClr val="FF0000"/>
                </a:solidFill>
                <a:latin typeface="Source Sans Pro" panose="020B0604020202020204" charset="0"/>
              </a:rPr>
              <a:t>end </a:t>
            </a:r>
            <a:endParaRPr lang="en-US" sz="2000" dirty="0" smtClean="0">
              <a:solidFill>
                <a:schemeClr val="tx1"/>
              </a:solidFill>
              <a:latin typeface="Source Sans Pro" panose="020B0604020202020204" charset="0"/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/>
              <a:t>Read data from serial port using:   </a:t>
            </a:r>
            <a:r>
              <a:rPr lang="en-US" sz="2000" dirty="0" err="1" smtClean="0">
                <a:solidFill>
                  <a:srgbClr val="FF0000"/>
                </a:solidFill>
                <a:latin typeface="Source Sans Pro" panose="020B0604020202020204" charset="0"/>
              </a:rPr>
              <a:t>data_received</a:t>
            </a:r>
            <a:r>
              <a:rPr lang="en-US" sz="2000" dirty="0" smtClean="0">
                <a:solidFill>
                  <a:srgbClr val="FF0000"/>
                </a:solidFill>
                <a:latin typeface="Source Sans Pro" panose="020B0604020202020204" charset="0"/>
              </a:rPr>
              <a:t> = </a:t>
            </a:r>
            <a:r>
              <a:rPr lang="en-US" sz="2000" dirty="0" err="1" smtClean="0">
                <a:solidFill>
                  <a:srgbClr val="FF0000"/>
                </a:solidFill>
                <a:latin typeface="Source Sans Pro" panose="020B0604020202020204" charset="0"/>
              </a:rPr>
              <a:t>fscanf</a:t>
            </a:r>
            <a:r>
              <a:rPr lang="en-US" sz="2000" dirty="0" smtClean="0">
                <a:solidFill>
                  <a:srgbClr val="FF0000"/>
                </a:solidFill>
                <a:latin typeface="Source Sans Pro" panose="020B0604020202020204" charset="0"/>
              </a:rPr>
              <a:t>(arduino1);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Don’t forget to close serial port after using it : </a:t>
            </a:r>
            <a:r>
              <a:rPr lang="en-US" sz="2000" dirty="0" err="1" smtClean="0">
                <a:solidFill>
                  <a:srgbClr val="FF0000"/>
                </a:solidFill>
                <a:latin typeface="Source Sans Pro" panose="020B0604020202020204" charset="0"/>
              </a:rPr>
              <a:t>fclose</a:t>
            </a:r>
            <a:r>
              <a:rPr lang="en-US" sz="2000" dirty="0" smtClean="0">
                <a:solidFill>
                  <a:srgbClr val="FF0000"/>
                </a:solidFill>
                <a:latin typeface="Source Sans Pro" panose="020B0604020202020204" charset="0"/>
              </a:rPr>
              <a:t>(arduino1);</a:t>
            </a:r>
            <a:endParaRPr lang="en-US" sz="2000" dirty="0">
              <a:solidFill>
                <a:srgbClr val="FF0000"/>
              </a:solidFill>
              <a:latin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0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0360" y="476672"/>
            <a:ext cx="756802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dirty="0" smtClean="0">
                <a:solidFill>
                  <a:srgbClr val="0091EA"/>
                </a:solidFill>
                <a:latin typeface="Forte" panose="03060902040502070203" pitchFamily="66" charset="0"/>
                <a:ea typeface="Roboto Slab"/>
                <a:cs typeface="Roboto Slab"/>
                <a:sym typeface="Roboto Slab"/>
              </a:rPr>
              <a:t>Task 1 </a:t>
            </a:r>
            <a:endParaRPr lang="ar-EG" sz="4800" dirty="0">
              <a:solidFill>
                <a:srgbClr val="0091EA"/>
              </a:solidFill>
              <a:latin typeface="Forte" panose="03060902040502070203" pitchFamily="66" charset="0"/>
              <a:ea typeface="Roboto Slab"/>
              <a:cs typeface="Roboto Slab"/>
              <a:sym typeface="Roboto Sla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326865"/>
            <a:ext cx="8712968" cy="28623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numCol="1" spcCol="720000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SzPct val="125000"/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+mj-lt"/>
              </a:rPr>
              <a:t>Each group has to :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125000"/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build the circuit shown next slide.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125000"/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Write the code (Arduino &amp; Matlab) that perform the following actions: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Arduino side : When the button is pressed it starts to read the temperature sends it continuously to Matlab script via serial port every 10 ms.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If the button is pressed again it stops communication.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2000" dirty="0" smtClean="0"/>
              <a:t>Matlab side :  the script should receive that data and plot it on a graph.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125000"/>
              <a:buFont typeface="Wingdings" panose="05000000000000000000" pitchFamily="2" charset="2"/>
              <a:buChar char="§"/>
            </a:pPr>
            <a:endParaRPr lang="en-US" sz="2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883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0360" y="476672"/>
            <a:ext cx="756802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dirty="0" smtClean="0">
                <a:solidFill>
                  <a:srgbClr val="0091EA"/>
                </a:solidFill>
                <a:latin typeface="Forte" panose="03060902040502070203" pitchFamily="66" charset="0"/>
                <a:ea typeface="Roboto Slab"/>
                <a:cs typeface="Roboto Slab"/>
                <a:sym typeface="Roboto Slab"/>
              </a:rPr>
              <a:t>Task 1 </a:t>
            </a:r>
            <a:endParaRPr lang="ar-EG" sz="4800" dirty="0">
              <a:solidFill>
                <a:srgbClr val="0091EA"/>
              </a:solidFill>
              <a:latin typeface="Forte" panose="03060902040502070203" pitchFamily="66" charset="0"/>
              <a:ea typeface="Roboto Slab"/>
              <a:cs typeface="Roboto Slab"/>
              <a:sym typeface="Roboto Slab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800"/>
            <a:ext cx="5944115" cy="47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5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732" y="188640"/>
            <a:ext cx="886416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 smtClean="0">
                <a:solidFill>
                  <a:srgbClr val="0091EA"/>
                </a:solidFill>
                <a:latin typeface="Forte" panose="03060902040502070203" pitchFamily="66" charset="0"/>
                <a:ea typeface="Roboto Slab"/>
                <a:cs typeface="Roboto Slab"/>
              </a:rPr>
              <a:t>MATLAB </a:t>
            </a:r>
            <a:r>
              <a:rPr lang="en-US" sz="3600" dirty="0">
                <a:solidFill>
                  <a:srgbClr val="0091EA"/>
                </a:solidFill>
                <a:latin typeface="Forte" panose="03060902040502070203" pitchFamily="66" charset="0"/>
                <a:ea typeface="Roboto Slab"/>
                <a:cs typeface="Roboto Slab"/>
              </a:rPr>
              <a:t>Support Package for Arduino Hardware</a:t>
            </a:r>
            <a:endParaRPr lang="ar-EG" sz="3600" dirty="0">
              <a:solidFill>
                <a:srgbClr val="0091EA"/>
              </a:solidFill>
              <a:latin typeface="Forte" panose="03060902040502070203" pitchFamily="66" charset="0"/>
              <a:ea typeface="Roboto Slab"/>
              <a:cs typeface="Roboto Slab"/>
              <a:sym typeface="Roboto Sla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340" y="1413595"/>
            <a:ext cx="8568952" cy="39857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numCol="1" spcCol="720000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1800" dirty="0" smtClean="0">
                <a:latin typeface="+mj-lt"/>
              </a:rPr>
              <a:t>We can perform </a:t>
            </a:r>
            <a:r>
              <a:rPr lang="en-US" sz="1800" dirty="0">
                <a:latin typeface="+mj-lt"/>
              </a:rPr>
              <a:t>basic </a:t>
            </a:r>
            <a:r>
              <a:rPr lang="en-US" sz="1800" dirty="0" smtClean="0">
                <a:latin typeface="+mj-lt"/>
              </a:rPr>
              <a:t>and advanced operations </a:t>
            </a:r>
            <a:r>
              <a:rPr lang="en-US" sz="1800" dirty="0">
                <a:latin typeface="+mj-lt"/>
              </a:rPr>
              <a:t>on the </a:t>
            </a:r>
            <a:r>
              <a:rPr lang="en-US" sz="1800" dirty="0" smtClean="0">
                <a:latin typeface="+mj-lt"/>
              </a:rPr>
              <a:t>Arduino hardware </a:t>
            </a:r>
            <a:r>
              <a:rPr lang="en-US" sz="1800" dirty="0">
                <a:latin typeface="+mj-lt"/>
              </a:rPr>
              <a:t>such as </a:t>
            </a:r>
            <a:r>
              <a:rPr lang="en-US" sz="1800" dirty="0" smtClean="0">
                <a:latin typeface="+mj-lt"/>
              </a:rPr>
              <a:t>blinking LEDs, playing </a:t>
            </a:r>
            <a:r>
              <a:rPr lang="en-US" sz="1800" dirty="0">
                <a:latin typeface="+mj-lt"/>
              </a:rPr>
              <a:t>sound on a </a:t>
            </a:r>
            <a:r>
              <a:rPr lang="en-US" sz="1800" dirty="0" smtClean="0">
                <a:latin typeface="+mj-lt"/>
              </a:rPr>
              <a:t>speaker, etc. </a:t>
            </a:r>
            <a:r>
              <a:rPr lang="en-US" sz="1800" dirty="0" smtClean="0">
                <a:solidFill>
                  <a:srgbClr val="FF0000"/>
                </a:solidFill>
                <a:latin typeface="+mj-lt"/>
              </a:rPr>
              <a:t>using only Matlab code!!!!. </a:t>
            </a: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endParaRPr lang="en-US" sz="2000" dirty="0">
              <a:latin typeface="+mj-lt"/>
            </a:endParaRP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 smtClean="0">
                <a:latin typeface="+mj-lt"/>
              </a:rPr>
              <a:t>But first you need to add support for Arduino devices as following: </a:t>
            </a: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endParaRPr lang="en-US" sz="2000" dirty="0" smtClean="0">
              <a:latin typeface="+mj-lt"/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Install the MATLAB</a:t>
            </a:r>
            <a:r>
              <a:rPr lang="en-US" sz="2000" dirty="0">
                <a:latin typeface="+mj-lt"/>
              </a:rPr>
              <a:t>® Support Package for Arduino® </a:t>
            </a:r>
            <a:r>
              <a:rPr lang="en-US" sz="2000" dirty="0" smtClean="0">
                <a:latin typeface="+mj-lt"/>
              </a:rPr>
              <a:t>Hardware.</a:t>
            </a: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endParaRPr lang="en-US" sz="2000" dirty="0">
              <a:latin typeface="+mj-lt"/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Setup </a:t>
            </a:r>
            <a:r>
              <a:rPr lang="en-US" sz="2000" dirty="0">
                <a:latin typeface="+mj-lt"/>
              </a:rPr>
              <a:t>and Configure Arduino </a:t>
            </a:r>
            <a:r>
              <a:rPr lang="en-US" sz="2000" dirty="0" smtClean="0">
                <a:latin typeface="+mj-lt"/>
              </a:rPr>
              <a:t>Hardware to do this type </a:t>
            </a:r>
            <a:r>
              <a:rPr lang="en-US" sz="2000" dirty="0" err="1" smtClean="0">
                <a:solidFill>
                  <a:srgbClr val="FF0000"/>
                </a:solidFill>
                <a:latin typeface="Source Sans Pro" panose="020B0604020202020204" charset="0"/>
              </a:rPr>
              <a:t>arduinosetup</a:t>
            </a:r>
            <a:r>
              <a:rPr lang="en-US" sz="2000" dirty="0" smtClean="0">
                <a:solidFill>
                  <a:srgbClr val="FF0000"/>
                </a:solidFill>
                <a:latin typeface="Source Sans Pro" panose="020B0604020202020204" charset="0"/>
              </a:rPr>
              <a:t/>
            </a:r>
            <a:br>
              <a:rPr lang="en-US" sz="2000" dirty="0" smtClean="0">
                <a:solidFill>
                  <a:srgbClr val="FF0000"/>
                </a:solidFill>
                <a:latin typeface="Source Sans Pro" panose="020B0604020202020204" charset="0"/>
              </a:rPr>
            </a:br>
            <a:r>
              <a:rPr lang="en-US" sz="2000" dirty="0" smtClean="0">
                <a:solidFill>
                  <a:srgbClr val="FF0000"/>
                </a:solidFill>
                <a:latin typeface="Source Sans Pro" panose="020B0604020202020204" charset="0"/>
              </a:rPr>
              <a:t> </a:t>
            </a:r>
            <a:r>
              <a:rPr lang="en-US" sz="2000" dirty="0">
                <a:latin typeface="+mj-lt"/>
              </a:rPr>
              <a:t>in</a:t>
            </a:r>
            <a:r>
              <a:rPr lang="en-US" sz="2000" dirty="0" smtClean="0">
                <a:solidFill>
                  <a:srgbClr val="FF0000"/>
                </a:solidFill>
                <a:latin typeface="Source Sans Pro" panose="020B0604020202020204" charset="0"/>
              </a:rPr>
              <a:t> </a:t>
            </a:r>
            <a:r>
              <a:rPr lang="en-US" sz="2000" dirty="0" smtClean="0">
                <a:latin typeface="+mj-lt"/>
              </a:rPr>
              <a:t>Matlab </a:t>
            </a:r>
            <a:r>
              <a:rPr lang="en-US" sz="2000" dirty="0">
                <a:latin typeface="+mj-lt"/>
              </a:rPr>
              <a:t>command </a:t>
            </a:r>
            <a:r>
              <a:rPr lang="en-US" sz="2000" dirty="0" smtClean="0">
                <a:latin typeface="+mj-lt"/>
              </a:rPr>
              <a:t>window.</a:t>
            </a: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endParaRPr lang="en-US" sz="2000" dirty="0">
              <a:latin typeface="+mj-lt"/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1900" dirty="0">
                <a:latin typeface="+mj-lt"/>
              </a:rPr>
              <a:t>Connect Arduino hardware via USB, and choose the </a:t>
            </a:r>
            <a:r>
              <a:rPr lang="en-US" sz="1900" dirty="0" smtClean="0">
                <a:latin typeface="+mj-lt"/>
              </a:rPr>
              <a:t>connection type</a:t>
            </a:r>
            <a:r>
              <a:rPr lang="en-US" sz="1900" dirty="0">
                <a:latin typeface="+mj-lt"/>
              </a:rPr>
              <a:t> </a:t>
            </a:r>
            <a:r>
              <a:rPr lang="en-US" sz="1900" dirty="0" smtClean="0">
                <a:latin typeface="+mj-lt"/>
              </a:rPr>
              <a:t>USB.</a:t>
            </a: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endParaRPr lang="en-US" sz="1900" dirty="0">
              <a:latin typeface="+mj-lt"/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+mj-lt"/>
              </a:rPr>
              <a:t>Follow the instruction until you see finish to complete the hardware setup.</a:t>
            </a:r>
            <a:endParaRPr lang="en-US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190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732" y="188640"/>
            <a:ext cx="886416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 smtClean="0">
                <a:solidFill>
                  <a:srgbClr val="0091EA"/>
                </a:solidFill>
                <a:latin typeface="Forte" panose="03060902040502070203" pitchFamily="66" charset="0"/>
                <a:ea typeface="Roboto Slab"/>
                <a:cs typeface="Roboto Slab"/>
              </a:rPr>
              <a:t>MATLAB </a:t>
            </a:r>
            <a:r>
              <a:rPr lang="en-US" sz="3600" dirty="0">
                <a:solidFill>
                  <a:srgbClr val="0091EA"/>
                </a:solidFill>
                <a:latin typeface="Forte" panose="03060902040502070203" pitchFamily="66" charset="0"/>
                <a:ea typeface="Roboto Slab"/>
                <a:cs typeface="Roboto Slab"/>
              </a:rPr>
              <a:t>Support Package for Arduino Hardware</a:t>
            </a:r>
            <a:endParaRPr lang="ar-EG" sz="3600" dirty="0">
              <a:solidFill>
                <a:srgbClr val="0091EA"/>
              </a:solidFill>
              <a:latin typeface="Forte" panose="03060902040502070203" pitchFamily="66" charset="0"/>
              <a:ea typeface="Roboto Slab"/>
              <a:cs typeface="Roboto Slab"/>
              <a:sym typeface="Roboto Sla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550" y="1406683"/>
            <a:ext cx="9011268" cy="16312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numCol="1" spcCol="720000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1900" dirty="0" smtClean="0">
                <a:latin typeface="+mj-lt"/>
              </a:rPr>
              <a:t>To start interacting with Arduino board you need first to create an Arduino object</a:t>
            </a: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1800" dirty="0"/>
              <a:t>This can be done using the following statement</a:t>
            </a:r>
            <a:r>
              <a:rPr lang="en-US" sz="2400" dirty="0" smtClean="0"/>
              <a:t>:</a:t>
            </a:r>
            <a:endParaRPr lang="en-US" sz="2400" dirty="0"/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r>
              <a:rPr lang="pt-BR" sz="1900" dirty="0" smtClean="0">
                <a:solidFill>
                  <a:srgbClr val="FF0000"/>
                </a:solidFill>
                <a:latin typeface="+mj-lt"/>
              </a:rPr>
              <a:t>myArduino = arduino(</a:t>
            </a:r>
            <a:r>
              <a:rPr lang="pt-BR" sz="1900" dirty="0">
                <a:solidFill>
                  <a:srgbClr val="FF0000"/>
                </a:solidFill>
              </a:rPr>
              <a:t>'</a:t>
            </a:r>
            <a:r>
              <a:rPr lang="pt-BR" sz="1900" dirty="0" smtClean="0">
                <a:solidFill>
                  <a:srgbClr val="FF0000"/>
                </a:solidFill>
                <a:latin typeface="+mj-lt"/>
              </a:rPr>
              <a:t>ArduinoCOM', </a:t>
            </a:r>
            <a:r>
              <a:rPr lang="pt-BR" sz="1900" dirty="0" smtClean="0">
                <a:solidFill>
                  <a:srgbClr val="FF0000"/>
                </a:solidFill>
              </a:rPr>
              <a:t>'</a:t>
            </a:r>
            <a:r>
              <a:rPr lang="pt-BR" sz="1900" dirty="0" smtClean="0">
                <a:solidFill>
                  <a:srgbClr val="FF0000"/>
                </a:solidFill>
                <a:latin typeface="+mj-lt"/>
              </a:rPr>
              <a:t>BoardType</a:t>
            </a:r>
            <a:r>
              <a:rPr lang="pt-BR" sz="1900" dirty="0" smtClean="0">
                <a:solidFill>
                  <a:srgbClr val="FF0000"/>
                </a:solidFill>
                <a:latin typeface="+mj-lt"/>
              </a:rPr>
              <a:t>');</a:t>
            </a:r>
            <a:r>
              <a:rPr lang="pt-BR" sz="1900" dirty="0">
                <a:solidFill>
                  <a:schemeClr val="tx1"/>
                </a:solidFill>
                <a:latin typeface="+mj-lt"/>
              </a:rPr>
              <a:t> </a:t>
            </a:r>
            <a:endParaRPr lang="pt-BR" sz="1900" dirty="0" smtClean="0">
              <a:solidFill>
                <a:schemeClr val="tx1"/>
              </a:solidFill>
              <a:latin typeface="+mj-lt"/>
            </a:endParaRP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r>
              <a:rPr lang="pt-BR" sz="1900" dirty="0" smtClean="0">
                <a:solidFill>
                  <a:srgbClr val="FF0000"/>
                </a:solidFill>
                <a:latin typeface="+mj-lt"/>
              </a:rPr>
              <a:t>Ex:  myArduino = </a:t>
            </a:r>
            <a:r>
              <a:rPr lang="pt-BR" sz="1900" dirty="0" smtClean="0">
                <a:solidFill>
                  <a:srgbClr val="FF0000"/>
                </a:solidFill>
              </a:rPr>
              <a:t>arduino(‘COM4', 'uno'); % creating arduino uno on com4 </a:t>
            </a: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r>
              <a:rPr lang="pt-BR" sz="1900" dirty="0" smtClean="0">
                <a:solidFill>
                  <a:schemeClr val="tx1"/>
                </a:solidFill>
              </a:rPr>
              <a:t>After that you can use that object with matlab builtin functions to achive your task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597160"/>
              </p:ext>
            </p:extLst>
          </p:nvPr>
        </p:nvGraphicFramePr>
        <p:xfrm>
          <a:off x="22128" y="3026780"/>
          <a:ext cx="9003085" cy="3230880"/>
        </p:xfrm>
        <a:graphic>
          <a:graphicData uri="http://schemas.openxmlformats.org/drawingml/2006/table">
            <a:tbl>
              <a:tblPr rtl="1" firstRow="1" bandRow="1">
                <a:tableStyleId>{3C2FFA5D-87B4-456A-9821-1D502468CF0F}</a:tableStyleId>
              </a:tblPr>
              <a:tblGrid>
                <a:gridCol w="3265323">
                  <a:extLst>
                    <a:ext uri="{9D8B030D-6E8A-4147-A177-3AD203B41FA5}">
                      <a16:colId xmlns:a16="http://schemas.microsoft.com/office/drawing/2014/main" val="2000108190"/>
                    </a:ext>
                  </a:extLst>
                </a:gridCol>
                <a:gridCol w="3302613">
                  <a:extLst>
                    <a:ext uri="{9D8B030D-6E8A-4147-A177-3AD203B41FA5}">
                      <a16:colId xmlns:a16="http://schemas.microsoft.com/office/drawing/2014/main" val="87652682"/>
                    </a:ext>
                  </a:extLst>
                </a:gridCol>
                <a:gridCol w="2435149">
                  <a:extLst>
                    <a:ext uri="{9D8B030D-6E8A-4147-A177-3AD203B41FA5}">
                      <a16:colId xmlns:a16="http://schemas.microsoft.com/office/drawing/2014/main" val="34054997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l" rtl="1"/>
                      <a:r>
                        <a:rPr lang="en-US" sz="1600" b="1" dirty="0" smtClean="0"/>
                        <a:t>example</a:t>
                      </a:r>
                      <a:endParaRPr lang="ar-EG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Arduino function</a:t>
                      </a:r>
                      <a:endParaRPr lang="ar-E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000" dirty="0" smtClean="0">
                          <a:latin typeface="Source Sans Pro" panose="020B0604020202020204" charset="0"/>
                        </a:rPr>
                        <a:t>function</a:t>
                      </a:r>
                      <a:endParaRPr lang="ar-EG" sz="2000" dirty="0">
                        <a:latin typeface="Source Sans Pro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2256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Source Sans Pro" panose="020B0604020202020204" charset="0"/>
                        </a:rPr>
                        <a:t> </a:t>
                      </a: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  <a:latin typeface="Source Sans Pro" panose="020B0604020202020204" charset="0"/>
                        </a:rPr>
                        <a:t>configurePin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Source Sans Pro" panose="020B0604020202020204" charset="0"/>
                        </a:rPr>
                        <a:t>(</a:t>
                      </a:r>
                      <a:r>
                        <a:rPr lang="pt-BR" sz="12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myArduino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Source Sans Pro" panose="020B0604020202020204" charset="0"/>
                        </a:rPr>
                        <a:t>,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Source Sans Pro" panose="020B0604020202020204" charset="0"/>
                        </a:rPr>
                        <a:t>'D3',‘DigitalInput');</a:t>
                      </a:r>
                      <a:endParaRPr lang="ar-EG" sz="1200" b="1" dirty="0">
                        <a:solidFill>
                          <a:schemeClr val="tx1"/>
                        </a:solidFill>
                        <a:latin typeface="Source Sans Pro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5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Arduino pin mode</a:t>
                      </a:r>
                      <a:endParaRPr lang="ar-EG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000" dirty="0" err="1" smtClean="0">
                          <a:latin typeface="Source Sans Pro" panose="020B0604020202020204" charset="0"/>
                        </a:rPr>
                        <a:t>configurePin</a:t>
                      </a:r>
                      <a:endParaRPr lang="ar-EG" sz="2000" dirty="0">
                        <a:latin typeface="Source Sans Pro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855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readDigitalPin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pt-BR" sz="14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myArduino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'D13');</a:t>
                      </a:r>
                      <a:endParaRPr lang="ar-EG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5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Read data from digital pin on Arduino hardware</a:t>
                      </a:r>
                      <a:endParaRPr lang="ar-EG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000" dirty="0" err="1" smtClean="0">
                          <a:latin typeface="Source Sans Pro" panose="020B0604020202020204" charset="0"/>
                        </a:rPr>
                        <a:t>readDigitalPin</a:t>
                      </a:r>
                      <a:endParaRPr lang="ar-EG" sz="2000" dirty="0">
                        <a:latin typeface="Source Sans Pro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859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400" b="1" i="0" u="none" strike="noStrike" baseline="0" dirty="0" err="1" smtClean="0">
                          <a:solidFill>
                            <a:schemeClr val="tx1"/>
                          </a:solidFill>
                          <a:latin typeface="Source Sans Pro" panose="020B0604020202020204" charset="0"/>
                        </a:rPr>
                        <a:t>writeDigitalPin</a:t>
                      </a:r>
                      <a:r>
                        <a:rPr lang="en-US" sz="1400" b="1" i="0" u="none" strike="noStrike" baseline="0" dirty="0" smtClean="0">
                          <a:solidFill>
                            <a:schemeClr val="tx1"/>
                          </a:solidFill>
                          <a:latin typeface="Source Sans Pro" panose="020B0604020202020204" charset="0"/>
                        </a:rPr>
                        <a:t>(</a:t>
                      </a:r>
                      <a:r>
                        <a:rPr lang="pt-BR" sz="14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myArduino</a:t>
                      </a:r>
                      <a:r>
                        <a:rPr lang="en-US" sz="1400" b="1" i="0" u="none" strike="noStrike" baseline="0" dirty="0" smtClean="0">
                          <a:solidFill>
                            <a:schemeClr val="tx1"/>
                          </a:solidFill>
                          <a:latin typeface="Source Sans Pro" panose="020B0604020202020204" charset="0"/>
                        </a:rPr>
                        <a:t>, </a:t>
                      </a:r>
                      <a:r>
                        <a:rPr lang="en-US" sz="1400" b="1" i="0" u="none" strike="noStrike" baseline="0" dirty="0" smtClean="0">
                          <a:solidFill>
                            <a:schemeClr val="tx1"/>
                          </a:solidFill>
                          <a:latin typeface="Source Sans Pro" panose="020B0604020202020204" charset="0"/>
                        </a:rPr>
                        <a:t>'D13', 0</a:t>
                      </a:r>
                      <a:r>
                        <a:rPr lang="en-US" sz="1400" b="1" i="0" u="none" strike="noStrike" baseline="0" dirty="0" smtClean="0">
                          <a:solidFill>
                            <a:schemeClr val="tx1"/>
                          </a:solidFill>
                          <a:latin typeface="Source Sans Pro" panose="020B0604020202020204" charset="0"/>
                        </a:rPr>
                        <a:t>);</a:t>
                      </a:r>
                      <a:endParaRPr lang="ar-EG" sz="1400" b="1" i="0" u="none" strike="noStrike" baseline="0" dirty="0" smtClean="0">
                        <a:solidFill>
                          <a:schemeClr val="tx1"/>
                        </a:solidFill>
                        <a:latin typeface="Source Sans Pro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5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Write to digital pin on Arduino hardware</a:t>
                      </a:r>
                      <a:endParaRPr lang="ar-EG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000" dirty="0" err="1" smtClean="0">
                          <a:latin typeface="Source Sans Pro" panose="020B0604020202020204" charset="0"/>
                        </a:rPr>
                        <a:t>writeDigitalPin</a:t>
                      </a:r>
                      <a:endParaRPr lang="ar-EG" sz="2000" dirty="0">
                        <a:latin typeface="Source Sans Pro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344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  <a:latin typeface="Source Sans Pro" panose="020B0604020202020204" charset="0"/>
                        </a:rPr>
                        <a:t>writePWMDutyCycle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Source Sans Pro" panose="020B0604020202020204" charset="0"/>
                        </a:rPr>
                        <a:t>(</a:t>
                      </a:r>
                      <a:r>
                        <a:rPr lang="pt-BR" sz="11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myArduino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Source Sans Pro" panose="020B0604020202020204" charset="0"/>
                        </a:rPr>
                        <a:t>, </a:t>
                      </a:r>
                      <a:r>
                        <a:rPr lang="en-US" sz="11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Source Sans Pro" panose="020B0604020202020204" charset="0"/>
                          <a:ea typeface="+mn-ea"/>
                          <a:cs typeface="+mn-cs"/>
                          <a:sym typeface="Arial"/>
                        </a:rPr>
                        <a:t>'D11'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Source Sans Pro" panose="020B0604020202020204" charset="0"/>
                        </a:rPr>
                        <a:t>, </a:t>
                      </a:r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  <a:latin typeface="Source Sans Pro" panose="020B0604020202020204" charset="0"/>
                        </a:rPr>
                        <a:t>dutycycle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Source Sans Pro" panose="020B0604020202020204" charset="0"/>
                        </a:rPr>
                        <a:t>);</a:t>
                      </a:r>
                      <a:endParaRPr lang="ar-EG" sz="1100" b="1" dirty="0" smtClean="0">
                        <a:solidFill>
                          <a:schemeClr val="tx1"/>
                        </a:solidFill>
                        <a:latin typeface="Source Sans Pro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5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Set digital pin PWM duty cycle</a:t>
                      </a:r>
                      <a:endParaRPr lang="ar-EG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000" dirty="0" err="1" smtClean="0">
                          <a:latin typeface="Source Sans Pro" panose="020B0604020202020204" charset="0"/>
                        </a:rPr>
                        <a:t>writePWMDutyCycle</a:t>
                      </a:r>
                      <a:endParaRPr lang="ar-EG" sz="2000" dirty="0">
                        <a:latin typeface="Source Sans Pro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135048"/>
                  </a:ext>
                </a:extLst>
              </a:tr>
              <a:tr h="499340">
                <a:tc>
                  <a:txBody>
                    <a:bodyPr/>
                    <a:lstStyle/>
                    <a:p>
                      <a:pPr algn="l" rtl="1"/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  <a:latin typeface="Source Sans Pro" panose="020B0604020202020204" charset="0"/>
                        </a:rPr>
                        <a:t>writePWMVoltage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Source Sans Pro" panose="020B0604020202020204" charset="0"/>
                        </a:rPr>
                        <a:t>(</a:t>
                      </a:r>
                      <a:r>
                        <a:rPr lang="pt-BR" sz="12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myArduino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Source Sans Pro" panose="020B0604020202020204" charset="0"/>
                        </a:rPr>
                        <a:t>, </a:t>
                      </a:r>
                      <a:r>
                        <a:rPr lang="en-US" sz="12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Source Sans Pro" panose="020B0604020202020204" charset="0"/>
                          <a:ea typeface="+mn-ea"/>
                          <a:cs typeface="+mn-cs"/>
                          <a:sym typeface="Arial"/>
                        </a:rPr>
                        <a:t>'D11'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Source Sans Pro" panose="020B0604020202020204" charset="0"/>
                        </a:rPr>
                        <a:t>, voltage);</a:t>
                      </a:r>
                      <a:endParaRPr lang="ar-EG" sz="1200" b="1" dirty="0">
                        <a:solidFill>
                          <a:schemeClr val="tx1"/>
                        </a:solidFill>
                        <a:latin typeface="Source Sans Pro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Write digital pin PWM voltage value</a:t>
                      </a:r>
                      <a:endParaRPr lang="ar-EG" sz="15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000" dirty="0" err="1" smtClean="0">
                          <a:latin typeface="Source Sans Pro" panose="020B0604020202020204" charset="0"/>
                        </a:rPr>
                        <a:t>writePWMVoltage</a:t>
                      </a:r>
                      <a:endParaRPr lang="ar-EG" sz="2000" dirty="0">
                        <a:latin typeface="Source Sans Pro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610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Source Sans Pro" panose="020B0604020202020204" charset="0"/>
                        </a:rPr>
                        <a:t>voltage =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latin typeface="Source Sans Pro" panose="020B0604020202020204" charset="0"/>
                        </a:rPr>
                        <a:t>readVoltage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Source Sans Pro" panose="020B0604020202020204" charset="0"/>
                        </a:rPr>
                        <a:t>(</a:t>
                      </a:r>
                      <a:r>
                        <a:rPr lang="pt-BR" sz="14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myArduino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Source Sans Pro" panose="020B0604020202020204" charset="0"/>
                        </a:rPr>
                        <a:t>, </a:t>
                      </a:r>
                      <a:r>
                        <a:rPr lang="en-US" sz="14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Source Sans Pro" panose="020B0604020202020204" charset="0"/>
                          <a:ea typeface="+mn-ea"/>
                          <a:cs typeface="+mn-cs"/>
                          <a:sym typeface="Arial"/>
                        </a:rPr>
                        <a:t>'A0'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Source Sans Pro" panose="020B0604020202020204" charset="0"/>
                        </a:rPr>
                        <a:t>);</a:t>
                      </a:r>
                      <a:endParaRPr lang="ar-EG" sz="1400" b="1" dirty="0">
                        <a:solidFill>
                          <a:schemeClr val="tx1"/>
                        </a:solidFill>
                        <a:latin typeface="Source Sans Pro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5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Read Arduino analog pin voltage</a:t>
                      </a:r>
                      <a:endParaRPr lang="ar-EG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000" dirty="0" err="1" smtClean="0">
                          <a:latin typeface="Source Sans Pro" panose="020B0604020202020204" charset="0"/>
                        </a:rPr>
                        <a:t>readVoltage</a:t>
                      </a:r>
                      <a:endParaRPr lang="ar-EG" sz="2000" dirty="0">
                        <a:latin typeface="Source Sans Pro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56745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24550" y="6364340"/>
            <a:ext cx="8872350" cy="3847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r>
              <a:rPr lang="pt-BR" sz="19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Don’t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sz="19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forget</a:t>
            </a:r>
            <a:r>
              <a:rPr lang="pt-BR" sz="1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clear arduino object after finishing( use </a:t>
            </a:r>
            <a:r>
              <a:rPr lang="pt-BR" sz="19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clear myArduino</a:t>
            </a:r>
            <a:r>
              <a:rPr lang="pt-BR" sz="19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;</a:t>
            </a:r>
            <a:r>
              <a:rPr lang="pt-BR" sz="19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</a:t>
            </a:r>
            <a:endParaRPr lang="pt-BR" sz="19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911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732" y="188640"/>
            <a:ext cx="8864168" cy="7848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500" dirty="0" smtClean="0">
                <a:solidFill>
                  <a:srgbClr val="0091EA"/>
                </a:solidFill>
                <a:latin typeface="Forte" panose="03060902040502070203" pitchFamily="66" charset="0"/>
                <a:ea typeface="Roboto Slab"/>
                <a:cs typeface="Roboto Slab"/>
              </a:rPr>
              <a:t>EXAMPLES: Blinking a led</a:t>
            </a:r>
            <a:endParaRPr lang="ar-EG" sz="4500" dirty="0">
              <a:solidFill>
                <a:srgbClr val="0091EA"/>
              </a:solidFill>
              <a:latin typeface="Forte" panose="03060902040502070203" pitchFamily="66" charset="0"/>
              <a:ea typeface="Roboto Slab"/>
              <a:cs typeface="Roboto Slab"/>
              <a:sym typeface="Roboto Slab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389" y="973470"/>
            <a:ext cx="3480611" cy="348061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8282" y="1412776"/>
            <a:ext cx="512383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</a:rPr>
              <a:t>myArduino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= </a:t>
            </a:r>
            <a:r>
              <a:rPr lang="en-US" sz="2000" dirty="0" err="1">
                <a:solidFill>
                  <a:srgbClr val="FF0000"/>
                </a:solidFill>
              </a:rPr>
              <a:t>arduino</a:t>
            </a:r>
            <a:r>
              <a:rPr lang="en-US" sz="2000" dirty="0">
                <a:solidFill>
                  <a:srgbClr val="FF0000"/>
                </a:solidFill>
              </a:rPr>
              <a:t>('COM4', 'Uno</a:t>
            </a:r>
            <a:r>
              <a:rPr lang="en-US" sz="2000" dirty="0" smtClean="0">
                <a:solidFill>
                  <a:srgbClr val="FF0000"/>
                </a:solidFill>
              </a:rPr>
              <a:t>');</a:t>
            </a:r>
          </a:p>
          <a:p>
            <a:endParaRPr lang="en-US" sz="2000" dirty="0" smtClean="0"/>
          </a:p>
          <a:p>
            <a:r>
              <a:rPr lang="en-US" sz="2000" dirty="0" smtClean="0"/>
              <a:t>for </a:t>
            </a:r>
            <a:r>
              <a:rPr lang="en-US" sz="2000" dirty="0" err="1"/>
              <a:t>i</a:t>
            </a:r>
            <a:r>
              <a:rPr lang="en-US" sz="2000" dirty="0"/>
              <a:t> = 1:10</a:t>
            </a:r>
          </a:p>
          <a:p>
            <a:r>
              <a:rPr lang="en-US" sz="2000" dirty="0"/>
              <a:t>      </a:t>
            </a:r>
            <a:r>
              <a:rPr lang="en-US" sz="2000" dirty="0" err="1" smtClean="0">
                <a:solidFill>
                  <a:srgbClr val="FF3300"/>
                </a:solidFill>
              </a:rPr>
              <a:t>writeDigitalPin</a:t>
            </a:r>
            <a:r>
              <a:rPr lang="en-US" sz="2000" dirty="0" smtClean="0">
                <a:solidFill>
                  <a:srgbClr val="FF3300"/>
                </a:solidFill>
              </a:rPr>
              <a:t>(</a:t>
            </a:r>
            <a:r>
              <a:rPr lang="en-US" sz="2000" dirty="0" err="1">
                <a:solidFill>
                  <a:srgbClr val="FF3300"/>
                </a:solidFill>
              </a:rPr>
              <a:t>myArduino</a:t>
            </a:r>
            <a:r>
              <a:rPr lang="en-US" sz="2000" dirty="0" smtClean="0">
                <a:solidFill>
                  <a:srgbClr val="FF3300"/>
                </a:solidFill>
              </a:rPr>
              <a:t>, </a:t>
            </a:r>
            <a:r>
              <a:rPr lang="en-US" sz="2000" dirty="0">
                <a:solidFill>
                  <a:srgbClr val="FF3300"/>
                </a:solidFill>
              </a:rPr>
              <a:t>'D11', 0);</a:t>
            </a:r>
          </a:p>
          <a:p>
            <a:r>
              <a:rPr lang="en-US" sz="2000" dirty="0"/>
              <a:t>      pause(0.5</a:t>
            </a:r>
            <a:r>
              <a:rPr lang="en-US" sz="2000" dirty="0" smtClean="0"/>
              <a:t>);  % stop for 0.5 second</a:t>
            </a:r>
            <a:endParaRPr lang="en-US" sz="2000" dirty="0"/>
          </a:p>
          <a:p>
            <a:r>
              <a:rPr lang="en-US" sz="2000" dirty="0">
                <a:solidFill>
                  <a:srgbClr val="FF3300"/>
                </a:solidFill>
              </a:rPr>
              <a:t>      </a:t>
            </a:r>
            <a:r>
              <a:rPr lang="en-US" sz="2000" dirty="0" err="1" smtClean="0">
                <a:solidFill>
                  <a:srgbClr val="FF3300"/>
                </a:solidFill>
              </a:rPr>
              <a:t>writeDigitalPin</a:t>
            </a:r>
            <a:r>
              <a:rPr lang="en-US" sz="2000" dirty="0" smtClean="0">
                <a:solidFill>
                  <a:srgbClr val="FF3300"/>
                </a:solidFill>
              </a:rPr>
              <a:t>(</a:t>
            </a:r>
            <a:r>
              <a:rPr lang="en-US" sz="2000" dirty="0" err="1">
                <a:solidFill>
                  <a:srgbClr val="FF3300"/>
                </a:solidFill>
              </a:rPr>
              <a:t>myArduino</a:t>
            </a:r>
            <a:r>
              <a:rPr lang="en-US" sz="2000" dirty="0" smtClean="0">
                <a:solidFill>
                  <a:srgbClr val="FF3300"/>
                </a:solidFill>
              </a:rPr>
              <a:t>, </a:t>
            </a:r>
            <a:r>
              <a:rPr lang="en-US" sz="2000" dirty="0">
                <a:solidFill>
                  <a:srgbClr val="FF3300"/>
                </a:solidFill>
              </a:rPr>
              <a:t>'D11', 1);</a:t>
            </a:r>
          </a:p>
          <a:p>
            <a:r>
              <a:rPr lang="en-US" sz="2000" dirty="0"/>
              <a:t>      pause(0.5);</a:t>
            </a:r>
          </a:p>
          <a:p>
            <a:r>
              <a:rPr lang="en-US" sz="2000" dirty="0"/>
              <a:t>   end</a:t>
            </a:r>
          </a:p>
        </p:txBody>
      </p:sp>
    </p:spTree>
    <p:extLst>
      <p:ext uri="{BB962C8B-B14F-4D97-AF65-F5344CB8AC3E}">
        <p14:creationId xmlns:p14="http://schemas.microsoft.com/office/powerpoint/2010/main" val="319395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331640" y="1360350"/>
            <a:ext cx="6480720" cy="437290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sz="4800" dirty="0" smtClean="0"/>
              <a:t/>
            </a:r>
            <a:br>
              <a:rPr lang="en" sz="4800" dirty="0" smtClean="0"/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/>
              <a:t/>
            </a:r>
            <a:br>
              <a:rPr lang="en-US" sz="3200" dirty="0"/>
            </a:br>
            <a:r>
              <a:rPr lang="e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" dirty="0" smtClean="0"/>
              <a:t/>
            </a:r>
            <a:br>
              <a:rPr lang="en" dirty="0" smtClean="0"/>
            </a:br>
            <a:endParaRPr lang="en" dirty="0"/>
          </a:p>
        </p:txBody>
      </p:sp>
      <p:pic>
        <p:nvPicPr>
          <p:cNvPr id="1026" name="Picture 2" descr="https://technears.files.wordpress.com/2014/05/matlab-logo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8" b="7522"/>
          <a:stretch/>
        </p:blipFill>
        <p:spPr bwMode="auto">
          <a:xfrm>
            <a:off x="2473697" y="4810250"/>
            <a:ext cx="3854941" cy="138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1181" y="3217044"/>
            <a:ext cx="3343749" cy="15535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3608" y="908720"/>
            <a:ext cx="7488832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dirty="0" smtClean="0">
                <a:solidFill>
                  <a:srgbClr val="0091EA"/>
                </a:solidFill>
                <a:latin typeface="+mj-lt"/>
                <a:ea typeface="Roboto Slab"/>
                <a:cs typeface="Roboto Slab"/>
                <a:sym typeface="Roboto Slab"/>
              </a:rPr>
              <a:t>Lab #1</a:t>
            </a:r>
          </a:p>
          <a:p>
            <a:pPr algn="ctr"/>
            <a:r>
              <a:rPr lang="en-US" sz="4800" dirty="0" smtClean="0">
                <a:solidFill>
                  <a:srgbClr val="0091EA"/>
                </a:solidFill>
                <a:latin typeface="+mj-lt"/>
                <a:ea typeface="Roboto Slab"/>
                <a:cs typeface="Roboto Slab"/>
                <a:sym typeface="Roboto Slab"/>
              </a:rPr>
              <a:t>ARDUINO AND MATLAB INTEGRATION </a:t>
            </a:r>
            <a:endParaRPr lang="en-US" sz="4800" dirty="0">
              <a:solidFill>
                <a:srgbClr val="0091EA"/>
              </a:solidFill>
              <a:latin typeface="+mj-lt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732" y="188640"/>
            <a:ext cx="8864168" cy="7848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500" dirty="0" smtClean="0">
                <a:solidFill>
                  <a:srgbClr val="0091EA"/>
                </a:solidFill>
                <a:latin typeface="Forte" panose="03060902040502070203" pitchFamily="66" charset="0"/>
                <a:ea typeface="Roboto Slab"/>
                <a:cs typeface="Roboto Slab"/>
              </a:rPr>
              <a:t>EXAMPLES: </a:t>
            </a:r>
            <a:r>
              <a:rPr lang="en-US" sz="4500" dirty="0">
                <a:solidFill>
                  <a:srgbClr val="0091EA"/>
                </a:solidFill>
                <a:latin typeface="Forte" panose="03060902040502070203" pitchFamily="66" charset="0"/>
                <a:ea typeface="Roboto Slab"/>
                <a:cs typeface="Roboto Slab"/>
              </a:rPr>
              <a:t>Brighten and dim LED</a:t>
            </a:r>
            <a:endParaRPr lang="ar-EG" sz="4500" dirty="0">
              <a:solidFill>
                <a:srgbClr val="0091EA"/>
              </a:solidFill>
              <a:latin typeface="Forte" panose="03060902040502070203" pitchFamily="66" charset="0"/>
              <a:ea typeface="Roboto Slab"/>
              <a:cs typeface="Roboto Slab"/>
              <a:sym typeface="Roboto Slab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389" y="973470"/>
            <a:ext cx="3480611" cy="348061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2732" y="1443635"/>
            <a:ext cx="61319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FF3300"/>
                </a:solidFill>
              </a:rPr>
              <a:t>myArduino</a:t>
            </a:r>
            <a:r>
              <a:rPr lang="en-US" sz="2000" dirty="0" smtClean="0">
                <a:solidFill>
                  <a:srgbClr val="FF3300"/>
                </a:solidFill>
              </a:rPr>
              <a:t> </a:t>
            </a:r>
            <a:r>
              <a:rPr lang="en-US" sz="2000" dirty="0">
                <a:solidFill>
                  <a:srgbClr val="FF3300"/>
                </a:solidFill>
              </a:rPr>
              <a:t>= </a:t>
            </a:r>
            <a:r>
              <a:rPr lang="en-US" sz="2000" dirty="0" err="1">
                <a:solidFill>
                  <a:srgbClr val="FF3300"/>
                </a:solidFill>
              </a:rPr>
              <a:t>arduino</a:t>
            </a:r>
            <a:r>
              <a:rPr lang="en-US" sz="2000" dirty="0">
                <a:solidFill>
                  <a:srgbClr val="FF3300"/>
                </a:solidFill>
              </a:rPr>
              <a:t>('COM4', 'Uno</a:t>
            </a:r>
            <a:r>
              <a:rPr lang="en-US" sz="2000" dirty="0" smtClean="0">
                <a:solidFill>
                  <a:srgbClr val="FF3300"/>
                </a:solidFill>
              </a:rPr>
              <a:t>');</a:t>
            </a:r>
          </a:p>
          <a:p>
            <a:r>
              <a:rPr lang="en-US" sz="2000" dirty="0" smtClean="0"/>
              <a:t>step </a:t>
            </a:r>
            <a:r>
              <a:rPr lang="en-US" sz="2000" dirty="0"/>
              <a:t>= (5-0)/20; </a:t>
            </a:r>
          </a:p>
          <a:p>
            <a:r>
              <a:rPr lang="en-US" sz="2000" dirty="0"/>
              <a:t>  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for </a:t>
            </a:r>
            <a:r>
              <a:rPr lang="en-US" sz="2000" dirty="0" err="1"/>
              <a:t>i</a:t>
            </a:r>
            <a:r>
              <a:rPr lang="en-US" sz="2000" dirty="0"/>
              <a:t> = 1:20</a:t>
            </a:r>
          </a:p>
          <a:p>
            <a:r>
              <a:rPr lang="en-US" sz="2000" dirty="0"/>
              <a:t>      </a:t>
            </a:r>
            <a:r>
              <a:rPr lang="en-US" sz="2000" dirty="0" err="1" smtClean="0">
                <a:solidFill>
                  <a:srgbClr val="FF3300"/>
                </a:solidFill>
              </a:rPr>
              <a:t>writePWMVoltage</a:t>
            </a:r>
            <a:r>
              <a:rPr lang="en-US" sz="2000" dirty="0" smtClean="0">
                <a:solidFill>
                  <a:srgbClr val="FF3300"/>
                </a:solidFill>
              </a:rPr>
              <a:t>(</a:t>
            </a:r>
            <a:r>
              <a:rPr lang="en-US" sz="2000" dirty="0" err="1">
                <a:solidFill>
                  <a:srgbClr val="FF3300"/>
                </a:solidFill>
              </a:rPr>
              <a:t>myArduino</a:t>
            </a:r>
            <a:r>
              <a:rPr lang="en-US" sz="2000" dirty="0" smtClean="0">
                <a:solidFill>
                  <a:srgbClr val="FF3300"/>
                </a:solidFill>
              </a:rPr>
              <a:t>, </a:t>
            </a:r>
            <a:r>
              <a:rPr lang="en-US" sz="2000" dirty="0">
                <a:solidFill>
                  <a:srgbClr val="FF3300"/>
                </a:solidFill>
              </a:rPr>
              <a:t>'D11', </a:t>
            </a:r>
            <a:r>
              <a:rPr lang="en-US" sz="2000" dirty="0" smtClean="0">
                <a:solidFill>
                  <a:srgbClr val="FF3300"/>
                </a:solidFill>
              </a:rPr>
              <a:t>step * </a:t>
            </a:r>
            <a:r>
              <a:rPr lang="en-US" sz="2000" dirty="0" err="1" smtClean="0">
                <a:solidFill>
                  <a:srgbClr val="FF3300"/>
                </a:solidFill>
              </a:rPr>
              <a:t>i</a:t>
            </a:r>
            <a:r>
              <a:rPr lang="en-US" sz="2000" dirty="0" smtClean="0">
                <a:solidFill>
                  <a:srgbClr val="FF3300"/>
                </a:solidFill>
              </a:rPr>
              <a:t>);</a:t>
            </a:r>
            <a:endParaRPr lang="en-US" sz="2000" dirty="0">
              <a:solidFill>
                <a:srgbClr val="FF3300"/>
              </a:solidFill>
            </a:endParaRPr>
          </a:p>
          <a:p>
            <a:r>
              <a:rPr lang="en-US" sz="2000" dirty="0"/>
              <a:t>      pause(0.1);</a:t>
            </a:r>
          </a:p>
          <a:p>
            <a:r>
              <a:rPr lang="en-US" sz="2000" dirty="0"/>
              <a:t>   end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   for </a:t>
            </a:r>
            <a:r>
              <a:rPr lang="en-US" sz="2000" dirty="0" err="1"/>
              <a:t>i</a:t>
            </a:r>
            <a:r>
              <a:rPr lang="en-US" sz="2000" dirty="0"/>
              <a:t> = </a:t>
            </a:r>
            <a:r>
              <a:rPr lang="en-US" sz="2000" dirty="0" smtClean="0"/>
              <a:t>20:1</a:t>
            </a:r>
            <a:endParaRPr lang="en-US" sz="2000" dirty="0"/>
          </a:p>
          <a:p>
            <a:r>
              <a:rPr lang="en-US" sz="2000" dirty="0"/>
              <a:t>      </a:t>
            </a:r>
            <a:r>
              <a:rPr lang="en-US" sz="2000" dirty="0" err="1" smtClean="0">
                <a:solidFill>
                  <a:srgbClr val="FF3300"/>
                </a:solidFill>
              </a:rPr>
              <a:t>writePWMVoltage</a:t>
            </a:r>
            <a:r>
              <a:rPr lang="en-US" sz="2000" dirty="0" smtClean="0">
                <a:solidFill>
                  <a:srgbClr val="FF3300"/>
                </a:solidFill>
              </a:rPr>
              <a:t>(</a:t>
            </a:r>
            <a:r>
              <a:rPr lang="en-US" sz="2000" dirty="0" err="1">
                <a:solidFill>
                  <a:srgbClr val="FF3300"/>
                </a:solidFill>
              </a:rPr>
              <a:t>myArduino</a:t>
            </a:r>
            <a:r>
              <a:rPr lang="en-US" sz="2000" dirty="0" smtClean="0">
                <a:solidFill>
                  <a:srgbClr val="FF3300"/>
                </a:solidFill>
              </a:rPr>
              <a:t>, </a:t>
            </a:r>
            <a:r>
              <a:rPr lang="en-US" sz="2000" dirty="0">
                <a:solidFill>
                  <a:srgbClr val="FF3300"/>
                </a:solidFill>
              </a:rPr>
              <a:t>'D11', </a:t>
            </a:r>
            <a:r>
              <a:rPr lang="en-US" sz="2000" dirty="0" smtClean="0">
                <a:solidFill>
                  <a:srgbClr val="FF3300"/>
                </a:solidFill>
              </a:rPr>
              <a:t>step * </a:t>
            </a:r>
            <a:r>
              <a:rPr lang="en-US" sz="2000" dirty="0" err="1" smtClean="0">
                <a:solidFill>
                  <a:srgbClr val="FF3300"/>
                </a:solidFill>
              </a:rPr>
              <a:t>i</a:t>
            </a:r>
            <a:r>
              <a:rPr lang="en-US" sz="2000" dirty="0" smtClean="0">
                <a:solidFill>
                  <a:srgbClr val="FF3300"/>
                </a:solidFill>
              </a:rPr>
              <a:t>);</a:t>
            </a:r>
            <a:endParaRPr lang="en-US" sz="2000" dirty="0">
              <a:solidFill>
                <a:srgbClr val="FF3300"/>
              </a:solidFill>
            </a:endParaRPr>
          </a:p>
          <a:p>
            <a:r>
              <a:rPr lang="en-US" sz="2000" dirty="0"/>
              <a:t>      pause(0.1);</a:t>
            </a:r>
          </a:p>
          <a:p>
            <a:r>
              <a:rPr lang="en-US" sz="2000" dirty="0"/>
              <a:t>   end</a:t>
            </a:r>
          </a:p>
        </p:txBody>
      </p:sp>
    </p:spTree>
    <p:extLst>
      <p:ext uri="{BB962C8B-B14F-4D97-AF65-F5344CB8AC3E}">
        <p14:creationId xmlns:p14="http://schemas.microsoft.com/office/powerpoint/2010/main" val="323254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732" y="188640"/>
            <a:ext cx="901126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 smtClean="0">
                <a:solidFill>
                  <a:srgbClr val="0091EA"/>
                </a:solidFill>
                <a:latin typeface="Forte" panose="03060902040502070203" pitchFamily="66" charset="0"/>
                <a:ea typeface="Roboto Slab"/>
                <a:cs typeface="Roboto Slab"/>
              </a:rPr>
              <a:t>Task2: </a:t>
            </a:r>
            <a:r>
              <a:rPr lang="en-US" sz="3600" dirty="0">
                <a:solidFill>
                  <a:srgbClr val="0091EA"/>
                </a:solidFill>
                <a:latin typeface="Forte" panose="03060902040502070203" pitchFamily="66" charset="0"/>
                <a:ea typeface="Roboto Slab"/>
                <a:cs typeface="Roboto Slab"/>
              </a:rPr>
              <a:t>Control an LED using a potentiometer</a:t>
            </a:r>
          </a:p>
          <a:p>
            <a:endParaRPr lang="ar-EG" sz="3600" dirty="0">
              <a:solidFill>
                <a:srgbClr val="0091EA"/>
              </a:solidFill>
              <a:latin typeface="Forte" panose="03060902040502070203" pitchFamily="66" charset="0"/>
              <a:ea typeface="Roboto Slab"/>
              <a:cs typeface="Roboto Slab"/>
              <a:sym typeface="Roboto Slab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305966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4132" r="13635" b="7294"/>
          <a:stretch/>
        </p:blipFill>
        <p:spPr>
          <a:xfrm rot="5400000">
            <a:off x="3059253" y="2316240"/>
            <a:ext cx="3552567" cy="45595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1824" y="842459"/>
            <a:ext cx="8712968" cy="13234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numCol="1" spcCol="720000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SzPct val="125000"/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+mj-lt"/>
              </a:rPr>
              <a:t>Each group has to :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125000"/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build the circuit shown below.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125000"/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Write the code (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Matlab only!!!</a:t>
            </a:r>
            <a:r>
              <a:rPr lang="en-US" sz="2000" dirty="0" smtClean="0">
                <a:latin typeface="+mj-lt"/>
              </a:rPr>
              <a:t>) that perform the following actions: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Controlling the brightness of the led based on the potentiometer value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5646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2147" y="2492896"/>
            <a:ext cx="9011268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8000" dirty="0" smtClean="0">
                <a:solidFill>
                  <a:srgbClr val="0091EA"/>
                </a:solidFill>
                <a:latin typeface="Forte" panose="03060902040502070203" pitchFamily="66" charset="0"/>
                <a:ea typeface="Roboto Slab"/>
                <a:cs typeface="Roboto Slab"/>
              </a:rPr>
              <a:t>THANKS</a:t>
            </a:r>
            <a:endParaRPr lang="ar-EG" sz="8000" dirty="0">
              <a:solidFill>
                <a:srgbClr val="0091EA"/>
              </a:solidFill>
              <a:latin typeface="Forte" panose="03060902040502070203" pitchFamily="66" charset="0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268735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0360" y="476672"/>
            <a:ext cx="519176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dirty="0">
                <a:solidFill>
                  <a:srgbClr val="0091EA"/>
                </a:solidFill>
                <a:latin typeface="Forte" panose="03060902040502070203" pitchFamily="66" charset="0"/>
                <a:ea typeface="Roboto Slab"/>
                <a:cs typeface="Roboto Slab"/>
                <a:sym typeface="Roboto Slab"/>
              </a:rPr>
              <a:t>Outline</a:t>
            </a:r>
            <a:endParaRPr lang="ar-EG" sz="4800" dirty="0">
              <a:solidFill>
                <a:srgbClr val="0091EA"/>
              </a:solidFill>
              <a:latin typeface="Forte" panose="03060902040502070203" pitchFamily="66" charset="0"/>
              <a:ea typeface="Roboto Slab"/>
              <a:cs typeface="Roboto Slab"/>
              <a:sym typeface="Roboto Sla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307669"/>
            <a:ext cx="7848872" cy="5201424"/>
          </a:xfrm>
          <a:prstGeom prst="rect">
            <a:avLst/>
          </a:prstGeom>
          <a:noFill/>
        </p:spPr>
        <p:txBody>
          <a:bodyPr wrap="square" numCol="1" spcCol="720000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SzPct val="125000"/>
              <a:buFont typeface="Arial" pitchFamily="34" charset="0"/>
              <a:buChar char="•"/>
            </a:pPr>
            <a:r>
              <a:rPr lang="en-US" sz="3200" dirty="0">
                <a:solidFill>
                  <a:schemeClr val="accent1"/>
                </a:solidFill>
                <a:latin typeface="Forte" panose="03060902040502070203" pitchFamily="66" charset="0"/>
              </a:rPr>
              <a:t>Arduino Basics</a:t>
            </a:r>
          </a:p>
          <a:p>
            <a:pPr marL="631825" indent="-285750">
              <a:buClr>
                <a:schemeClr val="accent1"/>
              </a:buClr>
              <a:buFont typeface="Arial" pitchFamily="34" charset="0"/>
              <a:buChar char="─"/>
            </a:pPr>
            <a:r>
              <a:rPr lang="en-US" sz="2800" dirty="0" smtClean="0">
                <a:latin typeface="Source Sans Pro" charset="0"/>
              </a:rPr>
              <a:t>Sketch Structure</a:t>
            </a:r>
          </a:p>
          <a:p>
            <a:pPr marL="631825" indent="-285750">
              <a:buClr>
                <a:schemeClr val="accent1"/>
              </a:buClr>
              <a:buFont typeface="Arial" pitchFamily="34" charset="0"/>
              <a:buChar char="─"/>
            </a:pPr>
            <a:r>
              <a:rPr lang="en-US" sz="2800" dirty="0" smtClean="0">
                <a:latin typeface="Source Sans Pro" charset="0"/>
              </a:rPr>
              <a:t>Digital </a:t>
            </a:r>
            <a:r>
              <a:rPr lang="en-US" sz="2800" dirty="0">
                <a:latin typeface="Source Sans Pro" charset="0"/>
              </a:rPr>
              <a:t>I/O </a:t>
            </a:r>
          </a:p>
          <a:p>
            <a:pPr marL="631825" indent="-285750">
              <a:buClr>
                <a:schemeClr val="accent1"/>
              </a:buClr>
              <a:buFont typeface="Arial" pitchFamily="34" charset="0"/>
              <a:buChar char="─"/>
            </a:pPr>
            <a:r>
              <a:rPr lang="en-US" sz="2800" dirty="0">
                <a:latin typeface="Source Sans Pro" charset="0"/>
              </a:rPr>
              <a:t>Analog Input</a:t>
            </a:r>
          </a:p>
          <a:p>
            <a:pPr marL="631825" indent="-285750">
              <a:buClr>
                <a:schemeClr val="accent1"/>
              </a:buClr>
              <a:buFont typeface="Arial" pitchFamily="34" charset="0"/>
              <a:buChar char="─"/>
            </a:pPr>
            <a:r>
              <a:rPr lang="en-US" sz="2800" dirty="0">
                <a:latin typeface="Source Sans Pro" charset="0"/>
              </a:rPr>
              <a:t>PWM Output(Analog Output)</a:t>
            </a:r>
          </a:p>
          <a:p>
            <a:pPr marL="631825" indent="-285750">
              <a:buClr>
                <a:schemeClr val="accent1"/>
              </a:buClr>
              <a:buFont typeface="Arial" pitchFamily="34" charset="0"/>
              <a:buChar char="─"/>
            </a:pPr>
            <a:r>
              <a:rPr lang="en-US" sz="2800" dirty="0">
                <a:latin typeface="Source Sans Pro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Source Sans Pro" charset="0"/>
              </a:rPr>
              <a:t>Serial Communication (Arduino side)</a:t>
            </a:r>
            <a:endParaRPr lang="en-US" sz="2800" dirty="0">
              <a:solidFill>
                <a:srgbClr val="FF0000"/>
              </a:solidFill>
              <a:latin typeface="Source Sans Pro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25000"/>
              <a:buFont typeface="Arial" pitchFamily="34" charset="0"/>
              <a:buChar char="•"/>
            </a:pPr>
            <a:r>
              <a:rPr lang="en-CA" altLang="ar-EG" sz="3200" dirty="0">
                <a:solidFill>
                  <a:schemeClr val="accent1"/>
                </a:solidFill>
                <a:latin typeface="Forte" panose="03060902040502070203" pitchFamily="66" charset="0"/>
              </a:rPr>
              <a:t>Matlab </a:t>
            </a:r>
            <a:r>
              <a:rPr lang="en-CA" altLang="ar-EG" sz="3200" dirty="0" smtClean="0">
                <a:solidFill>
                  <a:schemeClr val="accent1"/>
                </a:solidFill>
                <a:latin typeface="Forte" panose="03060902040502070203" pitchFamily="66" charset="0"/>
              </a:rPr>
              <a:t>∫󠆗 </a:t>
            </a:r>
            <a:r>
              <a:rPr lang="en-CA" altLang="ar-EG" sz="3200" dirty="0">
                <a:solidFill>
                  <a:schemeClr val="accent1"/>
                </a:solidFill>
                <a:latin typeface="Forte" panose="03060902040502070203" pitchFamily="66" charset="0"/>
              </a:rPr>
              <a:t>Arduino</a:t>
            </a:r>
          </a:p>
          <a:p>
            <a:pPr marL="631825" indent="-285750">
              <a:buClr>
                <a:schemeClr val="accent1"/>
              </a:buClr>
              <a:buFont typeface="Arial" pitchFamily="34" charset="0"/>
              <a:buChar char="─"/>
            </a:pPr>
            <a:r>
              <a:rPr lang="en-CA" altLang="ar-EG" sz="2800" dirty="0" smtClean="0">
                <a:solidFill>
                  <a:srgbClr val="FF0000"/>
                </a:solidFill>
                <a:latin typeface="Source Sans Pro" charset="0"/>
              </a:rPr>
              <a:t>Serial communication (Matlab side) </a:t>
            </a:r>
          </a:p>
          <a:p>
            <a:pPr marL="631825" indent="-285750">
              <a:buClr>
                <a:schemeClr val="accent1"/>
              </a:buClr>
              <a:buFont typeface="Arial" pitchFamily="34" charset="0"/>
              <a:buChar char="─"/>
            </a:pPr>
            <a:r>
              <a:rPr lang="en-CA" altLang="ar-EG" sz="2800" dirty="0" smtClean="0">
                <a:solidFill>
                  <a:srgbClr val="FF0000"/>
                </a:solidFill>
                <a:latin typeface="Source Sans Pro" charset="0"/>
              </a:rPr>
              <a:t>Using Arduino support package :</a:t>
            </a:r>
          </a:p>
          <a:p>
            <a:pPr marL="1071563" indent="-45720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CA" altLang="ar-EG" sz="2400" dirty="0">
                <a:solidFill>
                  <a:srgbClr val="FF0000"/>
                </a:solidFill>
                <a:latin typeface="Source Sans Pro" charset="0"/>
              </a:rPr>
              <a:t>Installing the package on </a:t>
            </a:r>
            <a:r>
              <a:rPr lang="en-CA" altLang="ar-EG" sz="2400" dirty="0" smtClean="0">
                <a:solidFill>
                  <a:srgbClr val="FF0000"/>
                </a:solidFill>
                <a:latin typeface="Source Sans Pro" charset="0"/>
              </a:rPr>
              <a:t>Matlab</a:t>
            </a:r>
          </a:p>
          <a:p>
            <a:pPr marL="1071563" indent="-45720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CA" altLang="ar-EG" sz="2400" dirty="0" smtClean="0">
                <a:solidFill>
                  <a:srgbClr val="FF0000"/>
                </a:solidFill>
                <a:latin typeface="Source Sans Pro" charset="0"/>
              </a:rPr>
              <a:t>Controlling Arduino using Matlab Code !!!!!!</a:t>
            </a:r>
          </a:p>
          <a:p>
            <a:pPr marL="1071563" indent="-45720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CA" altLang="ar-EG" sz="2400" dirty="0" smtClean="0">
                <a:solidFill>
                  <a:srgbClr val="FF0000"/>
                </a:solidFill>
                <a:latin typeface="Source Sans Pro" charset="0"/>
              </a:rPr>
              <a:t>Using Simulink to model Arduino </a:t>
            </a:r>
            <a:endParaRPr lang="en-US" sz="2800" dirty="0">
              <a:solidFill>
                <a:srgbClr val="FF0000"/>
              </a:solidFill>
              <a:latin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74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0360" y="417678"/>
            <a:ext cx="519176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dirty="0" smtClean="0">
                <a:solidFill>
                  <a:srgbClr val="0091EA"/>
                </a:solidFill>
                <a:latin typeface="Forte" panose="03060902040502070203" pitchFamily="66" charset="0"/>
                <a:ea typeface="Roboto Slab"/>
                <a:cs typeface="Roboto Slab"/>
                <a:sym typeface="Roboto Slab"/>
              </a:rPr>
              <a:t>Arduino Basics</a:t>
            </a:r>
            <a:endParaRPr lang="en-US" sz="4800" dirty="0">
              <a:solidFill>
                <a:srgbClr val="0091EA"/>
              </a:solidFill>
              <a:latin typeface="Forte" panose="03060902040502070203" pitchFamily="66" charset="0"/>
              <a:ea typeface="Roboto Slab"/>
              <a:cs typeface="Roboto Slab"/>
              <a:sym typeface="Roboto Slab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1366663"/>
            <a:ext cx="7848872" cy="3908762"/>
          </a:xfrm>
          <a:prstGeom prst="rect">
            <a:avLst/>
          </a:prstGeom>
          <a:noFill/>
        </p:spPr>
        <p:txBody>
          <a:bodyPr wrap="square" numCol="1" spcCol="720000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800" dirty="0" smtClean="0">
                <a:latin typeface="Source Sans Pro" charset="0"/>
              </a:rPr>
              <a:t>To start with Arduino we need :</a:t>
            </a: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endParaRPr lang="en-US" sz="2800" dirty="0">
              <a:latin typeface="Source Sans Pro" charset="0"/>
            </a:endParaRPr>
          </a:p>
          <a:p>
            <a:pPr marL="530225" indent="-2794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25000"/>
              <a:buFont typeface="+mj-lt"/>
              <a:buAutoNum type="arabicPeriod"/>
            </a:pPr>
            <a:r>
              <a:rPr lang="en-US" sz="2400" dirty="0" smtClean="0">
                <a:latin typeface="Source Sans Pro" charset="0"/>
              </a:rPr>
              <a:t>Hardware(Arduino Uno)</a:t>
            </a:r>
          </a:p>
          <a:p>
            <a:pPr marL="530225" indent="-2794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25000"/>
              <a:buFont typeface="+mj-lt"/>
              <a:buAutoNum type="arabicPeriod"/>
            </a:pPr>
            <a:r>
              <a:rPr lang="en-US" sz="2400" dirty="0" smtClean="0">
                <a:latin typeface="Source Sans Pro" charset="0"/>
              </a:rPr>
              <a:t>Software(Arduino IDE)</a:t>
            </a:r>
          </a:p>
          <a:p>
            <a:pPr marL="250825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1800" dirty="0" smtClean="0">
                <a:solidFill>
                  <a:srgbClr val="FF0000"/>
                </a:solidFill>
                <a:latin typeface="Source Sans Pro" charset="0"/>
              </a:rPr>
              <a:t>This where we can write  Arduino programs  </a:t>
            </a:r>
            <a:endParaRPr lang="en-US" sz="1800" dirty="0">
              <a:solidFill>
                <a:srgbClr val="FF0000"/>
              </a:solidFill>
              <a:latin typeface="Source Sans Pro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endParaRPr lang="en-US" sz="2800" dirty="0">
              <a:latin typeface="Source Sans Pro" charset="0"/>
            </a:endParaRPr>
          </a:p>
          <a:p>
            <a:pPr marL="631825" indent="-285750">
              <a:buClr>
                <a:schemeClr val="accent1"/>
              </a:buClr>
              <a:buFont typeface="Arial" pitchFamily="34" charset="0"/>
              <a:buChar char="─"/>
            </a:pPr>
            <a:endParaRPr lang="en-US" sz="2800" dirty="0">
              <a:latin typeface="Source Sans Pro" charset="0"/>
            </a:endParaRPr>
          </a:p>
          <a:p>
            <a:pPr marL="631825" indent="-285750">
              <a:buClr>
                <a:schemeClr val="accent1"/>
              </a:buClr>
              <a:buFont typeface="Arial" pitchFamily="34" charset="0"/>
              <a:buChar char="─"/>
            </a:pPr>
            <a:endParaRPr lang="en-US" sz="2800" dirty="0">
              <a:solidFill>
                <a:srgbClr val="00B0F0"/>
              </a:solidFill>
              <a:latin typeface="Source Sans Pro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971" y="4393171"/>
            <a:ext cx="2520280" cy="17645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600" y="2563135"/>
            <a:ext cx="3600400" cy="4232765"/>
          </a:xfrm>
          <a:prstGeom prst="rect">
            <a:avLst/>
          </a:prstGeom>
        </p:spPr>
      </p:pic>
      <p:sp>
        <p:nvSpPr>
          <p:cNvPr id="11" name="Plus 10"/>
          <p:cNvSpPr/>
          <p:nvPr/>
        </p:nvSpPr>
        <p:spPr>
          <a:xfrm>
            <a:off x="3812324" y="4679517"/>
            <a:ext cx="576064" cy="576064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Bent Arrow 11"/>
          <p:cNvSpPr/>
          <p:nvPr/>
        </p:nvSpPr>
        <p:spPr>
          <a:xfrm rot="16200000" flipH="1">
            <a:off x="-28087" y="3262468"/>
            <a:ext cx="1720346" cy="297032"/>
          </a:xfrm>
          <a:prstGeom prst="bentArrow">
            <a:avLst>
              <a:gd name="adj1" fmla="val 7329"/>
              <a:gd name="adj2" fmla="val 9222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2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0360" y="476672"/>
            <a:ext cx="519176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dirty="0" smtClean="0">
                <a:solidFill>
                  <a:srgbClr val="0091EA"/>
                </a:solidFill>
                <a:latin typeface="Forte" panose="03060902040502070203" pitchFamily="66" charset="0"/>
                <a:ea typeface="Roboto Slab"/>
                <a:cs typeface="Roboto Slab"/>
                <a:sym typeface="Roboto Slab"/>
              </a:rPr>
              <a:t>Sketch Structure</a:t>
            </a:r>
            <a:endParaRPr lang="ar-EG" sz="4800" dirty="0">
              <a:solidFill>
                <a:srgbClr val="0091EA"/>
              </a:solidFill>
              <a:latin typeface="Forte" panose="03060902040502070203" pitchFamily="66" charset="0"/>
              <a:ea typeface="Roboto Slab"/>
              <a:cs typeface="Roboto Slab"/>
              <a:sym typeface="Roboto Sla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268760"/>
            <a:ext cx="7848872" cy="1877437"/>
          </a:xfrm>
          <a:prstGeom prst="rect">
            <a:avLst/>
          </a:prstGeom>
          <a:noFill/>
        </p:spPr>
        <p:txBody>
          <a:bodyPr wrap="square" numCol="1" spcCol="720000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800" dirty="0" smtClean="0">
                <a:latin typeface="Source Sans Pro" charset="0"/>
              </a:rPr>
              <a:t>Any Arduino Sketch must have two functions:</a:t>
            </a:r>
            <a:endParaRPr lang="en-US" sz="2800" dirty="0">
              <a:latin typeface="Source Sans Pro" charset="0"/>
            </a:endParaRPr>
          </a:p>
          <a:p>
            <a:pPr marL="346075"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>
                <a:latin typeface="Rod" panose="02030509050101010101" pitchFamily="49" charset="-79"/>
                <a:cs typeface="Rod" panose="02030509050101010101" pitchFamily="49" charset="-79"/>
              </a:rPr>
              <a:t>setup</a:t>
            </a:r>
            <a:r>
              <a:rPr lang="en-US" sz="2400" dirty="0"/>
              <a:t> </a:t>
            </a:r>
            <a:r>
              <a:rPr lang="en-US" sz="2400" dirty="0" smtClean="0"/>
              <a:t>function:</a:t>
            </a:r>
          </a:p>
          <a:p>
            <a:pPr marL="633413"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/>
              <a:t>Have code that needs to run only once</a:t>
            </a:r>
            <a:r>
              <a:rPr lang="en-US" sz="2000" dirty="0" smtClean="0"/>
              <a:t>. (do initialization)</a:t>
            </a:r>
            <a:endParaRPr lang="en-US" sz="2000" dirty="0"/>
          </a:p>
          <a:p>
            <a:pPr marL="346075"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400" dirty="0" smtClean="0"/>
              <a:t>The </a:t>
            </a:r>
            <a:r>
              <a:rPr lang="en-US" sz="2400" dirty="0">
                <a:latin typeface="Rod" panose="02030509050101010101" pitchFamily="49" charset="-79"/>
                <a:cs typeface="Rod" panose="02030509050101010101" pitchFamily="49" charset="-79"/>
              </a:rPr>
              <a:t>loop</a:t>
            </a:r>
            <a:r>
              <a:rPr lang="en-US" sz="2400" dirty="0"/>
              <a:t> </a:t>
            </a:r>
            <a:r>
              <a:rPr lang="en-US" sz="2400" dirty="0" smtClean="0"/>
              <a:t>function:</a:t>
            </a:r>
          </a:p>
          <a:p>
            <a:pPr marL="633413"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 smtClean="0"/>
              <a:t>Have code </a:t>
            </a:r>
            <a:r>
              <a:rPr lang="en-US" sz="2000" dirty="0"/>
              <a:t>to be run </a:t>
            </a:r>
            <a:r>
              <a:rPr lang="en-US" sz="2000" dirty="0" smtClean="0"/>
              <a:t>continuously after Initialization. </a:t>
            </a:r>
            <a:endParaRPr lang="en-US" sz="2800" dirty="0">
              <a:latin typeface="Source Sans Pro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75" y="3212976"/>
            <a:ext cx="5569806" cy="30495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671" y="3791441"/>
            <a:ext cx="1554169" cy="28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1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0360" y="476672"/>
            <a:ext cx="519176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dirty="0" smtClean="0">
                <a:solidFill>
                  <a:srgbClr val="0091EA"/>
                </a:solidFill>
                <a:latin typeface="Forte" panose="03060902040502070203" pitchFamily="66" charset="0"/>
                <a:ea typeface="Roboto Slab"/>
                <a:cs typeface="Roboto Slab"/>
                <a:sym typeface="Roboto Slab"/>
              </a:rPr>
              <a:t>Digital i/o</a:t>
            </a:r>
            <a:endParaRPr lang="ar-EG" sz="4800" dirty="0">
              <a:solidFill>
                <a:srgbClr val="0091EA"/>
              </a:solidFill>
              <a:latin typeface="Forte" panose="03060902040502070203" pitchFamily="66" charset="0"/>
              <a:ea typeface="Roboto Slab"/>
              <a:cs typeface="Roboto Slab"/>
              <a:sym typeface="Roboto Sla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307669"/>
            <a:ext cx="7848872" cy="5139869"/>
          </a:xfrm>
          <a:prstGeom prst="rect">
            <a:avLst/>
          </a:prstGeom>
          <a:noFill/>
        </p:spPr>
        <p:txBody>
          <a:bodyPr wrap="square" numCol="1" spcCol="720000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400" dirty="0" smtClean="0">
                <a:latin typeface="Source Sans Pro" charset="0"/>
              </a:rPr>
              <a:t>Arduino Uno Have (13) digital i/o pins </a:t>
            </a: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400" dirty="0" smtClean="0">
                <a:latin typeface="Source Sans Pro" charset="0"/>
              </a:rPr>
              <a:t>To set any pin to be input or output we use:</a:t>
            </a:r>
          </a:p>
          <a:p>
            <a:pPr marL="273050"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800" dirty="0" smtClean="0">
                <a:latin typeface="Source Sans Pro" charset="0"/>
              </a:rPr>
              <a:t> </a:t>
            </a:r>
            <a:r>
              <a:rPr lang="en-US" sz="1800" dirty="0" smtClean="0">
                <a:latin typeface="Rod" panose="02030509050101010101" pitchFamily="49" charset="-79"/>
                <a:cs typeface="Rod" panose="02030509050101010101" pitchFamily="49" charset="-79"/>
              </a:rPr>
              <a:t>pinMode </a:t>
            </a:r>
            <a:r>
              <a:rPr lang="en-US" sz="1800" dirty="0" smtClean="0">
                <a:latin typeface="+mj-lt"/>
                <a:cs typeface="Rod" panose="02030509050101010101" pitchFamily="49" charset="-79"/>
              </a:rPr>
              <a:t>function:</a:t>
            </a:r>
          </a:p>
          <a:p>
            <a:pPr marL="355600"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1800" dirty="0" smtClean="0">
                <a:latin typeface="Source Sans Pro" charset="0"/>
              </a:rPr>
              <a:t>Syntax:         </a:t>
            </a:r>
            <a:r>
              <a:rPr lang="en-US" sz="1800" dirty="0" smtClean="0">
                <a:latin typeface="Rod" panose="02030509050101010101" pitchFamily="49" charset="-79"/>
                <a:cs typeface="Rod" panose="02030509050101010101" pitchFamily="49" charset="-79"/>
              </a:rPr>
              <a:t>pinMode(</a:t>
            </a:r>
            <a:r>
              <a:rPr lang="en-US" sz="1800" dirty="0" err="1" smtClean="0">
                <a:latin typeface="Rod" panose="02030509050101010101" pitchFamily="49" charset="-79"/>
                <a:cs typeface="Rod" panose="02030509050101010101" pitchFamily="49" charset="-79"/>
              </a:rPr>
              <a:t>pinNo,In_OR_Out</a:t>
            </a:r>
            <a:r>
              <a:rPr lang="en-US" sz="1800" dirty="0" smtClean="0">
                <a:latin typeface="Rod" panose="02030509050101010101" pitchFamily="49" charset="-79"/>
                <a:cs typeface="Rod" panose="02030509050101010101" pitchFamily="49" charset="-79"/>
              </a:rPr>
              <a:t>);</a:t>
            </a:r>
          </a:p>
          <a:p>
            <a:pPr marL="355600"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1800" dirty="0" smtClean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Ex:     pinMode(13,OUTPUT);</a:t>
            </a: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400" dirty="0">
                <a:latin typeface="Source Sans Pro" charset="0"/>
              </a:rPr>
              <a:t>To Write a digital value to any pin we use :</a:t>
            </a:r>
          </a:p>
          <a:p>
            <a:pPr marL="273050"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1800" dirty="0" smtClean="0">
                <a:latin typeface="Rod" panose="02030509050101010101" pitchFamily="49" charset="-79"/>
                <a:cs typeface="Rod" panose="02030509050101010101" pitchFamily="49" charset="-79"/>
              </a:rPr>
              <a:t>digitalWrite </a:t>
            </a:r>
            <a:r>
              <a:rPr lang="en-US" sz="1800" dirty="0" smtClean="0">
                <a:cs typeface="Rod" panose="02030509050101010101" pitchFamily="49" charset="-79"/>
              </a:rPr>
              <a:t>function:</a:t>
            </a:r>
          </a:p>
          <a:p>
            <a:pPr marL="273050"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1800" dirty="0" smtClean="0">
                <a:latin typeface="Source Sans Pro" charset="0"/>
              </a:rPr>
              <a:t>Syntax:         </a:t>
            </a:r>
            <a:r>
              <a:rPr lang="en-US" sz="1800" dirty="0" smtClean="0">
                <a:latin typeface="Rod" panose="02030509050101010101" pitchFamily="49" charset="-79"/>
                <a:cs typeface="Rod" panose="02030509050101010101" pitchFamily="49" charset="-79"/>
              </a:rPr>
              <a:t>digitalWrite(</a:t>
            </a:r>
            <a:r>
              <a:rPr lang="en-US" sz="1800" dirty="0" err="1" smtClean="0">
                <a:latin typeface="Rod" panose="02030509050101010101" pitchFamily="49" charset="-79"/>
                <a:cs typeface="Rod" panose="02030509050101010101" pitchFamily="49" charset="-79"/>
              </a:rPr>
              <a:t>pinNo,TRUE_OR_FALSE</a:t>
            </a:r>
            <a:r>
              <a:rPr lang="en-US" sz="1800" dirty="0" smtClean="0">
                <a:latin typeface="Rod" panose="02030509050101010101" pitchFamily="49" charset="-79"/>
                <a:cs typeface="Rod" panose="02030509050101010101" pitchFamily="49" charset="-79"/>
              </a:rPr>
              <a:t>);</a:t>
            </a:r>
          </a:p>
          <a:p>
            <a:pPr marL="273050"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1800" dirty="0" smtClean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Ex:     pinMode(13,OUTPUT);</a:t>
            </a:r>
          </a:p>
          <a:p>
            <a:pPr marL="273050"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1800" dirty="0" smtClean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        </a:t>
            </a:r>
            <a:r>
              <a:rPr lang="en-US" sz="1800" dirty="0" err="1" smtClean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digitalWrite</a:t>
            </a:r>
            <a:r>
              <a:rPr lang="en-US" sz="1800" dirty="0" smtClean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(13,HIGH</a:t>
            </a:r>
            <a:r>
              <a:rPr lang="en-US" sz="1800" dirty="0" smtClean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);</a:t>
            </a:r>
          </a:p>
          <a:p>
            <a:pPr lvl="0"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400" dirty="0">
                <a:latin typeface="Source Sans Pro" charset="0"/>
              </a:rPr>
              <a:t>To read a digital value from any pin we use :</a:t>
            </a:r>
          </a:p>
          <a:p>
            <a:pPr marL="273050" lvl="0">
              <a:buClr>
                <a:srgbClr val="3A81BA">
                  <a:lumMod val="75000"/>
                </a:srgbClr>
              </a:buClr>
              <a:buSzPct val="125000"/>
            </a:pP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digitalRead </a:t>
            </a:r>
            <a:r>
              <a:rPr lang="en-US" sz="1800" dirty="0">
                <a:cs typeface="Rod" panose="02030509050101010101" pitchFamily="49" charset="-79"/>
              </a:rPr>
              <a:t>function:</a:t>
            </a:r>
          </a:p>
          <a:p>
            <a:pPr marL="273050" lvl="0">
              <a:buClr>
                <a:srgbClr val="3A81BA">
                  <a:lumMod val="75000"/>
                </a:srgbClr>
              </a:buClr>
              <a:buSzPct val="125000"/>
            </a:pPr>
            <a:r>
              <a:rPr lang="en-US" sz="1800" dirty="0">
                <a:latin typeface="Source Sans Pro" charset="0"/>
              </a:rPr>
              <a:t>Syntax:         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digitalRead(</a:t>
            </a:r>
            <a:r>
              <a:rPr lang="en-US" sz="1800" dirty="0" err="1">
                <a:latin typeface="Rod" panose="02030509050101010101" pitchFamily="49" charset="-79"/>
                <a:cs typeface="Rod" panose="02030509050101010101" pitchFamily="49" charset="-79"/>
              </a:rPr>
              <a:t>pinNo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);</a:t>
            </a:r>
          </a:p>
          <a:p>
            <a:pPr marL="273050">
              <a:buClr>
                <a:srgbClr val="3A81BA">
                  <a:lumMod val="75000"/>
                </a:srgbClr>
              </a:buClr>
              <a:buSzPct val="125000"/>
            </a:pPr>
            <a:r>
              <a:rPr lang="en-US" sz="1800" dirty="0" smtClean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Ex:	    pinMode(13,INPUT);</a:t>
            </a:r>
          </a:p>
          <a:p>
            <a:pPr marL="273050" lvl="0">
              <a:buClr>
                <a:srgbClr val="3A81BA">
                  <a:lumMod val="75000"/>
                </a:srgbClr>
              </a:buClr>
              <a:buSzPct val="125000"/>
            </a:pPr>
            <a:r>
              <a:rPr lang="en-US" sz="1800" dirty="0" smtClean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	    bool switch =digitalRead(13);</a:t>
            </a: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400" dirty="0">
                <a:solidFill>
                  <a:srgbClr val="FF0000"/>
                </a:solidFill>
                <a:latin typeface="Source Sans Pro" charset="0"/>
                <a:hlinkClick r:id="" action="ppaction://noaction"/>
              </a:rPr>
              <a:t>How to activate the </a:t>
            </a:r>
            <a:r>
              <a:rPr lang="en-US" sz="2400" dirty="0" smtClean="0">
                <a:solidFill>
                  <a:srgbClr val="FF0000"/>
                </a:solidFill>
                <a:latin typeface="Source Sans Pro" charset="0"/>
                <a:hlinkClick r:id="" action="ppaction://noaction"/>
              </a:rPr>
              <a:t>pull-up </a:t>
            </a:r>
            <a:r>
              <a:rPr lang="en-US" sz="2400" dirty="0">
                <a:solidFill>
                  <a:srgbClr val="FF0000"/>
                </a:solidFill>
                <a:latin typeface="Source Sans Pro" charset="0"/>
                <a:hlinkClick r:id="" action="ppaction://noaction"/>
              </a:rPr>
              <a:t>resistor for any pin</a:t>
            </a:r>
            <a:r>
              <a:rPr lang="en-US" sz="2400" dirty="0" smtClean="0">
                <a:solidFill>
                  <a:srgbClr val="FF0000"/>
                </a:solidFill>
                <a:latin typeface="Source Sans Pro" charset="0"/>
                <a:hlinkClick r:id="" action="ppaction://noaction"/>
              </a:rPr>
              <a:t>???</a:t>
            </a:r>
            <a:endParaRPr lang="en-US" sz="2400" dirty="0">
              <a:solidFill>
                <a:srgbClr val="FF0000"/>
              </a:solidFill>
              <a:latin typeface="Source Sans Pr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3" b="99787" l="1468" r="99413">
                        <a14:backgroundMark x1="36123" y1="24307" x2="36123" y2="24307"/>
                        <a14:backgroundMark x1="32599" y1="20256" x2="32599" y2="20256"/>
                        <a14:backgroundMark x1="29222" y1="17484" x2="29222" y2="17484"/>
                        <a14:backgroundMark x1="40969" y1="28571" x2="40969" y2="28571"/>
                        <a14:backgroundMark x1="39501" y1="26013" x2="39501" y2="26013"/>
                        <a14:backgroundMark x1="33774" y1="21535" x2="33774" y2="21535"/>
                        <a14:backgroundMark x1="32893" y1="46269" x2="32893" y2="46269"/>
                        <a14:backgroundMark x1="27019" y1="49041" x2="27019" y2="490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37189" y="478530"/>
            <a:ext cx="3515466" cy="242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1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0360" y="476672"/>
            <a:ext cx="591184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dirty="0">
                <a:solidFill>
                  <a:srgbClr val="0091EA"/>
                </a:solidFill>
                <a:latin typeface="Forte" panose="03060902040502070203" pitchFamily="66" charset="0"/>
                <a:ea typeface="Roboto Slab"/>
                <a:cs typeface="Roboto Slab"/>
                <a:sym typeface="Roboto Slab"/>
              </a:rPr>
              <a:t>Digital </a:t>
            </a:r>
            <a:r>
              <a:rPr lang="en-US" sz="4800" dirty="0" smtClean="0">
                <a:solidFill>
                  <a:srgbClr val="0091EA"/>
                </a:solidFill>
                <a:latin typeface="Forte" panose="03060902040502070203" pitchFamily="66" charset="0"/>
                <a:ea typeface="Roboto Slab"/>
                <a:cs typeface="Roboto Slab"/>
                <a:sym typeface="Roboto Slab"/>
              </a:rPr>
              <a:t>i/o challenge</a:t>
            </a:r>
            <a:endParaRPr lang="ar-EG" sz="4800" dirty="0">
              <a:solidFill>
                <a:srgbClr val="0091EA"/>
              </a:solidFill>
              <a:latin typeface="Forte" panose="03060902040502070203" pitchFamily="66" charset="0"/>
              <a:ea typeface="Roboto Slab"/>
              <a:cs typeface="Roboto Slab"/>
              <a:sym typeface="Roboto Sla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916832"/>
            <a:ext cx="7848872" cy="2804037"/>
          </a:xfrm>
          <a:prstGeom prst="rect">
            <a:avLst/>
          </a:prstGeom>
          <a:noFill/>
        </p:spPr>
        <p:txBody>
          <a:bodyPr wrap="square" numCol="1" spcCol="720000" rtlCol="0">
            <a:spAutoFit/>
          </a:bodyPr>
          <a:lstStyle/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400" dirty="0" smtClean="0">
                <a:latin typeface="Source Sans Pro" charset="0"/>
              </a:rPr>
              <a:t>Write a program to toggle a LED once every time a push button is pressed. If you pressed the button and hold pressing it is treated as one push.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400" dirty="0" smtClean="0">
                <a:latin typeface="Source Sans Pro" charset="0"/>
              </a:rPr>
              <a:t>The program should also toggle another led continuously every 100 msec.</a:t>
            </a:r>
          </a:p>
        </p:txBody>
      </p:sp>
    </p:spTree>
    <p:extLst>
      <p:ext uri="{BB962C8B-B14F-4D97-AF65-F5344CB8AC3E}">
        <p14:creationId xmlns:p14="http://schemas.microsoft.com/office/powerpoint/2010/main" val="96189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0360" y="476672"/>
            <a:ext cx="519176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dirty="0" smtClean="0">
                <a:solidFill>
                  <a:srgbClr val="0091EA"/>
                </a:solidFill>
                <a:latin typeface="Forte" panose="03060902040502070203" pitchFamily="66" charset="0"/>
                <a:ea typeface="Roboto Slab"/>
                <a:cs typeface="Roboto Slab"/>
                <a:sym typeface="Roboto Slab"/>
              </a:rPr>
              <a:t>Analog input</a:t>
            </a:r>
            <a:endParaRPr lang="ar-EG" sz="4800" dirty="0">
              <a:solidFill>
                <a:srgbClr val="0091EA"/>
              </a:solidFill>
              <a:latin typeface="Forte" panose="03060902040502070203" pitchFamily="66" charset="0"/>
              <a:ea typeface="Roboto Slab"/>
              <a:cs typeface="Roboto Slab"/>
              <a:sym typeface="Roboto Sla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307669"/>
            <a:ext cx="7848872" cy="501675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numCol="1" spcCol="720000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 smtClean="0">
                <a:latin typeface="+mj-lt"/>
              </a:rPr>
              <a:t>Arduino Uno has 6 analog pins (A0-A5)</a:t>
            </a: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 smtClean="0">
                <a:latin typeface="+mj-lt"/>
              </a:rPr>
              <a:t>Only one pin can be used at a </a:t>
            </a:r>
            <a:r>
              <a:rPr lang="en-US" sz="2000" dirty="0" smtClean="0">
                <a:latin typeface="+mj-lt"/>
              </a:rPr>
              <a:t>time 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(how many cycles it take?)</a:t>
            </a:r>
            <a:endParaRPr lang="en-US" sz="2000" dirty="0" smtClean="0">
              <a:solidFill>
                <a:srgbClr val="FF0000"/>
              </a:solidFill>
              <a:latin typeface="+mj-lt"/>
            </a:endParaRP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 smtClean="0">
                <a:latin typeface="+mj-lt"/>
              </a:rPr>
              <a:t>These pins are helpful if we want to get data from sensors</a:t>
            </a: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 smtClean="0">
                <a:latin typeface="+mj-lt"/>
              </a:rPr>
              <a:t>We don’t need to specify them as input.</a:t>
            </a: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endParaRPr lang="en-US" sz="2000" dirty="0" smtClean="0">
              <a:latin typeface="+mj-lt"/>
            </a:endParaRP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 smtClean="0">
                <a:latin typeface="+mj-lt"/>
              </a:rPr>
              <a:t>To read an analog voltage between 0- 5 volt we use:</a:t>
            </a:r>
            <a:endParaRPr lang="en-US" sz="2000" dirty="0">
              <a:latin typeface="+mj-lt"/>
            </a:endParaRPr>
          </a:p>
          <a:p>
            <a:pPr marL="346075"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 err="1" smtClean="0">
                <a:latin typeface="Rod" panose="02030509050101010101" pitchFamily="49" charset="-79"/>
                <a:cs typeface="Rod" panose="02030509050101010101" pitchFamily="49" charset="-79"/>
              </a:rPr>
              <a:t>analogRead</a:t>
            </a:r>
            <a:r>
              <a:rPr lang="en-US" sz="2000" dirty="0" smtClean="0">
                <a:latin typeface="+mj-lt"/>
              </a:rPr>
              <a:t> function</a:t>
            </a:r>
          </a:p>
          <a:p>
            <a:pPr marL="346075"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 smtClean="0">
                <a:latin typeface="+mj-lt"/>
              </a:rPr>
              <a:t>Syntax:	</a:t>
            </a:r>
            <a:r>
              <a:rPr lang="en-US" sz="2000" dirty="0" err="1">
                <a:latin typeface="Rod" panose="02030509050101010101" pitchFamily="49" charset="-79"/>
                <a:cs typeface="Rod" panose="02030509050101010101" pitchFamily="49" charset="-79"/>
              </a:rPr>
              <a:t>analogRead</a:t>
            </a:r>
            <a:r>
              <a:rPr lang="en-US" sz="2000" dirty="0">
                <a:latin typeface="Rod" panose="02030509050101010101" pitchFamily="49" charset="-79"/>
                <a:cs typeface="Rod" panose="02030509050101010101" pitchFamily="49" charset="-79"/>
              </a:rPr>
              <a:t>(</a:t>
            </a:r>
            <a:r>
              <a:rPr lang="en-US" sz="2000" dirty="0" err="1">
                <a:latin typeface="Rod" panose="02030509050101010101" pitchFamily="49" charset="-79"/>
                <a:cs typeface="Rod" panose="02030509050101010101" pitchFamily="49" charset="-79"/>
              </a:rPr>
              <a:t>pinNo</a:t>
            </a:r>
            <a:r>
              <a:rPr lang="en-US" sz="2000" dirty="0" smtClean="0">
                <a:latin typeface="Rod" panose="02030509050101010101" pitchFamily="49" charset="-79"/>
                <a:cs typeface="Rod" panose="02030509050101010101" pitchFamily="49" charset="-79"/>
              </a:rPr>
              <a:t>);</a:t>
            </a:r>
          </a:p>
          <a:p>
            <a:pPr marL="346075"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 smtClean="0">
                <a:solidFill>
                  <a:srgbClr val="FF0000"/>
                </a:solidFill>
                <a:latin typeface="+mj-lt"/>
                <a:cs typeface="Rod" panose="02030509050101010101" pitchFamily="49" charset="-79"/>
              </a:rPr>
              <a:t>Ex :		</a:t>
            </a:r>
            <a:r>
              <a:rPr lang="en-US" sz="2000" dirty="0" err="1" smtClean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int</a:t>
            </a:r>
            <a:r>
              <a:rPr lang="en-US" sz="2000" dirty="0" smtClean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analogVar</a:t>
            </a:r>
            <a:r>
              <a:rPr lang="en-US" sz="2000" dirty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= </a:t>
            </a:r>
            <a:r>
              <a:rPr lang="en-US" sz="2000" dirty="0" err="1" smtClean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analogRead</a:t>
            </a:r>
            <a:r>
              <a:rPr lang="en-US" sz="2000" dirty="0" smtClean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(A0);</a:t>
            </a:r>
          </a:p>
          <a:p>
            <a:pPr marL="346075">
              <a:buClr>
                <a:schemeClr val="accent1">
                  <a:lumMod val="75000"/>
                </a:schemeClr>
              </a:buClr>
              <a:buSzPct val="125000"/>
            </a:pPr>
            <a:endParaRPr lang="en-US" sz="2000" dirty="0" smtClean="0">
              <a:latin typeface="Rod" panose="02030509050101010101" pitchFamily="49" charset="-79"/>
              <a:cs typeface="Rod" panose="02030509050101010101" pitchFamily="49" charset="-79"/>
            </a:endParaRPr>
          </a:p>
          <a:p>
            <a:pPr marL="9525" indent="-9525"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 smtClean="0">
                <a:latin typeface="+mj-lt"/>
                <a:cs typeface="Rod" panose="02030509050101010101" pitchFamily="49" charset="-79"/>
              </a:rPr>
              <a:t>If the voltage =0v </a:t>
            </a:r>
            <a:r>
              <a:rPr lang="en-US" sz="2000" dirty="0" err="1" smtClean="0">
                <a:latin typeface="Rod" panose="02030509050101010101" pitchFamily="49" charset="-79"/>
                <a:cs typeface="Rod" panose="02030509050101010101" pitchFamily="49" charset="-79"/>
              </a:rPr>
              <a:t>analogRead</a:t>
            </a:r>
            <a:r>
              <a:rPr lang="en-US" sz="2000" dirty="0" smtClean="0">
                <a:latin typeface="Rod" panose="02030509050101010101" pitchFamily="49" charset="-79"/>
                <a:cs typeface="Rod" panose="02030509050101010101" pitchFamily="49" charset="-79"/>
              </a:rPr>
              <a:t> </a:t>
            </a:r>
            <a:r>
              <a:rPr lang="en-US" sz="2000" dirty="0" smtClean="0">
                <a:latin typeface="+mj-lt"/>
                <a:cs typeface="Rod" panose="02030509050101010101" pitchFamily="49" charset="-79"/>
              </a:rPr>
              <a:t>returns zero</a:t>
            </a:r>
          </a:p>
          <a:p>
            <a:pPr marL="9525" indent="-9525"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>
                <a:cs typeface="Rod" panose="02030509050101010101" pitchFamily="49" charset="-79"/>
              </a:rPr>
              <a:t>If the voltage </a:t>
            </a:r>
            <a:r>
              <a:rPr lang="en-US" sz="2000" dirty="0" smtClean="0">
                <a:cs typeface="Rod" panose="02030509050101010101" pitchFamily="49" charset="-79"/>
              </a:rPr>
              <a:t>=5v </a:t>
            </a:r>
            <a:r>
              <a:rPr lang="en-US" sz="2000" dirty="0" err="1">
                <a:latin typeface="Rod" panose="02030509050101010101" pitchFamily="49" charset="-79"/>
                <a:cs typeface="Rod" panose="02030509050101010101" pitchFamily="49" charset="-79"/>
              </a:rPr>
              <a:t>analogRead</a:t>
            </a:r>
            <a:r>
              <a:rPr lang="en-US" sz="2000" dirty="0">
                <a:latin typeface="Rod" panose="02030509050101010101" pitchFamily="49" charset="-79"/>
                <a:cs typeface="Rod" panose="02030509050101010101" pitchFamily="49" charset="-79"/>
              </a:rPr>
              <a:t> </a:t>
            </a:r>
            <a:r>
              <a:rPr lang="en-US" sz="2000" dirty="0">
                <a:cs typeface="Rod" panose="02030509050101010101" pitchFamily="49" charset="-79"/>
              </a:rPr>
              <a:t>returns </a:t>
            </a:r>
            <a:r>
              <a:rPr lang="en-US" sz="2000" dirty="0" smtClean="0">
                <a:cs typeface="Rod" panose="02030509050101010101" pitchFamily="49" charset="-79"/>
              </a:rPr>
              <a:t>1023</a:t>
            </a:r>
            <a:endParaRPr lang="en-US" sz="2000" dirty="0">
              <a:cs typeface="Rod" panose="02030509050101010101" pitchFamily="49" charset="-79"/>
            </a:endParaRPr>
          </a:p>
          <a:p>
            <a:pPr marL="9525" indent="-9525"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b="1" dirty="0" smtClean="0">
                <a:solidFill>
                  <a:schemeClr val="accent1"/>
                </a:solidFill>
                <a:latin typeface="+mj-lt"/>
                <a:cs typeface="Rod" panose="02030509050101010101" pitchFamily="49" charset="-79"/>
              </a:rPr>
              <a:t>If we want to get the actual analog voltage we must do some calculation first: as following:</a:t>
            </a:r>
          </a:p>
          <a:p>
            <a:pPr marL="355600" indent="-9525"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 err="1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analogVar</a:t>
            </a:r>
            <a:r>
              <a:rPr lang="en-US" sz="2000" dirty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= </a:t>
            </a:r>
            <a:r>
              <a:rPr lang="en-US" sz="2000" dirty="0" err="1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analogRead</a:t>
            </a:r>
            <a:r>
              <a:rPr lang="en-US" sz="2000" dirty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(A0</a:t>
            </a:r>
            <a:r>
              <a:rPr lang="en-US" sz="2000" dirty="0" smtClean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);</a:t>
            </a:r>
          </a:p>
          <a:p>
            <a:pPr marL="355600" indent="-9525"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 smtClean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float </a:t>
            </a:r>
            <a:r>
              <a:rPr lang="en-US" sz="2000" dirty="0" err="1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a</a:t>
            </a:r>
            <a:r>
              <a:rPr lang="en-US" sz="2000" dirty="0" err="1" smtClean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ctualVoltage</a:t>
            </a:r>
            <a:r>
              <a:rPr lang="en-US" sz="2000" dirty="0" smtClean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 = </a:t>
            </a:r>
            <a:r>
              <a:rPr lang="en-US" sz="2000" dirty="0" err="1" smtClean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analogVar</a:t>
            </a:r>
            <a:r>
              <a:rPr lang="en-US" sz="2000" dirty="0" smtClean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*(5.0/1023);</a:t>
            </a:r>
          </a:p>
        </p:txBody>
      </p:sp>
    </p:spTree>
    <p:extLst>
      <p:ext uri="{BB962C8B-B14F-4D97-AF65-F5344CB8AC3E}">
        <p14:creationId xmlns:p14="http://schemas.microsoft.com/office/powerpoint/2010/main" val="29173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0360" y="476672"/>
            <a:ext cx="519176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dirty="0" smtClean="0">
                <a:solidFill>
                  <a:srgbClr val="0091EA"/>
                </a:solidFill>
                <a:latin typeface="Forte" panose="03060902040502070203" pitchFamily="66" charset="0"/>
                <a:ea typeface="Roboto Slab"/>
                <a:cs typeface="Roboto Slab"/>
                <a:sym typeface="Roboto Slab"/>
              </a:rPr>
              <a:t>Analog Out</a:t>
            </a:r>
            <a:endParaRPr lang="ar-EG" sz="4800" dirty="0">
              <a:solidFill>
                <a:srgbClr val="0091EA"/>
              </a:solidFill>
              <a:latin typeface="Forte" panose="03060902040502070203" pitchFamily="66" charset="0"/>
              <a:ea typeface="Roboto Slab"/>
              <a:cs typeface="Roboto Slab"/>
              <a:sym typeface="Roboto Sla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307669"/>
            <a:ext cx="7848872" cy="52629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numCol="1" spcCol="720000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 smtClean="0">
                <a:latin typeface="+mj-lt"/>
              </a:rPr>
              <a:t>Arduino Uno has 6 PWM pins(3,5,6,9,10,11)</a:t>
            </a: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 smtClean="0">
                <a:latin typeface="+mj-lt"/>
              </a:rPr>
              <a:t>These pins can be used to produce analog output between 0-5 volt</a:t>
            </a: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endParaRPr lang="en-US" sz="2000" dirty="0" smtClean="0">
              <a:latin typeface="+mj-lt"/>
            </a:endParaRP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 smtClean="0">
                <a:latin typeface="+mj-lt"/>
              </a:rPr>
              <a:t>To produce analog voltage we use:</a:t>
            </a:r>
          </a:p>
          <a:p>
            <a:pPr marL="355600"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 smtClean="0">
                <a:latin typeface="+mj-lt"/>
              </a:rPr>
              <a:t>The</a:t>
            </a:r>
            <a:r>
              <a:rPr lang="en-US" sz="2000" dirty="0" smtClean="0">
                <a:latin typeface="Source Sans Pro" charset="0"/>
              </a:rPr>
              <a:t> </a:t>
            </a:r>
            <a:r>
              <a:rPr lang="en-US" sz="2000" dirty="0" smtClean="0">
                <a:latin typeface="Rod" panose="02030509050101010101" pitchFamily="49" charset="-79"/>
                <a:cs typeface="Rod" panose="02030509050101010101" pitchFamily="49" charset="-79"/>
              </a:rPr>
              <a:t>analogWrite </a:t>
            </a:r>
            <a:r>
              <a:rPr lang="en-US" sz="2000" dirty="0" smtClean="0">
                <a:latin typeface="+mj-lt"/>
                <a:cs typeface="Rod" panose="02030509050101010101" pitchFamily="49" charset="-79"/>
              </a:rPr>
              <a:t>function</a:t>
            </a:r>
          </a:p>
          <a:p>
            <a:pPr marL="355600"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 smtClean="0">
                <a:latin typeface="+mj-lt"/>
                <a:cs typeface="Rod" panose="02030509050101010101" pitchFamily="49" charset="-79"/>
              </a:rPr>
              <a:t>Syntax:	</a:t>
            </a:r>
            <a:r>
              <a:rPr lang="en-US" sz="2000" dirty="0" smtClean="0">
                <a:latin typeface="Rod" panose="02030509050101010101" pitchFamily="49" charset="-79"/>
                <a:cs typeface="Rod" panose="02030509050101010101" pitchFamily="49" charset="-79"/>
              </a:rPr>
              <a:t>analogWrite(PWMpin,val_0_255);</a:t>
            </a:r>
          </a:p>
          <a:p>
            <a:pPr marL="355600"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 smtClean="0">
                <a:solidFill>
                  <a:srgbClr val="FF0000"/>
                </a:solidFill>
                <a:latin typeface="+mj-lt"/>
                <a:cs typeface="Rod" panose="02030509050101010101" pitchFamily="49" charset="-79"/>
              </a:rPr>
              <a:t>Ex:		</a:t>
            </a:r>
            <a:r>
              <a:rPr lang="en-US" sz="2000" dirty="0" smtClean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analogWrite(11,255);//produce 5 volt</a:t>
            </a:r>
          </a:p>
          <a:p>
            <a:pPr marL="355600"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	analogWrite(11,0);//</a:t>
            </a:r>
            <a:r>
              <a:rPr lang="en-US" sz="2000" dirty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produce </a:t>
            </a:r>
            <a:r>
              <a:rPr lang="en-US" sz="2000" dirty="0" smtClean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0 volt</a:t>
            </a: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endParaRPr lang="en-US" sz="2000" dirty="0" smtClean="0">
              <a:latin typeface="Rod" panose="02030509050101010101" pitchFamily="49" charset="-79"/>
              <a:cs typeface="Rod" panose="02030509050101010101" pitchFamily="49" charset="-79"/>
            </a:endParaRP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sz="2000" dirty="0" smtClean="0">
                <a:latin typeface="+mj-lt"/>
                <a:cs typeface="Rod" panose="02030509050101010101" pitchFamily="49" charset="-79"/>
              </a:rPr>
              <a:t>These pins can be used to control the speed of motor , brightness of led ,….etc.</a:t>
            </a:r>
            <a:endParaRPr lang="en-US" sz="2000" dirty="0">
              <a:latin typeface="+mj-lt"/>
              <a:cs typeface="Rod" panose="02030509050101010101" pitchFamily="49" charset="-79"/>
            </a:endParaRPr>
          </a:p>
          <a:p>
            <a:pPr marL="355600">
              <a:buClr>
                <a:schemeClr val="accent1">
                  <a:lumMod val="75000"/>
                </a:schemeClr>
              </a:buClr>
              <a:buSzPct val="125000"/>
            </a:pPr>
            <a:endParaRPr lang="en-US" sz="2000" dirty="0">
              <a:latin typeface="Rod" panose="02030509050101010101" pitchFamily="49" charset="-79"/>
              <a:cs typeface="Rod" panose="02030509050101010101" pitchFamily="49" charset="-79"/>
            </a:endParaRPr>
          </a:p>
          <a:p>
            <a:pPr marL="355600">
              <a:buClr>
                <a:schemeClr val="accent1">
                  <a:lumMod val="75000"/>
                </a:schemeClr>
              </a:buClr>
              <a:buSzPct val="125000"/>
            </a:pPr>
            <a:endParaRPr lang="en-US" sz="2000" dirty="0" smtClean="0">
              <a:latin typeface="+mj-lt"/>
              <a:cs typeface="Rod" panose="02030509050101010101" pitchFamily="49" charset="-79"/>
            </a:endParaRPr>
          </a:p>
          <a:p>
            <a:pPr>
              <a:buClr>
                <a:schemeClr val="accent1">
                  <a:lumMod val="75000"/>
                </a:schemeClr>
              </a:buClr>
              <a:buSzPct val="125000"/>
            </a:pPr>
            <a:endParaRPr lang="en-US" sz="2000" dirty="0">
              <a:latin typeface="Rod" panose="02030509050101010101" pitchFamily="49" charset="-79"/>
              <a:cs typeface="Rod" panose="02030509050101010101" pitchFamily="49" charset="-79"/>
            </a:endParaRPr>
          </a:p>
          <a:p>
            <a:pPr marL="346075">
              <a:buClr>
                <a:schemeClr val="accent1">
                  <a:lumMod val="75000"/>
                </a:schemeClr>
              </a:buClr>
              <a:buSzPct val="125000"/>
            </a:pPr>
            <a:endParaRPr lang="en-US" sz="2800" dirty="0">
              <a:latin typeface="Source Sans Pro" charset="0"/>
            </a:endParaRPr>
          </a:p>
          <a:p>
            <a:pPr marL="346075">
              <a:buClr>
                <a:schemeClr val="accent1">
                  <a:lumMod val="75000"/>
                </a:schemeClr>
              </a:buClr>
              <a:buSzPct val="125000"/>
            </a:pPr>
            <a:endParaRPr lang="en-US" sz="2800" dirty="0">
              <a:latin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54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9628</TotalTime>
  <Words>1279</Words>
  <Application>Microsoft Office PowerPoint</Application>
  <PresentationFormat>On-screen Show (4:3)</PresentationFormat>
  <Paragraphs>243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Wingdings</vt:lpstr>
      <vt:lpstr>Forte</vt:lpstr>
      <vt:lpstr>Courier New</vt:lpstr>
      <vt:lpstr>Roboto Slab</vt:lpstr>
      <vt:lpstr>Rod</vt:lpstr>
      <vt:lpstr>Source Sans Pro</vt:lpstr>
      <vt:lpstr>Times New Roman</vt:lpstr>
      <vt:lpstr>Cordelia template</vt:lpstr>
      <vt:lpstr>PowerPoint Presentation</vt:lpstr>
      <vt:lpstr>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Design  Ch. 4: Combinational Logic Lecture #1  Ahmed Saleh   Thanks for Dr. Waleed A. Yousef</dc:title>
  <dc:creator>ahmed saleh</dc:creator>
  <cp:lastModifiedBy>Ahmed Saleh</cp:lastModifiedBy>
  <cp:revision>189</cp:revision>
  <dcterms:modified xsi:type="dcterms:W3CDTF">2019-02-17T14:30:57Z</dcterms:modified>
</cp:coreProperties>
</file>