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B08"/>
    <a:srgbClr val="333F50"/>
    <a:srgbClr val="4CD8CE"/>
    <a:srgbClr val="1E9BA1"/>
    <a:srgbClr val="00CC99"/>
    <a:srgbClr val="58EACE"/>
    <a:srgbClr val="49D8CF"/>
    <a:srgbClr val="50DBE2"/>
    <a:srgbClr val="F8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9" autoAdjust="0"/>
  </p:normalViewPr>
  <p:slideViewPr>
    <p:cSldViewPr snapToGrid="0">
      <p:cViewPr>
        <p:scale>
          <a:sx n="48" d="100"/>
          <a:sy n="48" d="100"/>
        </p:scale>
        <p:origin x="15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A9027-83D2-4832-A6E5-B2D1688DE518}" type="datetimeFigureOut">
              <a:rPr lang="en-US" smtClean="0"/>
              <a:t>23/07/2019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C6D4-F8EF-4D5C-B3A4-E0B52E6F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2C6D4-F8EF-4D5C-B3A4-E0B52E6F7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2C6D4-F8EF-4D5C-B3A4-E0B52E6F7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AF6C-4DB1-4092-8602-DCDF60E88D1D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F44-FF7A-4073-8D8F-243BB9979576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C139-DE79-4C19-9BFD-A948D861FF5B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2079-584D-44FE-BD64-6F99AFDECA12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91D5-8EFC-4C4A-B435-20F2B7F752D7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DC07-6B62-4217-8DCF-F13A1B8C74BE}" type="datetime1">
              <a:rPr lang="en-US" smtClean="0"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6141-DD96-4DE0-BF01-9A3490719809}" type="datetime1">
              <a:rPr lang="en-US" smtClean="0"/>
              <a:t>23/07/2019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A86D-A242-4293-83F8-FE28C8E883EA}" type="datetime1">
              <a:rPr lang="en-US" smtClean="0"/>
              <a:t>23/07/2019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6B77-4B5E-43EB-81C1-B0CA909C0829}" type="datetime1">
              <a:rPr lang="en-US" smtClean="0"/>
              <a:t>23/07/2019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646-5F85-4D5A-A701-D1CD449D4001}" type="datetime1">
              <a:rPr lang="en-US" smtClean="0"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E2A6-5CF4-440C-A250-C004A948D07E}" type="datetime1">
              <a:rPr lang="en-US" smtClean="0"/>
              <a:t>23/07/2019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35C6-D83E-4068-9FA2-8A01820B8AC6}" type="datetime1">
              <a:rPr lang="en-US" smtClean="0"/>
              <a:t>23/07/2019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3B87-DCD1-482E-B6E0-974F3949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microsoft.com/office/2007/relationships/hdphoto" Target="../media/hdphoto3.wdp"/><Relationship Id="rId26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microsoft.com/office/2007/relationships/hdphoto" Target="../media/hdphoto14.wdp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microsoft.com/office/2007/relationships/hdphoto" Target="../media/hdphoto12.wdp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microsoft.com/office/2007/relationships/hdphoto" Target="../media/hdphoto15.wdp"/><Relationship Id="rId10" Type="http://schemas.microsoft.com/office/2007/relationships/hdphoto" Target="../media/hdphoto10.wdp"/><Relationship Id="rId19" Type="http://schemas.microsoft.com/office/2007/relationships/hdphoto" Target="../media/hdphoto13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microsoft.com/office/2007/relationships/hdphoto" Target="../media/hdphoto11.wdp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art1/LAB-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6872079" y="2901541"/>
            <a:ext cx="4656721" cy="843513"/>
            <a:chOff x="6325979" y="2838041"/>
            <a:chExt cx="4656721" cy="843513"/>
          </a:xfrm>
        </p:grpSpPr>
        <p:sp>
          <p:nvSpPr>
            <p:cNvPr id="7" name="Rounded Rectangle 6"/>
            <p:cNvSpPr/>
            <p:nvPr/>
          </p:nvSpPr>
          <p:spPr>
            <a:xfrm>
              <a:off x="6410700" y="3030754"/>
              <a:ext cx="4572000" cy="557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Introduction to Internet of Things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056595" y="2947831"/>
              <a:ext cx="167415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36523" y="2864660"/>
              <a:ext cx="611841" cy="2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644902" y="2859741"/>
              <a:ext cx="127747" cy="30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486464" y="2838041"/>
              <a:ext cx="51548" cy="54349"/>
              <a:chOff x="9841004" y="2462056"/>
              <a:chExt cx="51548" cy="5434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9841004" y="2462056"/>
                <a:ext cx="51548" cy="543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843246" y="2462056"/>
                <a:ext cx="49306" cy="543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8947813" y="2914008"/>
              <a:ext cx="64757" cy="6475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515492" y="3616797"/>
              <a:ext cx="2908004" cy="64757"/>
              <a:chOff x="6515492" y="3606317"/>
              <a:chExt cx="2908004" cy="6475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515492" y="3639892"/>
                <a:ext cx="611841" cy="2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196287" y="3640141"/>
                <a:ext cx="127747" cy="30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9358739" y="3606317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392988" y="3639892"/>
                <a:ext cx="19291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332584" y="3616797"/>
              <a:ext cx="51548" cy="54349"/>
              <a:chOff x="9841004" y="2462056"/>
              <a:chExt cx="51548" cy="5434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9841004" y="2462056"/>
                <a:ext cx="51548" cy="543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843246" y="2462056"/>
                <a:ext cx="49306" cy="543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6325979" y="2983792"/>
              <a:ext cx="64757" cy="6475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128AC6"/>
              </a:clrFrom>
              <a:clrTo>
                <a:srgbClr val="128A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"/>
          <a:stretch/>
        </p:blipFill>
        <p:spPr>
          <a:xfrm>
            <a:off x="-6835" y="0"/>
            <a:ext cx="6711519" cy="6400800"/>
          </a:xfrm>
          <a:prstGeom prst="rect">
            <a:avLst/>
          </a:prstGeom>
        </p:spPr>
      </p:pic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2400" y="1854905"/>
            <a:ext cx="2222500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spc="600" dirty="0" smtClean="0">
                <a:solidFill>
                  <a:srgbClr val="E25B08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sz="3200" b="1" spc="6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nternet</a:t>
            </a:r>
          </a:p>
          <a:p>
            <a:pPr>
              <a:lnSpc>
                <a:spcPct val="200000"/>
              </a:lnSpc>
            </a:pPr>
            <a:r>
              <a:rPr lang="en-US" sz="3200" b="1" spc="600" dirty="0" smtClean="0">
                <a:solidFill>
                  <a:srgbClr val="E25B08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3200" b="1" spc="6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f</a:t>
            </a:r>
          </a:p>
          <a:p>
            <a:pPr>
              <a:lnSpc>
                <a:spcPct val="200000"/>
              </a:lnSpc>
            </a:pPr>
            <a:r>
              <a:rPr lang="en-US" sz="3200" b="1" spc="600" dirty="0" smtClean="0">
                <a:solidFill>
                  <a:srgbClr val="E25B08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-US" sz="3200" b="1" spc="600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hings</a:t>
            </a:r>
            <a:endParaRPr lang="en-US" sz="3200" b="1" spc="6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43500" y="2120271"/>
            <a:ext cx="2222500" cy="794891"/>
            <a:chOff x="5143500" y="2120271"/>
            <a:chExt cx="2222500" cy="794891"/>
          </a:xfrm>
        </p:grpSpPr>
        <p:sp>
          <p:nvSpPr>
            <p:cNvPr id="4" name="Flowchart: Terminator 3"/>
            <p:cNvSpPr/>
            <p:nvPr/>
          </p:nvSpPr>
          <p:spPr>
            <a:xfrm>
              <a:off x="5143500" y="2209800"/>
              <a:ext cx="2222500" cy="647700"/>
            </a:xfrm>
            <a:prstGeom prst="flowChartTerminator">
              <a:avLst/>
            </a:prstGeom>
            <a:noFill/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518491" y="2914650"/>
              <a:ext cx="560191" cy="512"/>
            </a:xfrm>
            <a:prstGeom prst="line">
              <a:avLst/>
            </a:prstGeom>
            <a:ln w="19050">
              <a:solidFill>
                <a:srgbClr val="E25B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301243" y="2120271"/>
              <a:ext cx="64757" cy="64757"/>
            </a:xfrm>
            <a:prstGeom prst="ellipse">
              <a:avLst/>
            </a:prstGeom>
            <a:noFill/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6604629" y="2145658"/>
              <a:ext cx="660400" cy="6992"/>
            </a:xfrm>
            <a:prstGeom prst="line">
              <a:avLst/>
            </a:prstGeom>
            <a:ln w="19050">
              <a:solidFill>
                <a:srgbClr val="E25B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667" y1="22628" x2="16667" y2="22628"/>
                        <a14:foregroundMark x1="23611" y1="15328" x2="23611" y2="15328"/>
                        <a14:foregroundMark x1="28472" y1="11679" x2="28472" y2="11679"/>
                        <a14:foregroundMark x1="66667" y1="8759" x2="66667" y2="8759"/>
                        <a14:foregroundMark x1="83333" y1="24088" x2="83333" y2="24088"/>
                        <a14:foregroundMark x1="89583" y1="46715" x2="89583" y2="46715"/>
                        <a14:foregroundMark x1="92361" y1="47445" x2="92361" y2="47445"/>
                        <a14:foregroundMark x1="88194" y1="67153" x2="88194" y2="67153"/>
                        <a14:foregroundMark x1="40278" y1="93431" x2="40278" y2="93431"/>
                        <a14:foregroundMark x1="25000" y1="86861" x2="25000" y2="86861"/>
                        <a14:foregroundMark x1="54167" y1="93431" x2="54167" y2="93431"/>
                        <a14:foregroundMark x1="46528" y1="5839" x2="46528" y2="5839"/>
                        <a14:foregroundMark x1="10417" y1="33577" x2="10417" y2="33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9231" y="2266577"/>
            <a:ext cx="1121814" cy="1067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6898" y1="14024" x2="36898" y2="14024"/>
                        <a14:foregroundMark x1="36898" y1="20732" x2="36898" y2="20732"/>
                        <a14:foregroundMark x1="36898" y1="26829" x2="36898" y2="26829"/>
                        <a14:foregroundMark x1="36898" y1="34756" x2="36898" y2="34756"/>
                        <a14:foregroundMark x1="36898" y1="39634" x2="36898" y2="39634"/>
                        <a14:foregroundMark x1="36898" y1="17073" x2="36898" y2="49390"/>
                        <a14:foregroundMark x1="40107" y1="15244" x2="83957" y2="14024"/>
                        <a14:foregroundMark x1="84492" y1="15854" x2="85027" y2="46341"/>
                        <a14:foregroundMark x1="83957" y1="46341" x2="40642" y2="48171"/>
                        <a14:foregroundMark x1="58289" y1="35366" x2="58289" y2="35366"/>
                        <a14:foregroundMark x1="40107" y1="44512" x2="79144" y2="21341"/>
                        <a14:backgroundMark x1="50267" y1="9756" x2="48128" y2="36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823" y="4170867"/>
            <a:ext cx="1133706" cy="9942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5012436" y="3207162"/>
            <a:ext cx="758724" cy="1071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45844" y="3207162"/>
            <a:ext cx="687628" cy="10298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487562" y="1105507"/>
            <a:ext cx="1756636" cy="1417621"/>
            <a:chOff x="6628239" y="1035169"/>
            <a:chExt cx="1756636" cy="141762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AFFFF"/>
                </a:clrFrom>
                <a:clrTo>
                  <a:srgbClr val="FAFFFF">
                    <a:alpha val="0"/>
                  </a:srgbClr>
                </a:clrTo>
              </a:clrChange>
            </a:blip>
            <a:srcRect l="2086" t="7520" r="17904" b="3723"/>
            <a:stretch/>
          </p:blipFill>
          <p:spPr>
            <a:xfrm>
              <a:off x="7165674" y="1035169"/>
              <a:ext cx="1219201" cy="1403231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 flipH="1">
              <a:off x="6628239" y="2108531"/>
              <a:ext cx="579153" cy="344259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787087" y="1104233"/>
            <a:ext cx="1927381" cy="1392382"/>
            <a:chOff x="3927764" y="1033895"/>
            <a:chExt cx="1927381" cy="139238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/>
            <a:srcRect l="7488" t="4388" r="6025" b="3080"/>
            <a:stretch/>
          </p:blipFill>
          <p:spPr>
            <a:xfrm>
              <a:off x="3927764" y="1033895"/>
              <a:ext cx="1350818" cy="1392382"/>
            </a:xfrm>
            <a:prstGeom prst="rect">
              <a:avLst/>
            </a:prstGeom>
          </p:spPr>
        </p:pic>
        <p:cxnSp>
          <p:nvCxnSpPr>
            <p:cNvPr id="57" name="Straight Connector 56"/>
            <p:cNvCxnSpPr/>
            <p:nvPr/>
          </p:nvCxnSpPr>
          <p:spPr>
            <a:xfrm>
              <a:off x="5273363" y="2074820"/>
              <a:ext cx="581782" cy="351457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8865" y="4152674"/>
            <a:ext cx="1542857" cy="1000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13" y="4280838"/>
            <a:ext cx="676190" cy="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6898" y1="14024" x2="36898" y2="14024"/>
                        <a14:foregroundMark x1="36898" y1="20732" x2="36898" y2="20732"/>
                        <a14:foregroundMark x1="36898" y1="26829" x2="36898" y2="26829"/>
                        <a14:foregroundMark x1="36898" y1="34756" x2="36898" y2="34756"/>
                        <a14:foregroundMark x1="36898" y1="39634" x2="36898" y2="39634"/>
                        <a14:foregroundMark x1="36898" y1="17073" x2="36898" y2="49390"/>
                        <a14:foregroundMark x1="40107" y1="15244" x2="83957" y2="14024"/>
                        <a14:foregroundMark x1="84492" y1="15854" x2="85027" y2="46341"/>
                        <a14:foregroundMark x1="83957" y1="46341" x2="40642" y2="48171"/>
                        <a14:foregroundMark x1="58289" y1="35366" x2="58289" y2="35366"/>
                        <a14:foregroundMark x1="40107" y1="44512" x2="79144" y2="21341"/>
                        <a14:backgroundMark x1="50267" y1="9756" x2="48128" y2="36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747" y="4170867"/>
            <a:ext cx="1133706" cy="994267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2991314" y="2800218"/>
            <a:ext cx="2557917" cy="1681125"/>
            <a:chOff x="2991314" y="2800218"/>
            <a:chExt cx="2557917" cy="1681125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1314" y="3465219"/>
              <a:ext cx="601379" cy="1016124"/>
            </a:xfrm>
            <a:prstGeom prst="rect">
              <a:avLst/>
            </a:prstGeom>
          </p:spPr>
        </p:pic>
        <p:cxnSp>
          <p:nvCxnSpPr>
            <p:cNvPr id="74" name="Straight Connector 73"/>
            <p:cNvCxnSpPr>
              <a:stCxn id="6" idx="1"/>
            </p:cNvCxnSpPr>
            <p:nvPr/>
          </p:nvCxnSpPr>
          <p:spPr>
            <a:xfrm flipH="1">
              <a:off x="3589847" y="2800218"/>
              <a:ext cx="1959384" cy="109727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597590" y="2972608"/>
            <a:ext cx="3050122" cy="2568819"/>
            <a:chOff x="2597590" y="2972608"/>
            <a:chExt cx="3050122" cy="256881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97590" y="4822384"/>
              <a:ext cx="786453" cy="719043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3165637" y="2972608"/>
              <a:ext cx="2482075" cy="19144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4229880" y="3207162"/>
            <a:ext cx="1690274" cy="3135075"/>
            <a:chOff x="4229880" y="3207162"/>
            <a:chExt cx="1690274" cy="3135075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9880" y="5711876"/>
              <a:ext cx="827823" cy="630361"/>
            </a:xfrm>
            <a:prstGeom prst="rect">
              <a:avLst/>
            </a:prstGeom>
          </p:spPr>
        </p:pic>
        <p:cxnSp>
          <p:nvCxnSpPr>
            <p:cNvPr id="81" name="Straight Connector 80"/>
            <p:cNvCxnSpPr/>
            <p:nvPr/>
          </p:nvCxnSpPr>
          <p:spPr>
            <a:xfrm flipH="1">
              <a:off x="4949794" y="3207162"/>
              <a:ext cx="970360" cy="271055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275937" y="3333858"/>
            <a:ext cx="1344312" cy="3234557"/>
            <a:chOff x="6275937" y="3333858"/>
            <a:chExt cx="1344312" cy="3234557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47366" y="5802474"/>
              <a:ext cx="672883" cy="765941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>
              <a:off x="6275937" y="3333858"/>
              <a:ext cx="825812" cy="246861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66032" y="2960741"/>
            <a:ext cx="2143472" cy="875890"/>
            <a:chOff x="6566032" y="2960741"/>
            <a:chExt cx="2143472" cy="87589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30560" y="3207162"/>
              <a:ext cx="478944" cy="629469"/>
            </a:xfrm>
            <a:prstGeom prst="rect">
              <a:avLst/>
            </a:prstGeom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6566032" y="2960741"/>
              <a:ext cx="1678166" cy="4361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543777" y="3087437"/>
            <a:ext cx="3209427" cy="1821586"/>
            <a:chOff x="6543777" y="3087437"/>
            <a:chExt cx="3209427" cy="182158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8918" y="4328071"/>
              <a:ext cx="514286" cy="580952"/>
            </a:xfrm>
            <a:prstGeom prst="rect">
              <a:avLst/>
            </a:prstGeom>
          </p:spPr>
        </p:pic>
        <p:cxnSp>
          <p:nvCxnSpPr>
            <p:cNvPr id="91" name="Straight Connector 90"/>
            <p:cNvCxnSpPr/>
            <p:nvPr/>
          </p:nvCxnSpPr>
          <p:spPr>
            <a:xfrm>
              <a:off x="6543777" y="3087437"/>
              <a:ext cx="2834684" cy="15805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372478" y="3333858"/>
            <a:ext cx="1475320" cy="2715037"/>
            <a:chOff x="5372478" y="3333858"/>
            <a:chExt cx="1475320" cy="271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6898" y1="14024" x2="36898" y2="14024"/>
                          <a14:foregroundMark x1="36898" y1="20732" x2="36898" y2="20732"/>
                          <a14:foregroundMark x1="36898" y1="26829" x2="36898" y2="26829"/>
                          <a14:foregroundMark x1="36898" y1="34756" x2="36898" y2="34756"/>
                          <a14:foregroundMark x1="36898" y1="39634" x2="36898" y2="39634"/>
                          <a14:foregroundMark x1="36898" y1="17073" x2="36898" y2="49390"/>
                          <a14:foregroundMark x1="40107" y1="15244" x2="83957" y2="14024"/>
                          <a14:foregroundMark x1="84492" y1="15854" x2="85027" y2="46341"/>
                          <a14:foregroundMark x1="83957" y1="46341" x2="40642" y2="48171"/>
                          <a14:foregroundMark x1="58289" y1="35366" x2="58289" y2="35366"/>
                          <a14:foregroundMark x1="40107" y1="44512" x2="79144" y2="21341"/>
                          <a14:backgroundMark x1="50267" y1="9756" x2="48128" y2="36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72478" y="4755031"/>
              <a:ext cx="1475320" cy="1293864"/>
            </a:xfrm>
            <a:prstGeom prst="rect">
              <a:avLst/>
            </a:prstGeom>
          </p:spPr>
        </p:pic>
        <p:cxnSp>
          <p:nvCxnSpPr>
            <p:cNvPr id="101" name="Straight Connector 100"/>
            <p:cNvCxnSpPr>
              <a:stCxn id="6" idx="2"/>
            </p:cNvCxnSpPr>
            <p:nvPr/>
          </p:nvCxnSpPr>
          <p:spPr>
            <a:xfrm>
              <a:off x="6110138" y="3333858"/>
              <a:ext cx="6813" cy="152715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622391" y="239994"/>
            <a:ext cx="2160490" cy="2017166"/>
            <a:chOff x="4622391" y="239994"/>
            <a:chExt cx="2160490" cy="2017166"/>
          </a:xfrm>
        </p:grpSpPr>
        <p:grpSp>
          <p:nvGrpSpPr>
            <p:cNvPr id="113" name="Group 112"/>
            <p:cNvGrpSpPr/>
            <p:nvPr/>
          </p:nvGrpSpPr>
          <p:grpSpPr>
            <a:xfrm>
              <a:off x="5437395" y="239994"/>
              <a:ext cx="1345486" cy="2017166"/>
              <a:chOff x="5437395" y="239994"/>
              <a:chExt cx="1345486" cy="201716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F1F6FF"/>
                  </a:clrFrom>
                  <a:clrTo>
                    <a:srgbClr val="F1F6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0" b="100000" l="0" r="100000">
                            <a14:foregroundMark x1="4268" y1="29630" x2="3659" y2="74074"/>
                            <a14:backgroundMark x1="60976" y1="6349" x2="93293" y2="6349"/>
                            <a14:backgroundMark x1="94512" y1="22751" x2="98780" y2="26455"/>
                            <a14:backgroundMark x1="47561" y1="97884" x2="3049" y2="96296"/>
                            <a14:backgroundMark x1="1829" y1="24339" x2="14634" y2="0"/>
                          </a14:backgroundRemoval>
                        </a14:imgEffect>
                        <a14:imgEffect>
                          <a14:colorTemperature colorTemp="59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37395" y="239994"/>
                <a:ext cx="1345486" cy="1550590"/>
              </a:xfrm>
              <a:prstGeom prst="rect">
                <a:avLst/>
              </a:prstGeom>
            </p:spPr>
          </p:pic>
          <p:cxnSp>
            <p:nvCxnSpPr>
              <p:cNvPr id="109" name="Straight Connector 108"/>
              <p:cNvCxnSpPr>
                <a:endCxn id="46" idx="2"/>
              </p:cNvCxnSpPr>
              <p:nvPr/>
            </p:nvCxnSpPr>
            <p:spPr>
              <a:xfrm flipV="1">
                <a:off x="6105646" y="1790584"/>
                <a:ext cx="4492" cy="4665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4622391" y="409266"/>
              <a:ext cx="870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50DBE2"/>
                  </a:solidFill>
                </a:rPr>
                <a:t>Server</a:t>
              </a:r>
              <a:endParaRPr lang="en-US" sz="2000" b="1" dirty="0">
                <a:solidFill>
                  <a:srgbClr val="50DBE2"/>
                </a:solidFill>
              </a:endParaRP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6645709" y="1731714"/>
            <a:ext cx="3241560" cy="1437999"/>
            <a:chOff x="545527" y="1656337"/>
            <a:chExt cx="3241560" cy="1437999"/>
          </a:xfrm>
        </p:grpSpPr>
        <p:grpSp>
          <p:nvGrpSpPr>
            <p:cNvPr id="1028" name="Group 1027"/>
            <p:cNvGrpSpPr/>
            <p:nvPr/>
          </p:nvGrpSpPr>
          <p:grpSpPr>
            <a:xfrm>
              <a:off x="2335070" y="1656337"/>
              <a:ext cx="1452017" cy="1437999"/>
              <a:chOff x="9297516" y="1362219"/>
              <a:chExt cx="1452017" cy="1437999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0" b="100000" l="0" r="100000">
                            <a14:foregroundMark x1="5988" y1="27778" x2="5988" y2="70000"/>
                            <a14:foregroundMark x1="5389" y1="26667" x2="47305" y2="3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421865" y="1369198"/>
                <a:ext cx="1327668" cy="143102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8025" y="1362219"/>
                <a:ext cx="351678" cy="351678"/>
              </a:xfrm>
              <a:prstGeom prst="rect">
                <a:avLst/>
              </a:prstGeom>
            </p:spPr>
          </p:pic>
          <p:pic>
            <p:nvPicPr>
              <p:cNvPr id="1024" name="Picture 1023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7516" y="1697107"/>
                <a:ext cx="445903" cy="334536"/>
              </a:xfrm>
              <a:prstGeom prst="rect">
                <a:avLst/>
              </a:prstGeom>
            </p:spPr>
          </p:pic>
          <p:pic>
            <p:nvPicPr>
              <p:cNvPr id="1025" name="Picture 102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85" y="2055412"/>
                <a:ext cx="331339" cy="331339"/>
              </a:xfrm>
              <a:prstGeom prst="rect">
                <a:avLst/>
              </a:prstGeom>
            </p:spPr>
          </p:pic>
          <p:pic>
            <p:nvPicPr>
              <p:cNvPr id="1027" name="Picture 1026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2466" y="2356649"/>
                <a:ext cx="378293" cy="378293"/>
              </a:xfrm>
              <a:prstGeom prst="rect">
                <a:avLst/>
              </a:prstGeom>
            </p:spPr>
          </p:pic>
        </p:grpSp>
        <p:cxnSp>
          <p:nvCxnSpPr>
            <p:cNvPr id="134" name="Straight Connector 133"/>
            <p:cNvCxnSpPr/>
            <p:nvPr/>
          </p:nvCxnSpPr>
          <p:spPr>
            <a:xfrm flipH="1">
              <a:off x="545527" y="2693564"/>
              <a:ext cx="1913892" cy="5222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2273821" y="1679508"/>
            <a:ext cx="3347468" cy="1443260"/>
            <a:chOff x="2273821" y="1679508"/>
            <a:chExt cx="3347468" cy="1443260"/>
          </a:xfrm>
        </p:grpSpPr>
        <p:pic>
          <p:nvPicPr>
            <p:cNvPr id="1033" name="Picture 1032"/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F9F8F9"/>
                </a:clrFrom>
                <a:clrTo>
                  <a:srgbClr val="F9F8F9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100000" l="0" r="100000">
                          <a14:foregroundMark x1="9357" y1="27072" x2="9357" y2="72928"/>
                          <a14:foregroundMark x1="11696" y1="24862" x2="51462" y2="38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3821" y="1679508"/>
              <a:ext cx="1363521" cy="1443260"/>
            </a:xfrm>
            <a:prstGeom prst="rect">
              <a:avLst/>
            </a:prstGeom>
          </p:spPr>
        </p:pic>
        <p:cxnSp>
          <p:nvCxnSpPr>
            <p:cNvPr id="140" name="Straight Connector 139"/>
            <p:cNvCxnSpPr/>
            <p:nvPr/>
          </p:nvCxnSpPr>
          <p:spPr>
            <a:xfrm flipH="1">
              <a:off x="3624674" y="2618705"/>
              <a:ext cx="1996615" cy="13361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TextBox 1034"/>
            <p:cNvSpPr txBox="1"/>
            <p:nvPr/>
          </p:nvSpPr>
          <p:spPr>
            <a:xfrm>
              <a:off x="2493369" y="2587552"/>
              <a:ext cx="1036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49D8C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 Apps</a:t>
              </a:r>
              <a:endParaRPr lang="en-US" sz="1600" dirty="0">
                <a:solidFill>
                  <a:srgbClr val="49D8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8" name="Title 1037"/>
          <p:cNvSpPr>
            <a:spLocks noGrp="1"/>
          </p:cNvSpPr>
          <p:nvPr>
            <p:ph type="ctrTitle"/>
          </p:nvPr>
        </p:nvSpPr>
        <p:spPr>
          <a:xfrm>
            <a:off x="88900" y="351581"/>
            <a:ext cx="3698187" cy="7047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25B08"/>
                </a:solidFill>
              </a:rPr>
              <a:t>What is </a:t>
            </a:r>
            <a:r>
              <a:rPr lang="en-US" dirty="0" smtClean="0">
                <a:solidFill>
                  <a:srgbClr val="E25B08"/>
                </a:solidFill>
              </a:rPr>
              <a:t>IoT</a:t>
            </a:r>
            <a:r>
              <a:rPr lang="en-US" dirty="0" smtClean="0">
                <a:solidFill>
                  <a:srgbClr val="E25B08"/>
                </a:solidFill>
              </a:rPr>
              <a:t>?</a:t>
            </a:r>
            <a:endParaRPr lang="en-US" dirty="0">
              <a:solidFill>
                <a:srgbClr val="E25B08"/>
              </a:solidFill>
            </a:endParaRPr>
          </a:p>
        </p:txBody>
      </p:sp>
      <p:sp>
        <p:nvSpPr>
          <p:cNvPr id="1037" name="Slide Number Placeholder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4305760" y="199577"/>
            <a:ext cx="3843456" cy="839140"/>
            <a:chOff x="4305760" y="199577"/>
            <a:chExt cx="3843456" cy="839140"/>
          </a:xfrm>
        </p:grpSpPr>
        <p:sp>
          <p:nvSpPr>
            <p:cNvPr id="80" name="Rounded Rectangle 79"/>
            <p:cNvSpPr/>
            <p:nvPr/>
          </p:nvSpPr>
          <p:spPr>
            <a:xfrm>
              <a:off x="6344291" y="436012"/>
              <a:ext cx="1804925" cy="439504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E25B08"/>
                  </a:solidFill>
                </a:rPr>
                <a:t>Main</a:t>
              </a:r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Categories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305760" y="199577"/>
              <a:ext cx="2162451" cy="839140"/>
              <a:chOff x="6325979" y="2849430"/>
              <a:chExt cx="2162451" cy="83914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10700" y="3030754"/>
                <a:ext cx="2077730" cy="557398"/>
              </a:xfrm>
              <a:prstGeom prst="roundRect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E25B08"/>
                    </a:solidFill>
                  </a:rPr>
                  <a:t>IoT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application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690351" y="2967266"/>
                <a:ext cx="1674159" cy="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663021" y="2882537"/>
                <a:ext cx="611841" cy="2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71400" y="2877618"/>
                <a:ext cx="127747" cy="305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8315204" y="2849430"/>
                <a:ext cx="51548" cy="55362"/>
                <a:chOff x="7669744" y="2473445"/>
                <a:chExt cx="51548" cy="55362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669744" y="2474458"/>
                  <a:ext cx="51548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69744" y="2473445"/>
                  <a:ext cx="49306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581569" y="2933443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515492" y="3623813"/>
                <a:ext cx="1972938" cy="64757"/>
                <a:chOff x="6515492" y="3613333"/>
                <a:chExt cx="1972938" cy="64757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515492" y="3639892"/>
                  <a:ext cx="611841" cy="2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196287" y="3640141"/>
                  <a:ext cx="127747" cy="3050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8423673" y="3613333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333F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392988" y="3639892"/>
                  <a:ext cx="1005290" cy="0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6332584" y="3616797"/>
                <a:ext cx="51548" cy="54349"/>
                <a:chOff x="9841004" y="2462056"/>
                <a:chExt cx="51548" cy="54349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9841004" y="2462056"/>
                  <a:ext cx="51548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9843246" y="2462056"/>
                  <a:ext cx="49306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/>
              <p:cNvSpPr/>
              <p:nvPr/>
            </p:nvSpPr>
            <p:spPr>
              <a:xfrm>
                <a:off x="6325979" y="2983792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955592" y="1701800"/>
            <a:ext cx="1989573" cy="1880632"/>
            <a:chOff x="955592" y="1701800"/>
            <a:chExt cx="1989573" cy="1880632"/>
          </a:xfrm>
        </p:grpSpPr>
        <p:grpSp>
          <p:nvGrpSpPr>
            <p:cNvPr id="219" name="Group 218"/>
            <p:cNvGrpSpPr/>
            <p:nvPr/>
          </p:nvGrpSpPr>
          <p:grpSpPr>
            <a:xfrm>
              <a:off x="1026110" y="1701800"/>
              <a:ext cx="1738376" cy="1498600"/>
              <a:chOff x="1026110" y="1701800"/>
              <a:chExt cx="1738376" cy="1498600"/>
            </a:xfrm>
          </p:grpSpPr>
          <p:sp>
            <p:nvSpPr>
              <p:cNvPr id="49" name="Hexagon 48"/>
              <p:cNvSpPr/>
              <p:nvPr/>
            </p:nvSpPr>
            <p:spPr>
              <a:xfrm>
                <a:off x="1026110" y="1701800"/>
                <a:ext cx="1738376" cy="1498600"/>
              </a:xfrm>
              <a:prstGeom prst="hexagon">
                <a:avLst/>
              </a:prstGeom>
              <a:solidFill>
                <a:schemeClr val="bg1"/>
              </a:solidFill>
              <a:ln w="28575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64" b="100000" l="0" r="100000">
                            <a14:foregroundMark x1="41975" y1="13830" x2="41975" y2="13830"/>
                            <a14:foregroundMark x1="54321" y1="19149" x2="54321" y2="19149"/>
                            <a14:foregroundMark x1="55556" y1="6383" x2="55556" y2="638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23869" y="1865455"/>
                <a:ext cx="968585" cy="1124037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955592" y="3213100"/>
              <a:ext cx="19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Home Consumers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839128" y="3582432"/>
            <a:ext cx="2222500" cy="1334805"/>
            <a:chOff x="839128" y="3582432"/>
            <a:chExt cx="2222500" cy="1334805"/>
          </a:xfrm>
        </p:grpSpPr>
        <p:cxnSp>
          <p:nvCxnSpPr>
            <p:cNvPr id="79" name="Straight Arrow Connector 78"/>
            <p:cNvCxnSpPr>
              <a:stCxn id="77" idx="2"/>
            </p:cNvCxnSpPr>
            <p:nvPr/>
          </p:nvCxnSpPr>
          <p:spPr>
            <a:xfrm flipH="1">
              <a:off x="1950378" y="3582432"/>
              <a:ext cx="1" cy="627827"/>
            </a:xfrm>
            <a:prstGeom prst="straightConnector1">
              <a:avLst/>
            </a:prstGeom>
            <a:ln w="57150" cap="rnd" cmpd="dbl">
              <a:solidFill>
                <a:srgbClr val="0070C0"/>
              </a:soli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839128" y="4122346"/>
              <a:ext cx="2222500" cy="794891"/>
              <a:chOff x="839128" y="4122346"/>
              <a:chExt cx="2222500" cy="79489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839128" y="4122346"/>
                <a:ext cx="2222500" cy="794891"/>
                <a:chOff x="5143500" y="2120271"/>
                <a:chExt cx="2222500" cy="794891"/>
              </a:xfrm>
            </p:grpSpPr>
            <p:sp>
              <p:nvSpPr>
                <p:cNvPr id="87" name="Flowchart: Terminator 86"/>
                <p:cNvSpPr/>
                <p:nvPr/>
              </p:nvSpPr>
              <p:spPr>
                <a:xfrm>
                  <a:off x="5143500" y="2209800"/>
                  <a:ext cx="2222500" cy="647700"/>
                </a:xfrm>
                <a:prstGeom prst="flowChartTerminator">
                  <a:avLst/>
                </a:prstGeom>
                <a:solidFill>
                  <a:schemeClr val="tx2"/>
                </a:solidFill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5518491" y="2914650"/>
                  <a:ext cx="560191" cy="512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7301243" y="2120271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endCxn id="89" idx="2"/>
                </p:cNvCxnSpPr>
                <p:nvPr/>
              </p:nvCxnSpPr>
              <p:spPr>
                <a:xfrm>
                  <a:off x="6604629" y="2152650"/>
                  <a:ext cx="696614" cy="0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1214119" y="4351059"/>
                <a:ext cx="155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Characteristics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73180" y="5162281"/>
            <a:ext cx="2602260" cy="416260"/>
            <a:chOff x="472730" y="5194828"/>
            <a:chExt cx="2602260" cy="416260"/>
          </a:xfrm>
        </p:grpSpPr>
        <p:grpSp>
          <p:nvGrpSpPr>
            <p:cNvPr id="98" name="Group 97"/>
            <p:cNvGrpSpPr/>
            <p:nvPr/>
          </p:nvGrpSpPr>
          <p:grpSpPr>
            <a:xfrm>
              <a:off x="472730" y="5194828"/>
              <a:ext cx="2588898" cy="416260"/>
              <a:chOff x="472730" y="5194828"/>
              <a:chExt cx="2588898" cy="41626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839128" y="5211942"/>
                <a:ext cx="2222500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Hexagon 96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98026" y="5209884"/>
              <a:ext cx="217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Serving many devices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3180" y="5806769"/>
            <a:ext cx="2012112" cy="416260"/>
            <a:chOff x="472730" y="5194828"/>
            <a:chExt cx="2012112" cy="416260"/>
          </a:xfrm>
        </p:grpSpPr>
        <p:grpSp>
          <p:nvGrpSpPr>
            <p:cNvPr id="105" name="Group 104"/>
            <p:cNvGrpSpPr/>
            <p:nvPr/>
          </p:nvGrpSpPr>
          <p:grpSpPr>
            <a:xfrm>
              <a:off x="472730" y="5194828"/>
              <a:ext cx="1919274" cy="416260"/>
              <a:chOff x="472730" y="5194828"/>
              <a:chExt cx="1919274" cy="41626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839128" y="5211942"/>
                <a:ext cx="1552876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8" name="Hexagon 107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98026" y="5209884"/>
              <a:ext cx="158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Free of charge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896337" y="4302579"/>
            <a:ext cx="2222500" cy="1137934"/>
            <a:chOff x="2896337" y="4302579"/>
            <a:chExt cx="2222500" cy="1137934"/>
          </a:xfrm>
        </p:grpSpPr>
        <p:grpSp>
          <p:nvGrpSpPr>
            <p:cNvPr id="111" name="Group 110"/>
            <p:cNvGrpSpPr/>
            <p:nvPr/>
          </p:nvGrpSpPr>
          <p:grpSpPr>
            <a:xfrm>
              <a:off x="2896337" y="4645622"/>
              <a:ext cx="2222500" cy="794891"/>
              <a:chOff x="839128" y="4122346"/>
              <a:chExt cx="2222500" cy="79489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839128" y="4122346"/>
                <a:ext cx="2222500" cy="794891"/>
                <a:chOff x="5143500" y="2120271"/>
                <a:chExt cx="2222500" cy="794891"/>
              </a:xfrm>
            </p:grpSpPr>
            <p:sp>
              <p:nvSpPr>
                <p:cNvPr id="114" name="Flowchart: Terminator 113"/>
                <p:cNvSpPr/>
                <p:nvPr/>
              </p:nvSpPr>
              <p:spPr>
                <a:xfrm>
                  <a:off x="5143500" y="2209800"/>
                  <a:ext cx="2222500" cy="647700"/>
                </a:xfrm>
                <a:prstGeom prst="flowChartTerminator">
                  <a:avLst/>
                </a:prstGeom>
                <a:solidFill>
                  <a:schemeClr val="tx2"/>
                </a:solidFill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5518491" y="2914650"/>
                  <a:ext cx="560191" cy="512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7301243" y="2120271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/>
                <p:cNvCxnSpPr>
                  <a:endCxn id="116" idx="2"/>
                </p:cNvCxnSpPr>
                <p:nvPr/>
              </p:nvCxnSpPr>
              <p:spPr>
                <a:xfrm>
                  <a:off x="6604629" y="2152650"/>
                  <a:ext cx="696614" cy="0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/>
              <p:cNvSpPr txBox="1"/>
              <p:nvPr/>
            </p:nvSpPr>
            <p:spPr>
              <a:xfrm>
                <a:off x="1214119" y="4351059"/>
                <a:ext cx="155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Characteristics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>
              <a:off x="4059522" y="4302579"/>
              <a:ext cx="0" cy="434005"/>
            </a:xfrm>
            <a:prstGeom prst="straightConnector1">
              <a:avLst/>
            </a:prstGeom>
            <a:ln w="57150" cap="rnd" cmpd="dbl">
              <a:solidFill>
                <a:srgbClr val="0070C0"/>
              </a:soli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074990" y="2520950"/>
            <a:ext cx="2041278" cy="1830109"/>
            <a:chOff x="3074990" y="2520950"/>
            <a:chExt cx="2041278" cy="1830109"/>
          </a:xfrm>
        </p:grpSpPr>
        <p:grpSp>
          <p:nvGrpSpPr>
            <p:cNvPr id="218" name="Group 217"/>
            <p:cNvGrpSpPr/>
            <p:nvPr/>
          </p:nvGrpSpPr>
          <p:grpSpPr>
            <a:xfrm>
              <a:off x="3074990" y="2520950"/>
              <a:ext cx="1738376" cy="1498600"/>
              <a:chOff x="3074990" y="2520950"/>
              <a:chExt cx="1738376" cy="1498600"/>
            </a:xfrm>
          </p:grpSpPr>
          <p:sp>
            <p:nvSpPr>
              <p:cNvPr id="50" name="Hexagon 49"/>
              <p:cNvSpPr/>
              <p:nvPr/>
            </p:nvSpPr>
            <p:spPr>
              <a:xfrm>
                <a:off x="3074990" y="2520950"/>
                <a:ext cx="1738376" cy="1498600"/>
              </a:xfrm>
              <a:prstGeom prst="hexagon">
                <a:avLst/>
              </a:prstGeom>
              <a:solidFill>
                <a:schemeClr val="bg1"/>
              </a:solidFill>
              <a:ln w="28575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3669" b="79856" l="18301" r="85621">
                            <a14:foregroundMark x1="60131" y1="35971" x2="60131" y2="35971"/>
                            <a14:foregroundMark x1="54902" y1="35252" x2="54902" y2="35252"/>
                          </a14:backgroundRemoval>
                        </a14:imgEffect>
                      </a14:imgLayer>
                    </a14:imgProps>
                  </a:ext>
                </a:extLst>
              </a:blip>
              <a:srcRect l="18628" t="15910" r="14606" b="21223"/>
              <a:stretch/>
            </p:blipFill>
            <p:spPr>
              <a:xfrm>
                <a:off x="3422356" y="2756932"/>
                <a:ext cx="1066534" cy="912335"/>
              </a:xfrm>
              <a:prstGeom prst="rect">
                <a:avLst/>
              </a:prstGeom>
            </p:spPr>
          </p:pic>
        </p:grpSp>
        <p:sp>
          <p:nvSpPr>
            <p:cNvPr id="120" name="TextBox 119"/>
            <p:cNvSpPr txBox="1"/>
            <p:nvPr/>
          </p:nvSpPr>
          <p:spPr>
            <a:xfrm>
              <a:off x="3126695" y="3981727"/>
              <a:ext cx="1989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Cities / Industry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6258" y="5578541"/>
            <a:ext cx="2602260" cy="416260"/>
            <a:chOff x="472730" y="5194828"/>
            <a:chExt cx="2602260" cy="416260"/>
          </a:xfrm>
        </p:grpSpPr>
        <p:grpSp>
          <p:nvGrpSpPr>
            <p:cNvPr id="135" name="Group 134"/>
            <p:cNvGrpSpPr/>
            <p:nvPr/>
          </p:nvGrpSpPr>
          <p:grpSpPr>
            <a:xfrm>
              <a:off x="472730" y="5194828"/>
              <a:ext cx="2588898" cy="416260"/>
              <a:chOff x="472730" y="5194828"/>
              <a:chExt cx="2588898" cy="41626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839128" y="5211942"/>
                <a:ext cx="2222500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Hexagon 137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898026" y="5209884"/>
              <a:ext cx="217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Less Number of Apps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36258" y="6223029"/>
            <a:ext cx="2012112" cy="416260"/>
            <a:chOff x="472730" y="5194828"/>
            <a:chExt cx="2012112" cy="416260"/>
          </a:xfrm>
        </p:grpSpPr>
        <p:grpSp>
          <p:nvGrpSpPr>
            <p:cNvPr id="140" name="Group 139"/>
            <p:cNvGrpSpPr/>
            <p:nvPr/>
          </p:nvGrpSpPr>
          <p:grpSpPr>
            <a:xfrm>
              <a:off x="472730" y="5194828"/>
              <a:ext cx="1919274" cy="416260"/>
              <a:chOff x="472730" y="5194828"/>
              <a:chExt cx="1919274" cy="416260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839128" y="5211942"/>
                <a:ext cx="1552876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Hexagon 142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98026" y="5209884"/>
              <a:ext cx="158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High revenues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002408" y="3692474"/>
            <a:ext cx="2222500" cy="1311598"/>
            <a:chOff x="5002408" y="3692474"/>
            <a:chExt cx="2222500" cy="131159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6046542" y="3692474"/>
              <a:ext cx="10253" cy="533986"/>
            </a:xfrm>
            <a:prstGeom prst="straightConnector1">
              <a:avLst/>
            </a:prstGeom>
            <a:ln w="57150" cap="rnd" cmpd="dbl">
              <a:solidFill>
                <a:srgbClr val="0070C0"/>
              </a:soli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5002408" y="4209181"/>
              <a:ext cx="2222500" cy="794891"/>
              <a:chOff x="839128" y="4122346"/>
              <a:chExt cx="2222500" cy="794891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39128" y="4122346"/>
                <a:ext cx="2222500" cy="794891"/>
                <a:chOff x="5143500" y="2120271"/>
                <a:chExt cx="2222500" cy="794891"/>
              </a:xfrm>
            </p:grpSpPr>
            <p:sp>
              <p:nvSpPr>
                <p:cNvPr id="149" name="Flowchart: Terminator 148"/>
                <p:cNvSpPr/>
                <p:nvPr/>
              </p:nvSpPr>
              <p:spPr>
                <a:xfrm>
                  <a:off x="5143500" y="2209800"/>
                  <a:ext cx="2222500" cy="647700"/>
                </a:xfrm>
                <a:prstGeom prst="flowChartTerminator">
                  <a:avLst/>
                </a:prstGeom>
                <a:solidFill>
                  <a:schemeClr val="tx2"/>
                </a:solidFill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5518491" y="2914650"/>
                  <a:ext cx="560191" cy="512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>
                  <a:off x="7301243" y="2120271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endCxn id="151" idx="2"/>
                </p:cNvCxnSpPr>
                <p:nvPr/>
              </p:nvCxnSpPr>
              <p:spPr>
                <a:xfrm>
                  <a:off x="6604629" y="2152650"/>
                  <a:ext cx="696614" cy="0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TextBox 147"/>
              <p:cNvSpPr txBox="1"/>
              <p:nvPr/>
            </p:nvSpPr>
            <p:spPr>
              <a:xfrm>
                <a:off x="1214119" y="4351059"/>
                <a:ext cx="155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Characteristics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4636460" y="5249116"/>
            <a:ext cx="2917688" cy="416260"/>
            <a:chOff x="472730" y="5194828"/>
            <a:chExt cx="2917688" cy="416260"/>
          </a:xfrm>
        </p:grpSpPr>
        <p:grpSp>
          <p:nvGrpSpPr>
            <p:cNvPr id="154" name="Group 153"/>
            <p:cNvGrpSpPr/>
            <p:nvPr/>
          </p:nvGrpSpPr>
          <p:grpSpPr>
            <a:xfrm>
              <a:off x="472730" y="5194828"/>
              <a:ext cx="2917688" cy="416260"/>
              <a:chOff x="472730" y="5194828"/>
              <a:chExt cx="2917688" cy="416260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839128" y="5211942"/>
                <a:ext cx="2551290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Hexagon 156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950366" y="5212488"/>
              <a:ext cx="2440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Long life battery devices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636460" y="5893604"/>
            <a:ext cx="2487636" cy="416260"/>
            <a:chOff x="472730" y="5194828"/>
            <a:chExt cx="2487636" cy="416260"/>
          </a:xfrm>
        </p:grpSpPr>
        <p:grpSp>
          <p:nvGrpSpPr>
            <p:cNvPr id="159" name="Group 158"/>
            <p:cNvGrpSpPr/>
            <p:nvPr/>
          </p:nvGrpSpPr>
          <p:grpSpPr>
            <a:xfrm>
              <a:off x="472730" y="5194828"/>
              <a:ext cx="2459046" cy="416260"/>
              <a:chOff x="472730" y="5194828"/>
              <a:chExt cx="2459046" cy="41626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839127" y="5211942"/>
                <a:ext cx="2092649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2" name="Hexagon 161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926616" y="5197310"/>
              <a:ext cx="203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Serving few devices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5073016" y="1714500"/>
            <a:ext cx="1796688" cy="1872601"/>
            <a:chOff x="5073016" y="1714500"/>
            <a:chExt cx="1796688" cy="1872601"/>
          </a:xfrm>
        </p:grpSpPr>
        <p:sp>
          <p:nvSpPr>
            <p:cNvPr id="144" name="TextBox 143"/>
            <p:cNvSpPr txBox="1"/>
            <p:nvPr/>
          </p:nvSpPr>
          <p:spPr>
            <a:xfrm>
              <a:off x="5340004" y="3217769"/>
              <a:ext cx="152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Health/ Body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5073016" y="1714500"/>
              <a:ext cx="1738376" cy="1498600"/>
              <a:chOff x="5073016" y="1714500"/>
              <a:chExt cx="1738376" cy="1498600"/>
            </a:xfrm>
          </p:grpSpPr>
          <p:sp>
            <p:nvSpPr>
              <p:cNvPr id="52" name="Hexagon 51"/>
              <p:cNvSpPr/>
              <p:nvPr/>
            </p:nvSpPr>
            <p:spPr>
              <a:xfrm>
                <a:off x="5073016" y="1714500"/>
                <a:ext cx="1738376" cy="1498600"/>
              </a:xfrm>
              <a:prstGeom prst="hexagon">
                <a:avLst/>
              </a:prstGeom>
              <a:solidFill>
                <a:schemeClr val="bg1"/>
              </a:solidFill>
              <a:ln w="28575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94979" y="2140274"/>
                <a:ext cx="1148277" cy="717674"/>
              </a:xfrm>
              <a:prstGeom prst="rect">
                <a:avLst/>
              </a:prstGeom>
            </p:spPr>
          </p:pic>
        </p:grpSp>
      </p:grpSp>
      <p:grpSp>
        <p:nvGrpSpPr>
          <p:cNvPr id="166" name="Group 165"/>
          <p:cNvGrpSpPr/>
          <p:nvPr/>
        </p:nvGrpSpPr>
        <p:grpSpPr>
          <a:xfrm>
            <a:off x="6978248" y="4645622"/>
            <a:ext cx="2222500" cy="794891"/>
            <a:chOff x="839128" y="4122346"/>
            <a:chExt cx="2222500" cy="794891"/>
          </a:xfrm>
        </p:grpSpPr>
        <p:grpSp>
          <p:nvGrpSpPr>
            <p:cNvPr id="167" name="Group 166"/>
            <p:cNvGrpSpPr/>
            <p:nvPr/>
          </p:nvGrpSpPr>
          <p:grpSpPr>
            <a:xfrm>
              <a:off x="839128" y="4122346"/>
              <a:ext cx="2222500" cy="794891"/>
              <a:chOff x="5143500" y="2120271"/>
              <a:chExt cx="2222500" cy="794891"/>
            </a:xfrm>
          </p:grpSpPr>
          <p:sp>
            <p:nvSpPr>
              <p:cNvPr id="169" name="Flowchart: Terminator 168"/>
              <p:cNvSpPr/>
              <p:nvPr/>
            </p:nvSpPr>
            <p:spPr>
              <a:xfrm>
                <a:off x="5143500" y="2209800"/>
                <a:ext cx="2222500" cy="647700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5518491" y="2914650"/>
                <a:ext cx="560191" cy="512"/>
              </a:xfrm>
              <a:prstGeom prst="line">
                <a:avLst/>
              </a:prstGeom>
              <a:ln w="19050">
                <a:solidFill>
                  <a:srgbClr val="E25B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7301243" y="2120271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>
                <a:endCxn id="171" idx="2"/>
              </p:cNvCxnSpPr>
              <p:nvPr/>
            </p:nvCxnSpPr>
            <p:spPr>
              <a:xfrm>
                <a:off x="6604629" y="2152650"/>
                <a:ext cx="696614" cy="0"/>
              </a:xfrm>
              <a:prstGeom prst="line">
                <a:avLst/>
              </a:prstGeom>
              <a:ln w="19050">
                <a:solidFill>
                  <a:srgbClr val="E25B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214119" y="4351059"/>
              <a:ext cx="1551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Characteristics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218169" y="5578541"/>
            <a:ext cx="3180200" cy="416260"/>
            <a:chOff x="472730" y="5194828"/>
            <a:chExt cx="3180200" cy="416260"/>
          </a:xfrm>
        </p:grpSpPr>
        <p:grpSp>
          <p:nvGrpSpPr>
            <p:cNvPr id="176" name="Group 175"/>
            <p:cNvGrpSpPr/>
            <p:nvPr/>
          </p:nvGrpSpPr>
          <p:grpSpPr>
            <a:xfrm>
              <a:off x="472730" y="5194828"/>
              <a:ext cx="3180200" cy="416260"/>
              <a:chOff x="472730" y="5194828"/>
              <a:chExt cx="3180200" cy="41626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839128" y="5211942"/>
                <a:ext cx="2813802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9" name="Hexagon 178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906704" y="5224642"/>
              <a:ext cx="274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Challenge “location based “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095506" y="2520950"/>
            <a:ext cx="1738376" cy="2121270"/>
            <a:chOff x="7095506" y="2520950"/>
            <a:chExt cx="1738376" cy="2121270"/>
          </a:xfrm>
        </p:grpSpPr>
        <p:sp>
          <p:nvSpPr>
            <p:cNvPr id="174" name="TextBox 173"/>
            <p:cNvSpPr txBox="1"/>
            <p:nvPr/>
          </p:nvSpPr>
          <p:spPr>
            <a:xfrm>
              <a:off x="7444265" y="3995889"/>
              <a:ext cx="1101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Transport </a:t>
              </a:r>
              <a:br>
                <a:rPr lang="en-US" dirty="0" smtClean="0">
                  <a:solidFill>
                    <a:srgbClr val="002060"/>
                  </a:solidFill>
                </a:rPr>
              </a:br>
              <a:r>
                <a:rPr lang="en-US" dirty="0" smtClean="0">
                  <a:solidFill>
                    <a:srgbClr val="002060"/>
                  </a:solidFill>
                </a:rPr>
                <a:t>/Mobility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7095506" y="2520950"/>
              <a:ext cx="1738376" cy="1498600"/>
              <a:chOff x="7095506" y="2520950"/>
              <a:chExt cx="1738376" cy="1498600"/>
            </a:xfrm>
          </p:grpSpPr>
          <p:sp>
            <p:nvSpPr>
              <p:cNvPr id="51" name="Hexagon 50"/>
              <p:cNvSpPr/>
              <p:nvPr/>
            </p:nvSpPr>
            <p:spPr>
              <a:xfrm>
                <a:off x="7095506" y="2520950"/>
                <a:ext cx="1738376" cy="1498600"/>
              </a:xfrm>
              <a:prstGeom prst="hexagon">
                <a:avLst/>
              </a:prstGeom>
              <a:solidFill>
                <a:schemeClr val="bg1"/>
              </a:solidFill>
              <a:ln w="28575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4792" l="1905" r="9428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93927" y="2803824"/>
                <a:ext cx="1008554" cy="922107"/>
              </a:xfrm>
              <a:prstGeom prst="rect">
                <a:avLst/>
              </a:prstGeom>
            </p:spPr>
          </p:pic>
        </p:grpSp>
      </p:grpSp>
      <p:grpSp>
        <p:nvGrpSpPr>
          <p:cNvPr id="187" name="Group 186"/>
          <p:cNvGrpSpPr/>
          <p:nvPr/>
        </p:nvGrpSpPr>
        <p:grpSpPr>
          <a:xfrm>
            <a:off x="9019077" y="3829014"/>
            <a:ext cx="2222500" cy="794891"/>
            <a:chOff x="839128" y="4122346"/>
            <a:chExt cx="2222500" cy="794891"/>
          </a:xfrm>
        </p:grpSpPr>
        <p:grpSp>
          <p:nvGrpSpPr>
            <p:cNvPr id="188" name="Group 187"/>
            <p:cNvGrpSpPr/>
            <p:nvPr/>
          </p:nvGrpSpPr>
          <p:grpSpPr>
            <a:xfrm>
              <a:off x="839128" y="4122346"/>
              <a:ext cx="2222500" cy="794891"/>
              <a:chOff x="5143500" y="2120271"/>
              <a:chExt cx="2222500" cy="794891"/>
            </a:xfrm>
          </p:grpSpPr>
          <p:sp>
            <p:nvSpPr>
              <p:cNvPr id="190" name="Flowchart: Terminator 189"/>
              <p:cNvSpPr/>
              <p:nvPr/>
            </p:nvSpPr>
            <p:spPr>
              <a:xfrm>
                <a:off x="5143500" y="2209800"/>
                <a:ext cx="2222500" cy="647700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 flipV="1">
                <a:off x="5518491" y="2914650"/>
                <a:ext cx="560191" cy="512"/>
              </a:xfrm>
              <a:prstGeom prst="line">
                <a:avLst/>
              </a:prstGeom>
              <a:ln w="19050">
                <a:solidFill>
                  <a:srgbClr val="E25B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/>
              <p:cNvSpPr/>
              <p:nvPr/>
            </p:nvSpPr>
            <p:spPr>
              <a:xfrm>
                <a:off x="7301243" y="2120271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endCxn id="192" idx="2"/>
              </p:cNvCxnSpPr>
              <p:nvPr/>
            </p:nvCxnSpPr>
            <p:spPr>
              <a:xfrm>
                <a:off x="6604629" y="2152650"/>
                <a:ext cx="696614" cy="0"/>
              </a:xfrm>
              <a:prstGeom prst="line">
                <a:avLst/>
              </a:prstGeom>
              <a:ln w="19050">
                <a:solidFill>
                  <a:srgbClr val="E25B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214119" y="4351059"/>
              <a:ext cx="1551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Characteristics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9126207" y="1720231"/>
            <a:ext cx="1738376" cy="2116390"/>
            <a:chOff x="9126207" y="1720231"/>
            <a:chExt cx="1738376" cy="2116390"/>
          </a:xfrm>
        </p:grpSpPr>
        <p:grpSp>
          <p:nvGrpSpPr>
            <p:cNvPr id="215" name="Group 214"/>
            <p:cNvGrpSpPr/>
            <p:nvPr/>
          </p:nvGrpSpPr>
          <p:grpSpPr>
            <a:xfrm>
              <a:off x="9126207" y="1720231"/>
              <a:ext cx="1738376" cy="1498600"/>
              <a:chOff x="9126207" y="1720231"/>
              <a:chExt cx="1738376" cy="1498600"/>
            </a:xfrm>
          </p:grpSpPr>
          <p:sp>
            <p:nvSpPr>
              <p:cNvPr id="53" name="Hexagon 52"/>
              <p:cNvSpPr/>
              <p:nvPr/>
            </p:nvSpPr>
            <p:spPr>
              <a:xfrm>
                <a:off x="9126207" y="1720231"/>
                <a:ext cx="1738376" cy="1498600"/>
              </a:xfrm>
              <a:prstGeom prst="hexagon">
                <a:avLst/>
              </a:prstGeom>
              <a:solidFill>
                <a:schemeClr val="bg1"/>
              </a:solidFill>
              <a:ln w="28575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2358" y="1913358"/>
                <a:ext cx="921055" cy="980864"/>
              </a:xfrm>
              <a:prstGeom prst="rect">
                <a:avLst/>
              </a:prstGeom>
            </p:spPr>
          </p:pic>
        </p:grpSp>
        <p:sp>
          <p:nvSpPr>
            <p:cNvPr id="194" name="TextBox 193"/>
            <p:cNvSpPr txBox="1"/>
            <p:nvPr/>
          </p:nvSpPr>
          <p:spPr>
            <a:xfrm>
              <a:off x="9199095" y="3190290"/>
              <a:ext cx="1564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Buildings/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Infrastructure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9459843" y="4736757"/>
            <a:ext cx="1680166" cy="416260"/>
            <a:chOff x="472730" y="5194828"/>
            <a:chExt cx="1680166" cy="41626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72730" y="5194828"/>
              <a:ext cx="1551835" cy="416260"/>
              <a:chOff x="472730" y="5194828"/>
              <a:chExt cx="1551835" cy="41626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839128" y="5211942"/>
                <a:ext cx="1185437" cy="382032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50000"/>
                  </a:lnSpc>
                </a:pPr>
                <a:endParaRPr lang="en-US" sz="1600" b="1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9" name="Hexagon 198"/>
              <p:cNvSpPr/>
              <p:nvPr/>
            </p:nvSpPr>
            <p:spPr>
              <a:xfrm>
                <a:off x="472730" y="5194828"/>
                <a:ext cx="482862" cy="416260"/>
              </a:xfrm>
              <a:prstGeom prst="hexagon">
                <a:avLst/>
              </a:prstGeom>
              <a:solidFill>
                <a:schemeClr val="tx2"/>
              </a:solidFill>
              <a:ln w="19050">
                <a:solidFill>
                  <a:srgbClr val="E25B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906704" y="5224642"/>
              <a:ext cx="1246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Challenge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9128996" y="5318165"/>
            <a:ext cx="3038836" cy="382032"/>
            <a:chOff x="790829" y="5211942"/>
            <a:chExt cx="3038836" cy="382032"/>
          </a:xfrm>
        </p:grpSpPr>
        <p:sp>
          <p:nvSpPr>
            <p:cNvPr id="213" name="Rounded Rectangle 212"/>
            <p:cNvSpPr/>
            <p:nvPr/>
          </p:nvSpPr>
          <p:spPr>
            <a:xfrm>
              <a:off x="839128" y="5211942"/>
              <a:ext cx="2942238" cy="382032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50000"/>
                </a:lnSpc>
              </a:pPr>
              <a:endParaRPr lang="en-US" sz="1600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90829" y="5211942"/>
              <a:ext cx="3038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Devices needs long life battery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877438" y="1198530"/>
            <a:ext cx="8641848" cy="1324157"/>
            <a:chOff x="1877438" y="1198530"/>
            <a:chExt cx="8641848" cy="1324157"/>
          </a:xfrm>
        </p:grpSpPr>
        <p:grpSp>
          <p:nvGrpSpPr>
            <p:cNvPr id="235" name="Group 234"/>
            <p:cNvGrpSpPr/>
            <p:nvPr/>
          </p:nvGrpSpPr>
          <p:grpSpPr>
            <a:xfrm>
              <a:off x="1877438" y="1198530"/>
              <a:ext cx="8137411" cy="1324157"/>
              <a:chOff x="1877438" y="1198530"/>
              <a:chExt cx="8137411" cy="132415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877438" y="1201557"/>
                <a:ext cx="0" cy="500243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 226"/>
              <p:cNvGrpSpPr/>
              <p:nvPr/>
            </p:nvGrpSpPr>
            <p:grpSpPr>
              <a:xfrm>
                <a:off x="1877438" y="1198530"/>
                <a:ext cx="8137411" cy="1324157"/>
                <a:chOff x="1877438" y="1198530"/>
                <a:chExt cx="8137411" cy="1324157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877438" y="1201557"/>
                  <a:ext cx="8137411" cy="0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10014849" y="1201557"/>
                  <a:ext cx="0" cy="524928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5930630" y="1214257"/>
                  <a:ext cx="0" cy="500243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3927965" y="1203616"/>
                  <a:ext cx="469472" cy="1317335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7493927" y="1198530"/>
                  <a:ext cx="487256" cy="1324157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8" name="Hexagon 227"/>
            <p:cNvSpPr/>
            <p:nvPr/>
          </p:nvSpPr>
          <p:spPr>
            <a:xfrm>
              <a:off x="1896858" y="1236712"/>
              <a:ext cx="482862" cy="416260"/>
            </a:xfrm>
            <a:prstGeom prst="hexagon">
              <a:avLst/>
            </a:prstGeom>
            <a:solidFill>
              <a:schemeClr val="tx2"/>
            </a:solidFill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9" name="Hexagon 228"/>
            <p:cNvSpPr/>
            <p:nvPr/>
          </p:nvSpPr>
          <p:spPr>
            <a:xfrm>
              <a:off x="3432633" y="2066648"/>
              <a:ext cx="482862" cy="416260"/>
            </a:xfrm>
            <a:prstGeom prst="hexagon">
              <a:avLst/>
            </a:prstGeom>
            <a:solidFill>
              <a:schemeClr val="tx2"/>
            </a:solidFill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0" name="Hexagon 229"/>
            <p:cNvSpPr/>
            <p:nvPr/>
          </p:nvSpPr>
          <p:spPr>
            <a:xfrm>
              <a:off x="5994232" y="1248344"/>
              <a:ext cx="482862" cy="416260"/>
            </a:xfrm>
            <a:prstGeom prst="hexagon">
              <a:avLst/>
            </a:prstGeom>
            <a:solidFill>
              <a:schemeClr val="tx2"/>
            </a:solidFill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1" name="Hexagon 230"/>
            <p:cNvSpPr/>
            <p:nvPr/>
          </p:nvSpPr>
          <p:spPr>
            <a:xfrm>
              <a:off x="7962882" y="2049538"/>
              <a:ext cx="482862" cy="416260"/>
            </a:xfrm>
            <a:prstGeom prst="hexagon">
              <a:avLst/>
            </a:prstGeom>
            <a:solidFill>
              <a:schemeClr val="tx2"/>
            </a:solidFill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2" name="Hexagon 231"/>
            <p:cNvSpPr/>
            <p:nvPr/>
          </p:nvSpPr>
          <p:spPr>
            <a:xfrm>
              <a:off x="10036424" y="1255891"/>
              <a:ext cx="482862" cy="416260"/>
            </a:xfrm>
            <a:prstGeom prst="hexagon">
              <a:avLst/>
            </a:prstGeom>
            <a:solidFill>
              <a:schemeClr val="tx2"/>
            </a:solidFill>
            <a:ln w="19050">
              <a:solidFill>
                <a:srgbClr val="E25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84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6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9" dur="indefinit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2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5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8" dur="indefinite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1678" y="3741607"/>
            <a:ext cx="2323639" cy="839140"/>
            <a:chOff x="6325979" y="2849430"/>
            <a:chExt cx="2323639" cy="839140"/>
          </a:xfrm>
        </p:grpSpPr>
        <p:sp>
          <p:nvSpPr>
            <p:cNvPr id="55" name="Rounded Rectangle 54"/>
            <p:cNvSpPr/>
            <p:nvPr/>
          </p:nvSpPr>
          <p:spPr>
            <a:xfrm>
              <a:off x="6410699" y="3030754"/>
              <a:ext cx="2238919" cy="557398"/>
            </a:xfrm>
            <a:prstGeom prst="roundRect">
              <a:avLst/>
            </a:prstGeom>
            <a:ln w="19050">
              <a:solidFill>
                <a:srgbClr val="333F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E25B08"/>
                  </a:solidFill>
                </a:rPr>
                <a:t>IoT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 value chain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690351" y="2967266"/>
              <a:ext cx="1674159" cy="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63021" y="2882537"/>
              <a:ext cx="611841" cy="249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71400" y="2877618"/>
              <a:ext cx="127747" cy="305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315204" y="2849430"/>
              <a:ext cx="51548" cy="55362"/>
              <a:chOff x="7669744" y="2473445"/>
              <a:chExt cx="51548" cy="5536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7669744" y="2474458"/>
                <a:ext cx="51548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7669744" y="2473445"/>
                <a:ext cx="49306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 59"/>
            <p:cNvSpPr/>
            <p:nvPr/>
          </p:nvSpPr>
          <p:spPr>
            <a:xfrm>
              <a:off x="6581569" y="2933443"/>
              <a:ext cx="64757" cy="64757"/>
            </a:xfrm>
            <a:prstGeom prst="ellipse">
              <a:avLst/>
            </a:prstGeom>
            <a:noFill/>
            <a:ln w="1905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515492" y="3623813"/>
              <a:ext cx="1972938" cy="64757"/>
              <a:chOff x="6515492" y="3613333"/>
              <a:chExt cx="1972938" cy="6475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6515492" y="3639892"/>
                <a:ext cx="611841" cy="2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196287" y="3640141"/>
                <a:ext cx="127747" cy="305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8423673" y="3613333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392988" y="3639892"/>
                <a:ext cx="1005290" cy="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332584" y="3616797"/>
              <a:ext cx="51548" cy="54349"/>
              <a:chOff x="9841004" y="2462056"/>
              <a:chExt cx="51548" cy="54349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9841004" y="2462056"/>
                <a:ext cx="51548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843246" y="2462056"/>
                <a:ext cx="49306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/>
            <p:cNvSpPr/>
            <p:nvPr/>
          </p:nvSpPr>
          <p:spPr>
            <a:xfrm>
              <a:off x="6325979" y="2983792"/>
              <a:ext cx="64757" cy="64757"/>
            </a:xfrm>
            <a:prstGeom prst="ellipse">
              <a:avLst/>
            </a:prstGeom>
            <a:noFill/>
            <a:ln w="1905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791410" y="245297"/>
            <a:ext cx="5477262" cy="839612"/>
            <a:chOff x="3791410" y="245297"/>
            <a:chExt cx="5477262" cy="839612"/>
          </a:xfrm>
        </p:grpSpPr>
        <p:grpSp>
          <p:nvGrpSpPr>
            <p:cNvPr id="3" name="Group 2"/>
            <p:cNvGrpSpPr/>
            <p:nvPr/>
          </p:nvGrpSpPr>
          <p:grpSpPr>
            <a:xfrm>
              <a:off x="3791410" y="245297"/>
              <a:ext cx="2801890" cy="839140"/>
              <a:chOff x="4305760" y="199577"/>
              <a:chExt cx="2801890" cy="839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305760" y="199577"/>
                <a:ext cx="2801890" cy="839140"/>
                <a:chOff x="4305760" y="199577"/>
                <a:chExt cx="2801890" cy="83914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6468211" y="439848"/>
                  <a:ext cx="639439" cy="439504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E25B08"/>
                      </a:solidFill>
                      <a:latin typeface="Kalam" panose="02000000000000000000" pitchFamily="2" charset="0"/>
                      <a:cs typeface="Kalam" panose="02000000000000000000" pitchFamily="2" charset="0"/>
                    </a:rPr>
                    <a:t>VS</a:t>
                  </a:r>
                  <a:endParaRPr lang="en-US" b="1" dirty="0">
                    <a:solidFill>
                      <a:schemeClr val="bg1"/>
                    </a:solidFill>
                    <a:latin typeface="Kalam" panose="02000000000000000000" pitchFamily="2" charset="0"/>
                    <a:cs typeface="Kalam" panose="02000000000000000000" pitchFamily="2" charset="0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4305760" y="199577"/>
                  <a:ext cx="2323639" cy="839140"/>
                  <a:chOff x="6325979" y="2849430"/>
                  <a:chExt cx="2323639" cy="83914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10699" y="3030754"/>
                    <a:ext cx="2238919" cy="557398"/>
                  </a:xfrm>
                  <a:prstGeom prst="roundRect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rgbClr val="E25B08"/>
                        </a:solidFill>
                      </a:rPr>
                      <a:t>IoT</a:t>
                    </a:r>
                    <a:r>
                      <a:rPr 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 value chain</a:t>
                    </a:r>
                    <a:endParaRPr lang="en-US" sz="24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690351" y="2967266"/>
                    <a:ext cx="1674159" cy="0"/>
                  </a:xfrm>
                  <a:prstGeom prst="line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7663021" y="2882537"/>
                    <a:ext cx="611841" cy="249"/>
                  </a:xfrm>
                  <a:prstGeom prst="line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7471400" y="2877618"/>
                    <a:ext cx="127747" cy="3050"/>
                  </a:xfrm>
                  <a:prstGeom prst="line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315204" y="2849430"/>
                    <a:ext cx="51548" cy="55362"/>
                    <a:chOff x="7669744" y="2473445"/>
                    <a:chExt cx="51548" cy="55362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V="1">
                      <a:off x="7669744" y="2474458"/>
                      <a:ext cx="51548" cy="54349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7669744" y="2473445"/>
                      <a:ext cx="49306" cy="54349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Oval 19"/>
                  <p:cNvSpPr/>
                  <p:nvPr/>
                </p:nvSpPr>
                <p:spPr>
                  <a:xfrm>
                    <a:off x="6581569" y="2933443"/>
                    <a:ext cx="64757" cy="64757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F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515492" y="3623813"/>
                    <a:ext cx="1972938" cy="64757"/>
                    <a:chOff x="6515492" y="3613333"/>
                    <a:chExt cx="1972938" cy="64757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6515492" y="3639892"/>
                      <a:ext cx="611841" cy="249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7196287" y="3640141"/>
                      <a:ext cx="127747" cy="3050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8423673" y="3613333"/>
                      <a:ext cx="64757" cy="64757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7392988" y="3639892"/>
                      <a:ext cx="1005290" cy="0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6332584" y="3616797"/>
                    <a:ext cx="51548" cy="54349"/>
                    <a:chOff x="9841004" y="2462056"/>
                    <a:chExt cx="51548" cy="54349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9841004" y="2462056"/>
                      <a:ext cx="51548" cy="54349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9843246" y="2462056"/>
                      <a:ext cx="49306" cy="54349"/>
                    </a:xfrm>
                    <a:prstGeom prst="line">
                      <a:avLst/>
                    </a:prstGeom>
                    <a:ln w="19050">
                      <a:solidFill>
                        <a:srgbClr val="333F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Oval 22"/>
                  <p:cNvSpPr/>
                  <p:nvPr/>
                </p:nvSpPr>
                <p:spPr>
                  <a:xfrm>
                    <a:off x="6325979" y="2983792"/>
                    <a:ext cx="64757" cy="64757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F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98635" y="333939"/>
                <a:ext cx="64757" cy="687354"/>
                <a:chOff x="6325979" y="2983792"/>
                <a:chExt cx="64757" cy="687354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6332584" y="3616797"/>
                  <a:ext cx="51548" cy="54349"/>
                  <a:chOff x="9841004" y="2462056"/>
                  <a:chExt cx="51548" cy="54349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9841004" y="2462056"/>
                    <a:ext cx="51548" cy="54349"/>
                  </a:xfrm>
                  <a:prstGeom prst="line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843246" y="2462056"/>
                    <a:ext cx="49306" cy="54349"/>
                  </a:xfrm>
                  <a:prstGeom prst="line">
                    <a:avLst/>
                  </a:prstGeom>
                  <a:ln w="19050">
                    <a:solidFill>
                      <a:srgbClr val="333F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Oval 42"/>
                <p:cNvSpPr/>
                <p:nvPr/>
              </p:nvSpPr>
              <p:spPr>
                <a:xfrm>
                  <a:off x="6325979" y="2983792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333F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6397890" y="245769"/>
              <a:ext cx="2870782" cy="839140"/>
              <a:chOff x="6332584" y="2849430"/>
              <a:chExt cx="2708528" cy="83914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6410699" y="3030754"/>
                <a:ext cx="2630413" cy="557398"/>
              </a:xfrm>
              <a:prstGeom prst="roundRect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E25B08"/>
                    </a:solidFill>
                  </a:rPr>
                  <a:t>Mobile app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value chain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690351" y="2967266"/>
                <a:ext cx="1674159" cy="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663021" y="2882537"/>
                <a:ext cx="611841" cy="2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471400" y="2877618"/>
                <a:ext cx="127747" cy="305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315204" y="2849430"/>
                <a:ext cx="51548" cy="55362"/>
                <a:chOff x="7669744" y="2473445"/>
                <a:chExt cx="51548" cy="55362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669744" y="2474458"/>
                  <a:ext cx="51548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669744" y="2473445"/>
                  <a:ext cx="49306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Oval 77"/>
              <p:cNvSpPr/>
              <p:nvPr/>
            </p:nvSpPr>
            <p:spPr>
              <a:xfrm>
                <a:off x="6581569" y="2933443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515492" y="3623813"/>
                <a:ext cx="1972938" cy="64757"/>
                <a:chOff x="6515492" y="3613333"/>
                <a:chExt cx="1972938" cy="6475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515492" y="3639892"/>
                  <a:ext cx="611841" cy="2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196287" y="3640141"/>
                  <a:ext cx="127747" cy="3050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/>
                <p:nvPr/>
              </p:nvSpPr>
              <p:spPr>
                <a:xfrm>
                  <a:off x="8423673" y="3613333"/>
                  <a:ext cx="64757" cy="64757"/>
                </a:xfrm>
                <a:prstGeom prst="ellipse">
                  <a:avLst/>
                </a:prstGeom>
                <a:noFill/>
                <a:ln w="19050">
                  <a:solidFill>
                    <a:srgbClr val="333F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392988" y="3639892"/>
                  <a:ext cx="1005290" cy="0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6332584" y="3616797"/>
                <a:ext cx="51548" cy="54349"/>
                <a:chOff x="9841004" y="2462056"/>
                <a:chExt cx="51548" cy="54349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9841004" y="2462056"/>
                  <a:ext cx="51548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9843246" y="2462056"/>
                  <a:ext cx="49306" cy="54349"/>
                </a:xfrm>
                <a:prstGeom prst="line">
                  <a:avLst/>
                </a:prstGeom>
                <a:ln w="19050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" name="Straight Connector 7"/>
          <p:cNvCxnSpPr/>
          <p:nvPr/>
        </p:nvCxnSpPr>
        <p:spPr>
          <a:xfrm>
            <a:off x="-13450" y="3657600"/>
            <a:ext cx="12192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263619" y="1698300"/>
            <a:ext cx="2040897" cy="1656529"/>
            <a:chOff x="263619" y="1698300"/>
            <a:chExt cx="2040897" cy="1656529"/>
          </a:xfrm>
        </p:grpSpPr>
        <p:grpSp>
          <p:nvGrpSpPr>
            <p:cNvPr id="118" name="Group 117"/>
            <p:cNvGrpSpPr/>
            <p:nvPr/>
          </p:nvGrpSpPr>
          <p:grpSpPr>
            <a:xfrm>
              <a:off x="263619" y="1800915"/>
              <a:ext cx="2040897" cy="1553914"/>
              <a:chOff x="263619" y="1800915"/>
              <a:chExt cx="2040897" cy="155391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78978" y="2078936"/>
                <a:ext cx="1925538" cy="1275893"/>
                <a:chOff x="378978" y="2078936"/>
                <a:chExt cx="1925538" cy="1275893"/>
              </a:xfrm>
            </p:grpSpPr>
            <p:sp>
              <p:nvSpPr>
                <p:cNvPr id="90" name="Hexagon 89"/>
                <p:cNvSpPr/>
                <p:nvPr/>
              </p:nvSpPr>
              <p:spPr>
                <a:xfrm rot="5400000">
                  <a:off x="1116616" y="2166929"/>
                  <a:ext cx="1275893" cy="1099907"/>
                </a:xfrm>
                <a:prstGeom prst="hexagon">
                  <a:avLst/>
                </a:prstGeom>
                <a:solidFill>
                  <a:schemeClr val="bg1"/>
                </a:solidFill>
                <a:ln w="28575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0" idx="2"/>
                </p:cNvCxnSpPr>
                <p:nvPr/>
              </p:nvCxnSpPr>
              <p:spPr>
                <a:xfrm flipH="1" flipV="1">
                  <a:off x="1035170" y="2168106"/>
                  <a:ext cx="169439" cy="185807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378978" y="2171700"/>
                  <a:ext cx="665503" cy="0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/>
              <p:cNvSpPr txBox="1"/>
              <p:nvPr/>
            </p:nvSpPr>
            <p:spPr>
              <a:xfrm>
                <a:off x="263619" y="1800915"/>
                <a:ext cx="11856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Device</a:t>
                </a:r>
              </a:p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/App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0F4FF"/>
                </a:clrFrom>
                <a:clrTo>
                  <a:srgbClr val="F0F4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47247" y="1698300"/>
              <a:ext cx="828571" cy="1333333"/>
            </a:xfrm>
            <a:prstGeom prst="rect">
              <a:avLst/>
            </a:prstGeom>
          </p:spPr>
        </p:pic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43" y="2036607"/>
            <a:ext cx="619048" cy="590476"/>
          </a:xfrm>
          <a:prstGeom prst="rect">
            <a:avLst/>
          </a:prstGeom>
        </p:spPr>
      </p:pic>
      <p:grpSp>
        <p:nvGrpSpPr>
          <p:cNvPr id="160" name="Group 159"/>
          <p:cNvGrpSpPr/>
          <p:nvPr/>
        </p:nvGrpSpPr>
        <p:grpSpPr>
          <a:xfrm>
            <a:off x="2369239" y="1800915"/>
            <a:ext cx="2061964" cy="1553914"/>
            <a:chOff x="2369239" y="1800915"/>
            <a:chExt cx="2061964" cy="1553914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2369239" y="2722365"/>
              <a:ext cx="805130" cy="1266"/>
            </a:xfrm>
            <a:prstGeom prst="line">
              <a:avLst/>
            </a:prstGeom>
            <a:ln w="19050">
              <a:solidFill>
                <a:srgbClr val="E25B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473955" y="1800915"/>
              <a:ext cx="1957248" cy="1553914"/>
              <a:chOff x="2473955" y="1800915"/>
              <a:chExt cx="1957248" cy="155391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2473955" y="1800915"/>
                <a:ext cx="1957248" cy="1553914"/>
                <a:chOff x="347268" y="1800915"/>
                <a:chExt cx="1957248" cy="155391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122" name="Hexagon 121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/>
                  <p:cNvCxnSpPr>
                    <a:stCxn id="122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TextBox 120"/>
                <p:cNvSpPr txBox="1"/>
                <p:nvPr/>
              </p:nvSpPr>
              <p:spPr>
                <a:xfrm>
                  <a:off x="347268" y="1800915"/>
                  <a:ext cx="11856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Wi-Fi</a:t>
                  </a:r>
                  <a:endParaRPr lang="en-US" sz="20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9818" y="2341569"/>
                <a:ext cx="813621" cy="735721"/>
              </a:xfrm>
              <a:prstGeom prst="rect">
                <a:avLst/>
              </a:prstGeom>
            </p:spPr>
          </p:pic>
        </p:grpSp>
      </p:grpSp>
      <p:grpSp>
        <p:nvGrpSpPr>
          <p:cNvPr id="158" name="Group 157"/>
          <p:cNvGrpSpPr/>
          <p:nvPr/>
        </p:nvGrpSpPr>
        <p:grpSpPr>
          <a:xfrm>
            <a:off x="4489229" y="1801404"/>
            <a:ext cx="2068661" cy="1554835"/>
            <a:chOff x="4489229" y="1801404"/>
            <a:chExt cx="2068661" cy="1554835"/>
          </a:xfrm>
        </p:grpSpPr>
        <p:cxnSp>
          <p:nvCxnSpPr>
            <p:cNvPr id="147" name="Straight Connector 146"/>
            <p:cNvCxnSpPr/>
            <p:nvPr/>
          </p:nvCxnSpPr>
          <p:spPr>
            <a:xfrm flipV="1">
              <a:off x="4536696" y="2715616"/>
              <a:ext cx="805130" cy="1266"/>
            </a:xfrm>
            <a:prstGeom prst="line">
              <a:avLst/>
            </a:prstGeom>
            <a:ln w="19050">
              <a:solidFill>
                <a:srgbClr val="E25B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4489229" y="1801404"/>
              <a:ext cx="2068661" cy="1554835"/>
              <a:chOff x="4489229" y="1801404"/>
              <a:chExt cx="2068661" cy="1554835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489229" y="1801404"/>
                <a:ext cx="2068661" cy="1554835"/>
                <a:chOff x="235855" y="1799994"/>
                <a:chExt cx="2068661" cy="155483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128" name="Hexagon 127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" name="Straight Connector 128"/>
                  <p:cNvCxnSpPr>
                    <a:stCxn id="128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235855" y="1799994"/>
                  <a:ext cx="91172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Wi-Fi Router</a:t>
                  </a:r>
                  <a:endParaRPr lang="en-US" sz="20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56" name="Picture 155"/>
              <p:cNvPicPr>
                <a:picLocks noChangeAspect="1"/>
              </p:cNvPicPr>
              <p:nvPr/>
            </p:nvPicPr>
            <p:blipFill rotWithShape="1">
              <a:blip r:embed="rId5"/>
              <a:srcRect r="6958" b="6177"/>
              <a:stretch/>
            </p:blipFill>
            <p:spPr>
              <a:xfrm>
                <a:off x="5609292" y="2312590"/>
                <a:ext cx="768496" cy="763047"/>
              </a:xfrm>
              <a:prstGeom prst="rect">
                <a:avLst/>
              </a:prstGeom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6535497" y="1805118"/>
            <a:ext cx="2138417" cy="1552382"/>
            <a:chOff x="6535497" y="1805118"/>
            <a:chExt cx="2138417" cy="1552382"/>
          </a:xfrm>
        </p:grpSpPr>
        <p:grpSp>
          <p:nvGrpSpPr>
            <p:cNvPr id="159" name="Group 158"/>
            <p:cNvGrpSpPr/>
            <p:nvPr/>
          </p:nvGrpSpPr>
          <p:grpSpPr>
            <a:xfrm>
              <a:off x="6535497" y="1805118"/>
              <a:ext cx="2138417" cy="1552382"/>
              <a:chOff x="6535497" y="1805118"/>
              <a:chExt cx="2138417" cy="1552382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6535497" y="1805118"/>
                <a:ext cx="2138417" cy="1552382"/>
                <a:chOff x="166099" y="1802447"/>
                <a:chExt cx="2138417" cy="15523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134" name="Hexagon 133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5" name="Straight Connector 134"/>
                  <p:cNvCxnSpPr>
                    <a:stCxn id="134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TextBox 132"/>
                <p:cNvSpPr txBox="1"/>
                <p:nvPr/>
              </p:nvSpPr>
              <p:spPr>
                <a:xfrm>
                  <a:off x="166099" y="1802447"/>
                  <a:ext cx="1185697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Carrier</a:t>
                  </a:r>
                </a:p>
                <a:p>
                  <a:r>
                    <a:rPr lang="en-US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Network</a:t>
                  </a:r>
                  <a:endParaRPr lang="en-US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148" name="Straight Connector 147"/>
              <p:cNvCxnSpPr/>
              <p:nvPr/>
            </p:nvCxnSpPr>
            <p:spPr>
              <a:xfrm flipV="1">
                <a:off x="6668715" y="2719453"/>
                <a:ext cx="805130" cy="1266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5804" y="2338836"/>
              <a:ext cx="780204" cy="788971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8774076" y="1800915"/>
            <a:ext cx="2026525" cy="1553914"/>
            <a:chOff x="8774076" y="1800915"/>
            <a:chExt cx="2026525" cy="1553914"/>
          </a:xfrm>
        </p:grpSpPr>
        <p:grpSp>
          <p:nvGrpSpPr>
            <p:cNvPr id="137" name="Group 136"/>
            <p:cNvGrpSpPr/>
            <p:nvPr/>
          </p:nvGrpSpPr>
          <p:grpSpPr>
            <a:xfrm>
              <a:off x="8774076" y="1800915"/>
              <a:ext cx="2026525" cy="1553914"/>
              <a:chOff x="277991" y="1800915"/>
              <a:chExt cx="2026525" cy="1553914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78978" y="2078936"/>
                <a:ext cx="1925538" cy="1275893"/>
                <a:chOff x="378978" y="2078936"/>
                <a:chExt cx="1925538" cy="1275893"/>
              </a:xfrm>
            </p:grpSpPr>
            <p:sp>
              <p:nvSpPr>
                <p:cNvPr id="140" name="Hexagon 139"/>
                <p:cNvSpPr/>
                <p:nvPr/>
              </p:nvSpPr>
              <p:spPr>
                <a:xfrm rot="5400000">
                  <a:off x="1116616" y="2166929"/>
                  <a:ext cx="1275893" cy="1099907"/>
                </a:xfrm>
                <a:prstGeom prst="hexagon">
                  <a:avLst/>
                </a:prstGeom>
                <a:solidFill>
                  <a:schemeClr val="bg1"/>
                </a:solidFill>
                <a:ln w="28575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>
                  <a:stCxn id="140" idx="2"/>
                </p:cNvCxnSpPr>
                <p:nvPr/>
              </p:nvCxnSpPr>
              <p:spPr>
                <a:xfrm flipH="1" flipV="1">
                  <a:off x="1035170" y="2168106"/>
                  <a:ext cx="169439" cy="185807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H="1">
                  <a:off x="378978" y="2171700"/>
                  <a:ext cx="665503" cy="0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/>
              <p:cNvSpPr txBox="1"/>
              <p:nvPr/>
            </p:nvSpPr>
            <p:spPr>
              <a:xfrm>
                <a:off x="277991" y="1800915"/>
                <a:ext cx="1185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Server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49" name="Straight Connector 148"/>
            <p:cNvCxnSpPr/>
            <p:nvPr/>
          </p:nvCxnSpPr>
          <p:spPr>
            <a:xfrm flipV="1">
              <a:off x="8805249" y="2725555"/>
              <a:ext cx="805130" cy="1266"/>
            </a:xfrm>
            <a:prstGeom prst="line">
              <a:avLst/>
            </a:prstGeom>
            <a:ln w="19050">
              <a:solidFill>
                <a:srgbClr val="E25B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5885" y="2411118"/>
              <a:ext cx="609524" cy="657143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53335" y="696445"/>
            <a:ext cx="2870782" cy="839140"/>
            <a:chOff x="6332584" y="2849430"/>
            <a:chExt cx="2708528" cy="839140"/>
          </a:xfrm>
        </p:grpSpPr>
        <p:sp>
          <p:nvSpPr>
            <p:cNvPr id="211" name="Rounded Rectangle 210"/>
            <p:cNvSpPr/>
            <p:nvPr/>
          </p:nvSpPr>
          <p:spPr>
            <a:xfrm>
              <a:off x="6410699" y="3030754"/>
              <a:ext cx="2630413" cy="557398"/>
            </a:xfrm>
            <a:prstGeom prst="roundRect">
              <a:avLst/>
            </a:prstGeom>
            <a:ln w="19050">
              <a:solidFill>
                <a:srgbClr val="333F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E25B08"/>
                  </a:solidFill>
                </a:rPr>
                <a:t>Mobile app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 value chain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6690351" y="2967266"/>
              <a:ext cx="1674159" cy="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663021" y="2882537"/>
              <a:ext cx="611841" cy="249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471400" y="2877618"/>
              <a:ext cx="127747" cy="305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8315204" y="2849430"/>
              <a:ext cx="51548" cy="55362"/>
              <a:chOff x="7669744" y="2473445"/>
              <a:chExt cx="51548" cy="55362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V="1">
                <a:off x="7669744" y="2474458"/>
                <a:ext cx="51548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7669744" y="2473445"/>
                <a:ext cx="49306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Oval 215"/>
            <p:cNvSpPr/>
            <p:nvPr/>
          </p:nvSpPr>
          <p:spPr>
            <a:xfrm>
              <a:off x="6581569" y="2933443"/>
              <a:ext cx="64757" cy="64757"/>
            </a:xfrm>
            <a:prstGeom prst="ellipse">
              <a:avLst/>
            </a:prstGeom>
            <a:noFill/>
            <a:ln w="1905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6515492" y="3623813"/>
              <a:ext cx="1972938" cy="64757"/>
              <a:chOff x="6515492" y="3613333"/>
              <a:chExt cx="1972938" cy="64757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6515492" y="3639892"/>
                <a:ext cx="611841" cy="2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7196287" y="3640141"/>
                <a:ext cx="127747" cy="305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/>
              <p:cNvSpPr/>
              <p:nvPr/>
            </p:nvSpPr>
            <p:spPr>
              <a:xfrm>
                <a:off x="8423673" y="3613333"/>
                <a:ext cx="64757" cy="64757"/>
              </a:xfrm>
              <a:prstGeom prst="ellipse">
                <a:avLst/>
              </a:prstGeom>
              <a:noFill/>
              <a:ln w="1905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7392988" y="3639892"/>
                <a:ext cx="1005290" cy="0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/>
            <p:cNvGrpSpPr/>
            <p:nvPr/>
          </p:nvGrpSpPr>
          <p:grpSpPr>
            <a:xfrm>
              <a:off x="6332584" y="3616797"/>
              <a:ext cx="51548" cy="54349"/>
              <a:chOff x="9841004" y="2462056"/>
              <a:chExt cx="51548" cy="54349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V="1">
                <a:off x="9841004" y="2462056"/>
                <a:ext cx="51548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9843246" y="2462056"/>
                <a:ext cx="49306" cy="54349"/>
              </a:xfrm>
              <a:prstGeom prst="line">
                <a:avLst/>
              </a:prstGeom>
              <a:ln w="19050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172260" y="2958859"/>
            <a:ext cx="866650" cy="539311"/>
            <a:chOff x="172260" y="2958859"/>
            <a:chExt cx="866650" cy="539311"/>
          </a:xfrm>
        </p:grpSpPr>
        <p:sp>
          <p:nvSpPr>
            <p:cNvPr id="229" name="Rounded Rectangular Callout 228"/>
            <p:cNvSpPr/>
            <p:nvPr/>
          </p:nvSpPr>
          <p:spPr>
            <a:xfrm flipH="1">
              <a:off x="172260" y="3050381"/>
              <a:ext cx="866650" cy="415665"/>
            </a:xfrm>
            <a:prstGeom prst="wedgeRoundRectCallout">
              <a:avLst>
                <a:gd name="adj1" fmla="val -4870"/>
                <a:gd name="adj2" fmla="val 70538"/>
                <a:gd name="adj3" fmla="val 16667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</a:t>
              </a:r>
              <a:r>
                <a:rPr lang="en-US" dirty="0" smtClean="0"/>
                <a:t>Sent</a:t>
              </a:r>
              <a:endParaRPr lang="en-US" dirty="0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329372" y="2991237"/>
              <a:ext cx="484148" cy="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850038" y="2958859"/>
              <a:ext cx="68636" cy="64757"/>
            </a:xfrm>
            <a:prstGeom prst="ellipse">
              <a:avLst/>
            </a:prstGeom>
            <a:noFill/>
            <a:ln w="1905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 flipV="1">
              <a:off x="233138" y="3497115"/>
              <a:ext cx="291680" cy="1055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10888857" y="2916447"/>
            <a:ext cx="1258075" cy="539311"/>
            <a:chOff x="172259" y="2958859"/>
            <a:chExt cx="1258075" cy="539311"/>
          </a:xfrm>
        </p:grpSpPr>
        <p:sp>
          <p:nvSpPr>
            <p:cNvPr id="237" name="Rounded Rectangular Callout 236"/>
            <p:cNvSpPr/>
            <p:nvPr/>
          </p:nvSpPr>
          <p:spPr>
            <a:xfrm flipH="1">
              <a:off x="172259" y="3050381"/>
              <a:ext cx="1258075" cy="415665"/>
            </a:xfrm>
            <a:prstGeom prst="wedgeRoundRectCallout">
              <a:avLst>
                <a:gd name="adj1" fmla="val -4870"/>
                <a:gd name="adj2" fmla="val 70538"/>
                <a:gd name="adj3" fmla="val 16667"/>
              </a:avLst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Wingdings" panose="05000000000000000000" pitchFamily="2" charset="2"/>
                </a:rPr>
                <a:t>received</a:t>
              </a:r>
              <a:endParaRPr lang="en-US" dirty="0"/>
            </a:p>
          </p:txBody>
        </p:sp>
        <p:cxnSp>
          <p:nvCxnSpPr>
            <p:cNvPr id="238" name="Straight Connector 237"/>
            <p:cNvCxnSpPr/>
            <p:nvPr/>
          </p:nvCxnSpPr>
          <p:spPr>
            <a:xfrm>
              <a:off x="329372" y="2991237"/>
              <a:ext cx="484148" cy="0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850038" y="2958859"/>
              <a:ext cx="68636" cy="64757"/>
            </a:xfrm>
            <a:prstGeom prst="ellipse">
              <a:avLst/>
            </a:prstGeom>
            <a:noFill/>
            <a:ln w="1905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/>
            <p:nvPr/>
          </p:nvCxnSpPr>
          <p:spPr>
            <a:xfrm flipV="1">
              <a:off x="233138" y="3497115"/>
              <a:ext cx="291680" cy="1055"/>
            </a:xfrm>
            <a:prstGeom prst="lin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2134116" y="5251484"/>
            <a:ext cx="2020755" cy="1449254"/>
            <a:chOff x="2134116" y="5251484"/>
            <a:chExt cx="2020755" cy="1449254"/>
          </a:xfrm>
        </p:grpSpPr>
        <p:grpSp>
          <p:nvGrpSpPr>
            <p:cNvPr id="254" name="Group 253"/>
            <p:cNvGrpSpPr/>
            <p:nvPr/>
          </p:nvGrpSpPr>
          <p:grpSpPr>
            <a:xfrm>
              <a:off x="2134116" y="5251484"/>
              <a:ext cx="2020755" cy="1449254"/>
              <a:chOff x="2410448" y="1905575"/>
              <a:chExt cx="2020755" cy="1449254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 flipV="1">
                <a:off x="2672105" y="2722365"/>
                <a:ext cx="502264" cy="7318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7" name="Group 256"/>
              <p:cNvGrpSpPr/>
              <p:nvPr/>
            </p:nvGrpSpPr>
            <p:grpSpPr>
              <a:xfrm>
                <a:off x="2410448" y="1905575"/>
                <a:ext cx="2020755" cy="1449254"/>
                <a:chOff x="283761" y="1905575"/>
                <a:chExt cx="2020755" cy="1449254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261" name="Hexagon 260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>
                    <a:stCxn id="261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TextBox 259"/>
                <p:cNvSpPr txBox="1"/>
                <p:nvPr/>
              </p:nvSpPr>
              <p:spPr>
                <a:xfrm>
                  <a:off x="283761" y="1905575"/>
                  <a:ext cx="14715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Wireless Sensor Networks</a:t>
                  </a:r>
                  <a:endParaRPr lang="en-US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0826" y="5640966"/>
              <a:ext cx="697907" cy="809275"/>
            </a:xfrm>
            <a:prstGeom prst="rect">
              <a:avLst/>
            </a:prstGeom>
          </p:spPr>
        </p:pic>
      </p:grpSp>
      <p:grpSp>
        <p:nvGrpSpPr>
          <p:cNvPr id="351" name="Group 350"/>
          <p:cNvGrpSpPr/>
          <p:nvPr/>
        </p:nvGrpSpPr>
        <p:grpSpPr>
          <a:xfrm>
            <a:off x="3964030" y="5194888"/>
            <a:ext cx="2183732" cy="1505850"/>
            <a:chOff x="3964030" y="5194888"/>
            <a:chExt cx="2183732" cy="1505850"/>
          </a:xfrm>
        </p:grpSpPr>
        <p:grpSp>
          <p:nvGrpSpPr>
            <p:cNvPr id="264" name="Group 263"/>
            <p:cNvGrpSpPr/>
            <p:nvPr/>
          </p:nvGrpSpPr>
          <p:grpSpPr>
            <a:xfrm>
              <a:off x="3964030" y="5194888"/>
              <a:ext cx="2183732" cy="1505850"/>
              <a:chOff x="4374158" y="1850389"/>
              <a:chExt cx="2183732" cy="150585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>
                <a:off x="4746981" y="2713995"/>
                <a:ext cx="460244" cy="0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7" name="Group 266"/>
              <p:cNvGrpSpPr/>
              <p:nvPr/>
            </p:nvGrpSpPr>
            <p:grpSpPr>
              <a:xfrm>
                <a:off x="4374158" y="1850389"/>
                <a:ext cx="2183732" cy="1505850"/>
                <a:chOff x="120784" y="1848979"/>
                <a:chExt cx="2183732" cy="1505850"/>
              </a:xfrm>
            </p:grpSpPr>
            <p:grpSp>
              <p:nvGrpSpPr>
                <p:cNvPr id="269" name="Group 268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271" name="Hexagon 270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2" name="Straight Connector 271"/>
                  <p:cNvCxnSpPr>
                    <a:stCxn id="271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0" name="TextBox 269"/>
                <p:cNvSpPr txBox="1"/>
                <p:nvPr/>
              </p:nvSpPr>
              <p:spPr>
                <a:xfrm>
                  <a:off x="120784" y="1848979"/>
                  <a:ext cx="1257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IoT </a:t>
                  </a: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Gateways</a:t>
                  </a:r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350" name="Picture 349"/>
            <p:cNvPicPr>
              <a:picLocks noChangeAspect="1"/>
            </p:cNvPicPr>
            <p:nvPr/>
          </p:nvPicPr>
          <p:blipFill rotWithShape="1">
            <a:blip r:embed="rId5"/>
            <a:srcRect r="6958" b="6177"/>
            <a:stretch/>
          </p:blipFill>
          <p:spPr>
            <a:xfrm>
              <a:off x="5202907" y="5703153"/>
              <a:ext cx="768496" cy="763047"/>
            </a:xfrm>
            <a:prstGeom prst="rect">
              <a:avLst/>
            </a:prstGeom>
          </p:spPr>
        </p:pic>
      </p:grpSp>
      <p:grpSp>
        <p:nvGrpSpPr>
          <p:cNvPr id="373" name="Group 372"/>
          <p:cNvGrpSpPr/>
          <p:nvPr/>
        </p:nvGrpSpPr>
        <p:grpSpPr>
          <a:xfrm>
            <a:off x="109685" y="5129637"/>
            <a:ext cx="2040897" cy="1553914"/>
            <a:chOff x="109685" y="5129637"/>
            <a:chExt cx="2040897" cy="1553914"/>
          </a:xfrm>
        </p:grpSpPr>
        <p:grpSp>
          <p:nvGrpSpPr>
            <p:cNvPr id="247" name="Group 246"/>
            <p:cNvGrpSpPr/>
            <p:nvPr/>
          </p:nvGrpSpPr>
          <p:grpSpPr>
            <a:xfrm>
              <a:off x="109685" y="5129637"/>
              <a:ext cx="2040897" cy="1553914"/>
              <a:chOff x="263619" y="1800915"/>
              <a:chExt cx="2040897" cy="1553914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378978" y="2078936"/>
                <a:ext cx="1925538" cy="1275893"/>
                <a:chOff x="378978" y="2078936"/>
                <a:chExt cx="1925538" cy="1275893"/>
              </a:xfrm>
            </p:grpSpPr>
            <p:sp>
              <p:nvSpPr>
                <p:cNvPr id="251" name="Hexagon 250"/>
                <p:cNvSpPr/>
                <p:nvPr/>
              </p:nvSpPr>
              <p:spPr>
                <a:xfrm rot="5400000">
                  <a:off x="1116616" y="2166929"/>
                  <a:ext cx="1275893" cy="1099907"/>
                </a:xfrm>
                <a:prstGeom prst="hexagon">
                  <a:avLst/>
                </a:prstGeom>
                <a:solidFill>
                  <a:schemeClr val="bg1"/>
                </a:solidFill>
                <a:ln w="28575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>
                  <a:stCxn id="251" idx="2"/>
                </p:cNvCxnSpPr>
                <p:nvPr/>
              </p:nvCxnSpPr>
              <p:spPr>
                <a:xfrm flipH="1" flipV="1">
                  <a:off x="1035170" y="2168106"/>
                  <a:ext cx="169439" cy="185807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378978" y="2171700"/>
                  <a:ext cx="665503" cy="0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TextBox 249"/>
              <p:cNvSpPr txBox="1"/>
              <p:nvPr/>
            </p:nvSpPr>
            <p:spPr>
              <a:xfrm>
                <a:off x="263619" y="1800915"/>
                <a:ext cx="11856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Device</a:t>
                </a:r>
              </a:p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Sensor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813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5282" y="5152747"/>
              <a:ext cx="1070691" cy="1218766"/>
            </a:xfrm>
            <a:prstGeom prst="rect">
              <a:avLst/>
            </a:prstGeom>
          </p:spPr>
        </p:pic>
      </p:grpSp>
      <p:grpSp>
        <p:nvGrpSpPr>
          <p:cNvPr id="356" name="Group 355"/>
          <p:cNvGrpSpPr/>
          <p:nvPr/>
        </p:nvGrpSpPr>
        <p:grpSpPr>
          <a:xfrm>
            <a:off x="2130209" y="3734477"/>
            <a:ext cx="4609425" cy="1540445"/>
            <a:chOff x="2353380" y="3709038"/>
            <a:chExt cx="4609425" cy="1540445"/>
          </a:xfrm>
        </p:grpSpPr>
        <p:grpSp>
          <p:nvGrpSpPr>
            <p:cNvPr id="355" name="Group 354"/>
            <p:cNvGrpSpPr/>
            <p:nvPr/>
          </p:nvGrpSpPr>
          <p:grpSpPr>
            <a:xfrm>
              <a:off x="2353380" y="3709038"/>
              <a:ext cx="4609425" cy="1484053"/>
              <a:chOff x="2465239" y="3709399"/>
              <a:chExt cx="4609425" cy="1484053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2465239" y="3709399"/>
                <a:ext cx="4609425" cy="1484053"/>
                <a:chOff x="8786613" y="1870776"/>
                <a:chExt cx="4609425" cy="1484053"/>
              </a:xfrm>
            </p:grpSpPr>
            <p:grpSp>
              <p:nvGrpSpPr>
                <p:cNvPr id="329" name="Group 328"/>
                <p:cNvGrpSpPr/>
                <p:nvPr/>
              </p:nvGrpSpPr>
              <p:grpSpPr>
                <a:xfrm>
                  <a:off x="9700694" y="1870776"/>
                  <a:ext cx="3695344" cy="1484053"/>
                  <a:chOff x="1204609" y="1870776"/>
                  <a:chExt cx="3695344" cy="1484053"/>
                </a:xfrm>
              </p:grpSpPr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204609" y="2078936"/>
                    <a:ext cx="1882306" cy="1275893"/>
                    <a:chOff x="1204609" y="2078936"/>
                    <a:chExt cx="1882306" cy="1275893"/>
                  </a:xfrm>
                </p:grpSpPr>
                <p:sp>
                  <p:nvSpPr>
                    <p:cNvPr id="333" name="Hexagon 332"/>
                    <p:cNvSpPr/>
                    <p:nvPr/>
                  </p:nvSpPr>
                  <p:spPr>
                    <a:xfrm rot="5400000">
                      <a:off x="1116616" y="2166929"/>
                      <a:ext cx="1275893" cy="1099907"/>
                    </a:xfrm>
                    <a:prstGeom prst="hexagon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E25B0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4" name="Straight Connector 333"/>
                    <p:cNvCxnSpPr/>
                    <p:nvPr/>
                  </p:nvCxnSpPr>
                  <p:spPr>
                    <a:xfrm flipH="1">
                      <a:off x="2295545" y="2158969"/>
                      <a:ext cx="144608" cy="203032"/>
                    </a:xfrm>
                    <a:prstGeom prst="line">
                      <a:avLst/>
                    </a:prstGeom>
                    <a:ln w="28575">
                      <a:solidFill>
                        <a:srgbClr val="E25B08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Straight Connector 334"/>
                    <p:cNvCxnSpPr/>
                    <p:nvPr/>
                  </p:nvCxnSpPr>
                  <p:spPr>
                    <a:xfrm flipH="1">
                      <a:off x="2421412" y="2158969"/>
                      <a:ext cx="665503" cy="0"/>
                    </a:xfrm>
                    <a:prstGeom prst="line">
                      <a:avLst/>
                    </a:prstGeom>
                    <a:ln w="28575">
                      <a:solidFill>
                        <a:srgbClr val="E25B08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2336650" y="1870776"/>
                    <a:ext cx="25633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Device and Gateway </a:t>
                    </a:r>
                    <a:br>
                      <a:rPr lang="en-US" sz="16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</a:br>
                    <a:r>
                      <a:rPr lang="en-US" sz="16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remote management</a:t>
                    </a:r>
                    <a:endParaRPr lang="en-US" sz="1600" b="1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8786613" y="3047869"/>
                  <a:ext cx="928259" cy="273070"/>
                </a:xfrm>
                <a:prstGeom prst="line">
                  <a:avLst/>
                </a:prstGeom>
                <a:ln w="19050">
                  <a:solidFill>
                    <a:srgbClr val="E25B08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46" name="Picture 34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375" y="4243685"/>
                <a:ext cx="657143" cy="600000"/>
              </a:xfrm>
              <a:prstGeom prst="rect">
                <a:avLst/>
              </a:prstGeom>
            </p:spPr>
          </p:pic>
        </p:grpSp>
        <p:cxnSp>
          <p:nvCxnSpPr>
            <p:cNvPr id="353" name="Straight Connector 352"/>
            <p:cNvCxnSpPr/>
            <p:nvPr/>
          </p:nvCxnSpPr>
          <p:spPr>
            <a:xfrm>
              <a:off x="4390562" y="4929736"/>
              <a:ext cx="981451" cy="319747"/>
            </a:xfrm>
            <a:prstGeom prst="line">
              <a:avLst/>
            </a:prstGeom>
            <a:ln w="19050">
              <a:solidFill>
                <a:srgbClr val="E25B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Group 360"/>
          <p:cNvGrpSpPr/>
          <p:nvPr/>
        </p:nvGrpSpPr>
        <p:grpSpPr>
          <a:xfrm>
            <a:off x="6096966" y="5132840"/>
            <a:ext cx="2138417" cy="1552382"/>
            <a:chOff x="6096966" y="5132840"/>
            <a:chExt cx="2138417" cy="1552382"/>
          </a:xfrm>
        </p:grpSpPr>
        <p:grpSp>
          <p:nvGrpSpPr>
            <p:cNvPr id="275" name="Group 274"/>
            <p:cNvGrpSpPr/>
            <p:nvPr/>
          </p:nvGrpSpPr>
          <p:grpSpPr>
            <a:xfrm>
              <a:off x="6096966" y="5132840"/>
              <a:ext cx="2138417" cy="1552382"/>
              <a:chOff x="6535497" y="1805118"/>
              <a:chExt cx="2138417" cy="1552382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6535497" y="1805118"/>
                <a:ext cx="2138417" cy="1552382"/>
                <a:chOff x="166099" y="1802447"/>
                <a:chExt cx="2138417" cy="1552382"/>
              </a:xfrm>
            </p:grpSpPr>
            <p:grpSp>
              <p:nvGrpSpPr>
                <p:cNvPr id="279" name="Group 278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281" name="Hexagon 280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2" name="Straight Connector 281"/>
                  <p:cNvCxnSpPr>
                    <a:stCxn id="281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0" name="TextBox 279"/>
                <p:cNvSpPr txBox="1"/>
                <p:nvPr/>
              </p:nvSpPr>
              <p:spPr>
                <a:xfrm>
                  <a:off x="166099" y="1802447"/>
                  <a:ext cx="1185697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Carrier</a:t>
                  </a:r>
                </a:p>
                <a:p>
                  <a:r>
                    <a:rPr lang="en-US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Network</a:t>
                  </a:r>
                  <a:endParaRPr lang="en-US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278" name="Straight Connector 277"/>
              <p:cNvCxnSpPr/>
              <p:nvPr/>
            </p:nvCxnSpPr>
            <p:spPr>
              <a:xfrm>
                <a:off x="6835598" y="2721516"/>
                <a:ext cx="465727" cy="0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81508" y="5682635"/>
              <a:ext cx="847353" cy="704729"/>
            </a:xfrm>
            <a:prstGeom prst="rect">
              <a:avLst/>
            </a:prstGeom>
          </p:spPr>
        </p:pic>
      </p:grpSp>
      <p:grpSp>
        <p:nvGrpSpPr>
          <p:cNvPr id="365" name="Group 364"/>
          <p:cNvGrpSpPr/>
          <p:nvPr/>
        </p:nvGrpSpPr>
        <p:grpSpPr>
          <a:xfrm>
            <a:off x="8126797" y="4948514"/>
            <a:ext cx="2220385" cy="1723348"/>
            <a:chOff x="8126797" y="4948514"/>
            <a:chExt cx="2220385" cy="1723348"/>
          </a:xfrm>
        </p:grpSpPr>
        <p:grpSp>
          <p:nvGrpSpPr>
            <p:cNvPr id="284" name="Group 283"/>
            <p:cNvGrpSpPr/>
            <p:nvPr/>
          </p:nvGrpSpPr>
          <p:grpSpPr>
            <a:xfrm>
              <a:off x="8126797" y="4948514"/>
              <a:ext cx="2033453" cy="1723348"/>
              <a:chOff x="8767148" y="1631481"/>
              <a:chExt cx="2033453" cy="1723348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8767148" y="1631481"/>
                <a:ext cx="2033453" cy="1723348"/>
                <a:chOff x="271063" y="1631481"/>
                <a:chExt cx="2033453" cy="1723348"/>
              </a:xfrm>
            </p:grpSpPr>
            <p:grpSp>
              <p:nvGrpSpPr>
                <p:cNvPr id="288" name="Group 287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290" name="Hexagon 289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1" name="Straight Connector 290"/>
                  <p:cNvCxnSpPr>
                    <a:stCxn id="290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TextBox 288"/>
                <p:cNvSpPr txBox="1"/>
                <p:nvPr/>
              </p:nvSpPr>
              <p:spPr>
                <a:xfrm>
                  <a:off x="271063" y="1631481"/>
                  <a:ext cx="14965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E25B08"/>
                      </a:solidFill>
                    </a:rPr>
                    <a:t>A</a:t>
                  </a: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pplication </a:t>
                  </a:r>
                  <a:r>
                    <a:rPr lang="en-US" sz="1600" b="1" dirty="0" smtClean="0">
                      <a:solidFill>
                        <a:srgbClr val="E25B08"/>
                      </a:solidFill>
                    </a:rPr>
                    <a:t>E</a:t>
                  </a: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nablement </a:t>
                  </a:r>
                  <a:r>
                    <a:rPr lang="en-US" sz="1600" b="1" dirty="0" smtClean="0">
                      <a:solidFill>
                        <a:srgbClr val="E25B08"/>
                      </a:solidFill>
                    </a:rPr>
                    <a:t>P</a:t>
                  </a: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latform</a:t>
                  </a:r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286" name="Straight Connector 285"/>
              <p:cNvCxnSpPr/>
              <p:nvPr/>
            </p:nvCxnSpPr>
            <p:spPr>
              <a:xfrm>
                <a:off x="9035054" y="2728571"/>
                <a:ext cx="510186" cy="0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9048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02000" y="5713009"/>
              <a:ext cx="1445182" cy="936692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18451" y="5395147"/>
              <a:ext cx="637291" cy="332807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60342" y="5841219"/>
              <a:ext cx="1087326" cy="625453"/>
            </a:xfrm>
            <a:prstGeom prst="rect">
              <a:avLst/>
            </a:prstGeom>
          </p:spPr>
        </p:pic>
      </p:grpSp>
      <p:grpSp>
        <p:nvGrpSpPr>
          <p:cNvPr id="368" name="Group 367"/>
          <p:cNvGrpSpPr/>
          <p:nvPr/>
        </p:nvGrpSpPr>
        <p:grpSpPr>
          <a:xfrm>
            <a:off x="10067170" y="4948599"/>
            <a:ext cx="2017945" cy="1751218"/>
            <a:chOff x="10067170" y="4948599"/>
            <a:chExt cx="2017945" cy="1751218"/>
          </a:xfrm>
        </p:grpSpPr>
        <p:grpSp>
          <p:nvGrpSpPr>
            <p:cNvPr id="293" name="Group 292"/>
            <p:cNvGrpSpPr/>
            <p:nvPr/>
          </p:nvGrpSpPr>
          <p:grpSpPr>
            <a:xfrm>
              <a:off x="10067170" y="4948599"/>
              <a:ext cx="2017945" cy="1751218"/>
              <a:chOff x="8782656" y="1603611"/>
              <a:chExt cx="2017945" cy="1751218"/>
            </a:xfrm>
          </p:grpSpPr>
          <p:grpSp>
            <p:nvGrpSpPr>
              <p:cNvPr id="294" name="Group 293"/>
              <p:cNvGrpSpPr/>
              <p:nvPr/>
            </p:nvGrpSpPr>
            <p:grpSpPr>
              <a:xfrm>
                <a:off x="8782656" y="1603611"/>
                <a:ext cx="2017945" cy="1751218"/>
                <a:chOff x="286571" y="1603611"/>
                <a:chExt cx="2017945" cy="1751218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78978" y="2078936"/>
                  <a:ext cx="1925538" cy="1275893"/>
                  <a:chOff x="378978" y="2078936"/>
                  <a:chExt cx="1925538" cy="1275893"/>
                </a:xfrm>
              </p:grpSpPr>
              <p:sp>
                <p:nvSpPr>
                  <p:cNvPr id="299" name="Hexagon 298"/>
                  <p:cNvSpPr/>
                  <p:nvPr/>
                </p:nvSpPr>
                <p:spPr>
                  <a:xfrm rot="5400000">
                    <a:off x="1116616" y="2166929"/>
                    <a:ext cx="1275893" cy="1099907"/>
                  </a:xfrm>
                  <a:prstGeom prst="hexagon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E25B0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/>
                  <p:cNvCxnSpPr>
                    <a:stCxn id="299" idx="2"/>
                  </p:cNvCxnSpPr>
                  <p:nvPr/>
                </p:nvCxnSpPr>
                <p:spPr>
                  <a:xfrm flipH="1" flipV="1">
                    <a:off x="1035170" y="2168106"/>
                    <a:ext cx="169439" cy="185807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flipH="1">
                    <a:off x="378978" y="2171700"/>
                    <a:ext cx="665503" cy="0"/>
                  </a:xfrm>
                  <a:prstGeom prst="line">
                    <a:avLst/>
                  </a:prstGeom>
                  <a:ln w="28575">
                    <a:solidFill>
                      <a:srgbClr val="E25B08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8" name="TextBox 297"/>
                <p:cNvSpPr txBox="1"/>
                <p:nvPr/>
              </p:nvSpPr>
              <p:spPr>
                <a:xfrm>
                  <a:off x="286571" y="1603611"/>
                  <a:ext cx="10014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Big Data</a:t>
                  </a:r>
                  <a:b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</a:b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Analytics</a:t>
                  </a:r>
                  <a:b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</a:br>
                  <a:r>
                    <a:rPr lang="en-US" sz="1600" b="1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Platforms</a:t>
                  </a:r>
                  <a:endParaRPr lang="en-US" sz="16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295" name="Straight Connector 294"/>
              <p:cNvCxnSpPr/>
              <p:nvPr/>
            </p:nvCxnSpPr>
            <p:spPr>
              <a:xfrm>
                <a:off x="9045613" y="2723286"/>
                <a:ext cx="434845" cy="0"/>
              </a:xfrm>
              <a:prstGeom prst="line">
                <a:avLst/>
              </a:prstGeom>
              <a:ln w="19050">
                <a:solidFill>
                  <a:srgbClr val="E25B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70696" y="5713725"/>
              <a:ext cx="762000" cy="752475"/>
            </a:xfrm>
            <a:prstGeom prst="rect">
              <a:avLst/>
            </a:prstGeom>
          </p:spPr>
        </p:pic>
      </p:grpSp>
      <p:grpSp>
        <p:nvGrpSpPr>
          <p:cNvPr id="372" name="Group 371"/>
          <p:cNvGrpSpPr/>
          <p:nvPr/>
        </p:nvGrpSpPr>
        <p:grpSpPr>
          <a:xfrm>
            <a:off x="7685430" y="3662710"/>
            <a:ext cx="2462238" cy="1545930"/>
            <a:chOff x="7685430" y="3662710"/>
            <a:chExt cx="2462238" cy="1545930"/>
          </a:xfrm>
        </p:grpSpPr>
        <p:grpSp>
          <p:nvGrpSpPr>
            <p:cNvPr id="338" name="Group 337"/>
            <p:cNvGrpSpPr/>
            <p:nvPr/>
          </p:nvGrpSpPr>
          <p:grpSpPr>
            <a:xfrm>
              <a:off x="7685430" y="3662710"/>
              <a:ext cx="2462238" cy="1545930"/>
              <a:chOff x="-157722" y="1808899"/>
              <a:chExt cx="2462238" cy="1545930"/>
            </a:xfrm>
          </p:grpSpPr>
          <p:grpSp>
            <p:nvGrpSpPr>
              <p:cNvPr id="340" name="Group 339"/>
              <p:cNvGrpSpPr/>
              <p:nvPr/>
            </p:nvGrpSpPr>
            <p:grpSpPr>
              <a:xfrm>
                <a:off x="378978" y="2078936"/>
                <a:ext cx="1925538" cy="1275893"/>
                <a:chOff x="378978" y="2078936"/>
                <a:chExt cx="1925538" cy="1275893"/>
              </a:xfrm>
            </p:grpSpPr>
            <p:sp>
              <p:nvSpPr>
                <p:cNvPr id="342" name="Hexagon 341"/>
                <p:cNvSpPr/>
                <p:nvPr/>
              </p:nvSpPr>
              <p:spPr>
                <a:xfrm rot="5400000">
                  <a:off x="1116616" y="2166929"/>
                  <a:ext cx="1275893" cy="1099907"/>
                </a:xfrm>
                <a:prstGeom prst="hexagon">
                  <a:avLst/>
                </a:prstGeom>
                <a:solidFill>
                  <a:schemeClr val="bg1"/>
                </a:solidFill>
                <a:ln w="28575">
                  <a:solidFill>
                    <a:srgbClr val="E25B0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>
                  <a:stCxn id="342" idx="2"/>
                </p:cNvCxnSpPr>
                <p:nvPr/>
              </p:nvCxnSpPr>
              <p:spPr>
                <a:xfrm flipH="1" flipV="1">
                  <a:off x="1035170" y="2168106"/>
                  <a:ext cx="169439" cy="185807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H="1">
                  <a:off x="378978" y="2171700"/>
                  <a:ext cx="665503" cy="0"/>
                </a:xfrm>
                <a:prstGeom prst="line">
                  <a:avLst/>
                </a:prstGeom>
                <a:ln w="28575">
                  <a:solidFill>
                    <a:srgbClr val="E25B08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1" name="TextBox 340"/>
              <p:cNvSpPr txBox="1"/>
              <p:nvPr/>
            </p:nvSpPr>
            <p:spPr>
              <a:xfrm>
                <a:off x="-157722" y="1808899"/>
                <a:ext cx="2038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End-End system</a:t>
                </a:r>
                <a:b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Integrators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9078236" y="3948132"/>
              <a:ext cx="1015431" cy="1077442"/>
              <a:chOff x="9078236" y="3948132"/>
              <a:chExt cx="1015431" cy="1077442"/>
            </a:xfrm>
          </p:grpSpPr>
          <p:pic>
            <p:nvPicPr>
              <p:cNvPr id="369" name="Picture 368"/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078236" y="3948132"/>
                <a:ext cx="1015431" cy="1077442"/>
              </a:xfrm>
              <a:prstGeom prst="rect">
                <a:avLst/>
              </a:prstGeom>
            </p:spPr>
          </p:pic>
          <p:pic>
            <p:nvPicPr>
              <p:cNvPr id="370" name="Picture 369"/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0" b="100000" l="0" r="100000">
                            <a14:foregroundMark x1="20833" y1="83333" x2="20833" y2="83333"/>
                            <a14:foregroundMark x1="11458" y1="77273" x2="11458" y2="77273"/>
                            <a14:foregroundMark x1="78125" y1="83333" x2="78125" y2="83333"/>
                            <a14:foregroundMark x1="89583" y1="84848" x2="89583" y2="84848"/>
                            <a14:foregroundMark x1="6250" y1="89394" x2="6250" y2="89394"/>
                            <a14:foregroundMark x1="6250" y1="81818" x2="6250" y2="8181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116360" y="4362614"/>
                <a:ext cx="914286" cy="6285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64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3B87-DCD1-482E-B6E0-974F3949CDA6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037"/>
          <p:cNvSpPr txBox="1">
            <a:spLocks/>
          </p:cNvSpPr>
          <p:nvPr/>
        </p:nvSpPr>
        <p:spPr>
          <a:xfrm>
            <a:off x="88899" y="351581"/>
            <a:ext cx="7212343" cy="704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E25B08"/>
                </a:solidFill>
              </a:rPr>
              <a:t>What will we Learn through this Lab?!! </a:t>
            </a:r>
            <a:endParaRPr lang="en-US" sz="3000" dirty="0">
              <a:solidFill>
                <a:srgbClr val="E25B08"/>
              </a:solidFill>
            </a:endParaRPr>
          </a:p>
        </p:txBody>
      </p:sp>
      <p:sp>
        <p:nvSpPr>
          <p:cNvPr id="10" name="Title 1037"/>
          <p:cNvSpPr txBox="1">
            <a:spLocks/>
          </p:cNvSpPr>
          <p:nvPr/>
        </p:nvSpPr>
        <p:spPr>
          <a:xfrm>
            <a:off x="1793582" y="2826011"/>
            <a:ext cx="8274051" cy="704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E25B08"/>
                </a:solidFill>
                <a:hlinkClick r:id="rId2" action="ppaction://hlinkfile"/>
              </a:rPr>
              <a:t>Please, refer to this document to complete this Lab</a:t>
            </a:r>
            <a:endParaRPr lang="en-US" sz="3000" dirty="0">
              <a:solidFill>
                <a:srgbClr val="E25B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151</Words>
  <Application>Microsoft Office PowerPoint</Application>
  <PresentationFormat>Widescreen</PresentationFormat>
  <Paragraphs>75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Kalam</vt:lpstr>
      <vt:lpstr>Wingdings</vt:lpstr>
      <vt:lpstr>Office Theme</vt:lpstr>
      <vt:lpstr>PowerPoint Presentation</vt:lpstr>
      <vt:lpstr>PowerPoint Presentation</vt:lpstr>
      <vt:lpstr>What is IoT?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Saleh</dc:creator>
  <cp:lastModifiedBy>Ahmed Saleh</cp:lastModifiedBy>
  <cp:revision>57</cp:revision>
  <dcterms:created xsi:type="dcterms:W3CDTF">2019-07-22T22:24:02Z</dcterms:created>
  <dcterms:modified xsi:type="dcterms:W3CDTF">2019-07-24T00:17:01Z</dcterms:modified>
</cp:coreProperties>
</file>