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1bB/RFV3rxRyp/BrOOup0xZGg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project successfully demonstrated the power of data-driven decision-making in the real estate domain, offering actionable recommendations for improving business performance in a competitive market.</a:t>
            </a:r>
            <a:endParaRPr/>
          </a:p>
        </p:txBody>
      </p:sp>
      <p:sp>
        <p:nvSpPr>
          <p:cNvPr id="202" name="Google Shape;20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Real Estate Market Analysis</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Mahmoud Amr   Ahmed Sameh   </a:t>
            </a:r>
            <a:br>
              <a:rPr lang="en-US"/>
            </a:br>
            <a:r>
              <a:rPr lang="en-US"/>
              <a:t>           Youssef Shaban   Mohamed Essam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0"/>
          <p:cNvPicPr preferRelativeResize="0"/>
          <p:nvPr>
            <p:ph idx="1" type="body"/>
          </p:nvPr>
        </p:nvPicPr>
        <p:blipFill rotWithShape="1">
          <a:blip r:embed="rId3">
            <a:alphaModFix/>
          </a:blip>
          <a:srcRect b="0" l="0" r="0" t="0"/>
          <a:stretch/>
        </p:blipFill>
        <p:spPr>
          <a:xfrm>
            <a:off x="1210409" y="214313"/>
            <a:ext cx="9880720" cy="651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109538" y="165101"/>
            <a:ext cx="10515600" cy="6921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ETL Using SSIS Package</a:t>
            </a:r>
            <a:endParaRPr/>
          </a:p>
        </p:txBody>
      </p:sp>
      <p:pic>
        <p:nvPicPr>
          <p:cNvPr descr="صورة تحتوي على نص, لقطة شاشة&#10;&#10;تم إنشاء الوصف تلقائياً" id="144" name="Google Shape;144;p11"/>
          <p:cNvPicPr preferRelativeResize="0"/>
          <p:nvPr/>
        </p:nvPicPr>
        <p:blipFill rotWithShape="1">
          <a:blip r:embed="rId3">
            <a:alphaModFix/>
          </a:blip>
          <a:srcRect b="47002" l="0" r="24417" t="0"/>
          <a:stretch/>
        </p:blipFill>
        <p:spPr>
          <a:xfrm>
            <a:off x="389117" y="1077485"/>
            <a:ext cx="2802139" cy="2351515"/>
          </a:xfrm>
          <a:prstGeom prst="rect">
            <a:avLst/>
          </a:prstGeom>
          <a:noFill/>
          <a:ln>
            <a:noFill/>
          </a:ln>
        </p:spPr>
      </p:pic>
      <p:pic>
        <p:nvPicPr>
          <p:cNvPr descr="صورة تحتوي على نص, لقطة شاشة, برامج الوسائط المتعددة, برمجيات&#10;&#10;تم إنشاء الوصف تلقائياً" id="145" name="Google Shape;145;p11"/>
          <p:cNvPicPr preferRelativeResize="0"/>
          <p:nvPr/>
        </p:nvPicPr>
        <p:blipFill rotWithShape="1">
          <a:blip r:embed="rId4">
            <a:alphaModFix/>
          </a:blip>
          <a:srcRect b="0" l="0" r="0" t="0"/>
          <a:stretch/>
        </p:blipFill>
        <p:spPr>
          <a:xfrm>
            <a:off x="3383103" y="1605280"/>
            <a:ext cx="6985455" cy="46959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109538" y="165101"/>
            <a:ext cx="10515600" cy="6921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ETL Using SSIS Package</a:t>
            </a:r>
            <a:endParaRPr/>
          </a:p>
        </p:txBody>
      </p:sp>
      <p:pic>
        <p:nvPicPr>
          <p:cNvPr descr="صورة تحتوي على لقطة شاشة, نص, برامج الوسائط المتعددة, برنامج الرسومات&#10;&#10;تم إنشاء الوصف تلقائياً" id="151" name="Google Shape;151;p12"/>
          <p:cNvPicPr preferRelativeResize="0"/>
          <p:nvPr>
            <p:ph idx="1" type="body"/>
          </p:nvPr>
        </p:nvPicPr>
        <p:blipFill rotWithShape="1">
          <a:blip r:embed="rId3">
            <a:alphaModFix/>
          </a:blip>
          <a:srcRect b="0" l="0" r="0" t="0"/>
          <a:stretch/>
        </p:blipFill>
        <p:spPr>
          <a:xfrm>
            <a:off x="457201" y="1107336"/>
            <a:ext cx="5227320" cy="4643328"/>
          </a:xfrm>
          <a:prstGeom prst="rect">
            <a:avLst/>
          </a:prstGeom>
          <a:noFill/>
          <a:ln>
            <a:noFill/>
          </a:ln>
        </p:spPr>
      </p:pic>
      <p:pic>
        <p:nvPicPr>
          <p:cNvPr id="152" name="Google Shape;152;p12"/>
          <p:cNvPicPr preferRelativeResize="0"/>
          <p:nvPr/>
        </p:nvPicPr>
        <p:blipFill rotWithShape="1">
          <a:blip r:embed="rId4">
            <a:alphaModFix/>
          </a:blip>
          <a:srcRect b="0" l="0" r="0" t="0"/>
          <a:stretch/>
        </p:blipFill>
        <p:spPr>
          <a:xfrm>
            <a:off x="5934456" y="1107336"/>
            <a:ext cx="5753499" cy="46433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152400" y="150813"/>
            <a:ext cx="10515600" cy="8493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DWH Design</a:t>
            </a:r>
            <a:endParaRPr/>
          </a:p>
        </p:txBody>
      </p:sp>
      <p:pic>
        <p:nvPicPr>
          <p:cNvPr id="158" name="Google Shape;158;p13"/>
          <p:cNvPicPr preferRelativeResize="0"/>
          <p:nvPr>
            <p:ph idx="1" type="body"/>
          </p:nvPr>
        </p:nvPicPr>
        <p:blipFill rotWithShape="1">
          <a:blip r:embed="rId3">
            <a:alphaModFix/>
          </a:blip>
          <a:srcRect b="0" l="0" r="0" t="0"/>
          <a:stretch/>
        </p:blipFill>
        <p:spPr>
          <a:xfrm>
            <a:off x="1828801" y="1314450"/>
            <a:ext cx="8678360" cy="52764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109538" y="100014"/>
            <a:ext cx="10515600" cy="8858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Cloud Data Ingestion</a:t>
            </a:r>
            <a:endParaRPr/>
          </a:p>
        </p:txBody>
      </p:sp>
      <p:pic>
        <p:nvPicPr>
          <p:cNvPr id="164" name="Google Shape;164;p14"/>
          <p:cNvPicPr preferRelativeResize="0"/>
          <p:nvPr>
            <p:ph idx="1" type="body"/>
          </p:nvPr>
        </p:nvPicPr>
        <p:blipFill rotWithShape="1">
          <a:blip r:embed="rId3">
            <a:alphaModFix/>
          </a:blip>
          <a:srcRect b="0" l="0" r="0" t="0"/>
          <a:stretch/>
        </p:blipFill>
        <p:spPr>
          <a:xfrm>
            <a:off x="1074650" y="985838"/>
            <a:ext cx="10080801" cy="577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166687" y="216693"/>
            <a:ext cx="10515600" cy="928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Cloud Data Processing(Python)</a:t>
            </a:r>
            <a:endParaRPr/>
          </a:p>
        </p:txBody>
      </p:sp>
      <p:pic>
        <p:nvPicPr>
          <p:cNvPr id="170" name="Google Shape;170;p15"/>
          <p:cNvPicPr preferRelativeResize="0"/>
          <p:nvPr>
            <p:ph idx="1" type="body"/>
          </p:nvPr>
        </p:nvPicPr>
        <p:blipFill rotWithShape="1">
          <a:blip r:embed="rId3">
            <a:alphaModFix/>
          </a:blip>
          <a:srcRect b="0" l="0" r="0" t="0"/>
          <a:stretch/>
        </p:blipFill>
        <p:spPr>
          <a:xfrm>
            <a:off x="342900" y="1614488"/>
            <a:ext cx="11487150" cy="474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166687" y="216693"/>
            <a:ext cx="10515600" cy="928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Cloud Data Processing(pyspark)</a:t>
            </a:r>
            <a:endParaRPr/>
          </a:p>
        </p:txBody>
      </p:sp>
      <p:pic>
        <p:nvPicPr>
          <p:cNvPr id="176" name="Google Shape;176;p16"/>
          <p:cNvPicPr preferRelativeResize="0"/>
          <p:nvPr>
            <p:ph idx="1" type="body"/>
          </p:nvPr>
        </p:nvPicPr>
        <p:blipFill rotWithShape="1">
          <a:blip r:embed="rId3">
            <a:alphaModFix/>
          </a:blip>
          <a:srcRect b="0" l="0" r="0" t="0"/>
          <a:stretch/>
        </p:blipFill>
        <p:spPr>
          <a:xfrm>
            <a:off x="992328" y="1298448"/>
            <a:ext cx="9557975" cy="44578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7"/>
          <p:cNvPicPr preferRelativeResize="0"/>
          <p:nvPr>
            <p:ph idx="1" type="body"/>
          </p:nvPr>
        </p:nvPicPr>
        <p:blipFill rotWithShape="1">
          <a:blip r:embed="rId3">
            <a:alphaModFix/>
          </a:blip>
          <a:srcRect b="0" l="0" r="0" t="0"/>
          <a:stretch/>
        </p:blipFill>
        <p:spPr>
          <a:xfrm>
            <a:off x="142875" y="537281"/>
            <a:ext cx="11772900" cy="5783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8"/>
          <p:cNvPicPr preferRelativeResize="0"/>
          <p:nvPr>
            <p:ph idx="1" type="body"/>
          </p:nvPr>
        </p:nvPicPr>
        <p:blipFill rotWithShape="1">
          <a:blip r:embed="rId3">
            <a:alphaModFix/>
          </a:blip>
          <a:srcRect b="0" l="0" r="0" t="0"/>
          <a:stretch/>
        </p:blipFill>
        <p:spPr>
          <a:xfrm>
            <a:off x="242889" y="217243"/>
            <a:ext cx="11758612" cy="66330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Overall Insights</a:t>
            </a:r>
            <a:endParaRPr/>
          </a:p>
        </p:txBody>
      </p:sp>
      <p:sp>
        <p:nvSpPr>
          <p:cNvPr id="192" name="Google Shape;19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real estate market generated significant sales over the past few years but has seen a decline since its peak in 2015.</a:t>
            </a:r>
            <a:endParaRPr/>
          </a:p>
          <a:p>
            <a:pPr indent="-228600" lvl="0" marL="228600" rtl="0" algn="l">
              <a:lnSpc>
                <a:spcPct val="90000"/>
              </a:lnSpc>
              <a:spcBef>
                <a:spcPts val="1000"/>
              </a:spcBef>
              <a:spcAft>
                <a:spcPts val="0"/>
              </a:spcAft>
              <a:buClr>
                <a:schemeClr val="dk1"/>
              </a:buClr>
              <a:buSzPts val="2800"/>
              <a:buChar char="•"/>
            </a:pPr>
            <a:r>
              <a:rPr lang="en-US"/>
              <a:t>Single-family homes and residential condos dominate the market, and a small number of high-value properties contribute disproportionately to total sales.</a:t>
            </a:r>
            <a:endParaRPr/>
          </a:p>
          <a:p>
            <a:pPr indent="-228600" lvl="0" marL="228600" rtl="0" algn="l">
              <a:lnSpc>
                <a:spcPct val="90000"/>
              </a:lnSpc>
              <a:spcBef>
                <a:spcPts val="1000"/>
              </a:spcBef>
              <a:spcAft>
                <a:spcPts val="0"/>
              </a:spcAft>
              <a:buClr>
                <a:schemeClr val="dk1"/>
              </a:buClr>
              <a:buSzPts val="2800"/>
              <a:buChar char="•"/>
            </a:pPr>
            <a:r>
              <a:rPr lang="en-US"/>
              <a:t>Geographical analysis indicates that certain regions of the U.S. are much more active in terms of property sales.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Agenda</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chemeClr val="dk1"/>
              </a:buClr>
              <a:buSzPct val="100000"/>
              <a:buChar char="•"/>
            </a:pPr>
            <a:r>
              <a:rPr lang="en-US"/>
              <a:t>Introduction</a:t>
            </a:r>
            <a:endParaRPr/>
          </a:p>
          <a:p>
            <a:pPr indent="-228600" lvl="0" marL="228600" rtl="0" algn="l">
              <a:lnSpc>
                <a:spcPct val="100000"/>
              </a:lnSpc>
              <a:spcBef>
                <a:spcPts val="1000"/>
              </a:spcBef>
              <a:spcAft>
                <a:spcPts val="0"/>
              </a:spcAft>
              <a:buClr>
                <a:schemeClr val="dk1"/>
              </a:buClr>
              <a:buSzPct val="100000"/>
              <a:buChar char="•"/>
            </a:pPr>
            <a:r>
              <a:rPr lang="en-US"/>
              <a:t>Database Creation</a:t>
            </a:r>
            <a:endParaRPr/>
          </a:p>
          <a:p>
            <a:pPr indent="-228600" lvl="0" marL="228600" rtl="0" algn="l">
              <a:lnSpc>
                <a:spcPct val="100000"/>
              </a:lnSpc>
              <a:spcBef>
                <a:spcPts val="1000"/>
              </a:spcBef>
              <a:spcAft>
                <a:spcPts val="0"/>
              </a:spcAft>
              <a:buClr>
                <a:schemeClr val="dk1"/>
              </a:buClr>
              <a:buSzPct val="100000"/>
              <a:buChar char="•"/>
            </a:pPr>
            <a:r>
              <a:rPr lang="en-US"/>
              <a:t>Exploring and Cleaning Data Using SQL</a:t>
            </a:r>
            <a:endParaRPr/>
          </a:p>
          <a:p>
            <a:pPr indent="-228600" lvl="0" marL="228600" rtl="0" algn="l">
              <a:lnSpc>
                <a:spcPct val="100000"/>
              </a:lnSpc>
              <a:spcBef>
                <a:spcPts val="1000"/>
              </a:spcBef>
              <a:spcAft>
                <a:spcPts val="0"/>
              </a:spcAft>
              <a:buClr>
                <a:schemeClr val="dk1"/>
              </a:buClr>
              <a:buSzPct val="100000"/>
              <a:buChar char="•"/>
            </a:pPr>
            <a:r>
              <a:rPr lang="en-US"/>
              <a:t>ETL Using SSIS Package</a:t>
            </a:r>
            <a:endParaRPr/>
          </a:p>
          <a:p>
            <a:pPr indent="-228600" lvl="0" marL="228600" rtl="0" algn="l">
              <a:lnSpc>
                <a:spcPct val="100000"/>
              </a:lnSpc>
              <a:spcBef>
                <a:spcPts val="1000"/>
              </a:spcBef>
              <a:spcAft>
                <a:spcPts val="0"/>
              </a:spcAft>
              <a:buClr>
                <a:schemeClr val="dk1"/>
              </a:buClr>
              <a:buSzPct val="100000"/>
              <a:buChar char="•"/>
            </a:pPr>
            <a:r>
              <a:rPr lang="en-US"/>
              <a:t>DWH Design</a:t>
            </a:r>
            <a:endParaRPr/>
          </a:p>
          <a:p>
            <a:pPr indent="-228600" lvl="0" marL="228600" rtl="0" algn="l">
              <a:lnSpc>
                <a:spcPct val="100000"/>
              </a:lnSpc>
              <a:spcBef>
                <a:spcPts val="1000"/>
              </a:spcBef>
              <a:spcAft>
                <a:spcPts val="0"/>
              </a:spcAft>
              <a:buClr>
                <a:schemeClr val="dk1"/>
              </a:buClr>
              <a:buSzPct val="100000"/>
              <a:buChar char="•"/>
            </a:pPr>
            <a:r>
              <a:rPr lang="en-US"/>
              <a:t>Cloud Data Ingestion</a:t>
            </a:r>
            <a:endParaRPr/>
          </a:p>
          <a:p>
            <a:pPr indent="-228600" lvl="0" marL="228600" rtl="0" algn="l">
              <a:lnSpc>
                <a:spcPct val="100000"/>
              </a:lnSpc>
              <a:spcBef>
                <a:spcPts val="1000"/>
              </a:spcBef>
              <a:spcAft>
                <a:spcPts val="0"/>
              </a:spcAft>
              <a:buClr>
                <a:schemeClr val="dk1"/>
              </a:buClr>
              <a:buSzPct val="100000"/>
              <a:buChar char="•"/>
            </a:pPr>
            <a:r>
              <a:rPr lang="en-US"/>
              <a:t>Cloud Data Processing</a:t>
            </a:r>
            <a:endParaRPr/>
          </a:p>
          <a:p>
            <a:pPr indent="-228600" lvl="0" marL="228600" rtl="0" algn="l">
              <a:lnSpc>
                <a:spcPct val="100000"/>
              </a:lnSpc>
              <a:spcBef>
                <a:spcPts val="1000"/>
              </a:spcBef>
              <a:spcAft>
                <a:spcPts val="0"/>
              </a:spcAft>
              <a:buClr>
                <a:schemeClr val="dk1"/>
              </a:buClr>
              <a:buSzPct val="100000"/>
              <a:buChar char="•"/>
            </a:pPr>
            <a:r>
              <a:rPr lang="en-US"/>
              <a:t>Dashboard</a:t>
            </a:r>
            <a:endParaRPr/>
          </a:p>
          <a:p>
            <a:pPr indent="-228600" lvl="0" marL="228600" rtl="0" algn="l">
              <a:lnSpc>
                <a:spcPct val="100000"/>
              </a:lnSpc>
              <a:spcBef>
                <a:spcPts val="1000"/>
              </a:spcBef>
              <a:spcAft>
                <a:spcPts val="0"/>
              </a:spcAft>
              <a:buClr>
                <a:schemeClr val="dk1"/>
              </a:buClr>
              <a:buSzPct val="100000"/>
              <a:buChar char="•"/>
            </a:pPr>
            <a:r>
              <a:rPr lang="en-US"/>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38113" y="122237"/>
            <a:ext cx="10515600" cy="7493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Recommendations to Improve Business</a:t>
            </a:r>
            <a:endParaRPr/>
          </a:p>
        </p:txBody>
      </p:sp>
      <p:sp>
        <p:nvSpPr>
          <p:cNvPr id="198" name="Google Shape;198;p20"/>
          <p:cNvSpPr txBox="1"/>
          <p:nvPr>
            <p:ph idx="1" type="body"/>
          </p:nvPr>
        </p:nvSpPr>
        <p:spPr>
          <a:xfrm>
            <a:off x="138113" y="871538"/>
            <a:ext cx="11915774" cy="57435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Target High-Value Locations: Since sales are concentrated in specific areas, the business should focus on these high-performing locations for new developments or investments.</a:t>
            </a:r>
            <a:endParaRPr/>
          </a:p>
          <a:p>
            <a:pPr indent="-228600" lvl="0" marL="228600" rtl="0" algn="l">
              <a:lnSpc>
                <a:spcPct val="90000"/>
              </a:lnSpc>
              <a:spcBef>
                <a:spcPts val="1000"/>
              </a:spcBef>
              <a:spcAft>
                <a:spcPts val="0"/>
              </a:spcAft>
              <a:buClr>
                <a:schemeClr val="dk1"/>
              </a:buClr>
              <a:buSzPts val="2800"/>
              <a:buChar char="•"/>
            </a:pPr>
            <a:r>
              <a:rPr lang="en-US"/>
              <a:t>Revive Market Interest: Given the decline in sales post-2015, the business should investigate ways to revive interest, possibly through marketing strategies, flexible financing options, or offering new types of properties that align with current buyer preferences.</a:t>
            </a:r>
            <a:endParaRPr/>
          </a:p>
          <a:p>
            <a:pPr indent="-228600" lvl="0" marL="228600" rtl="0" algn="l">
              <a:lnSpc>
                <a:spcPct val="90000"/>
              </a:lnSpc>
              <a:spcBef>
                <a:spcPts val="1000"/>
              </a:spcBef>
              <a:spcAft>
                <a:spcPts val="0"/>
              </a:spcAft>
              <a:buClr>
                <a:schemeClr val="dk1"/>
              </a:buClr>
              <a:buSzPts val="2800"/>
              <a:buChar char="•"/>
            </a:pPr>
            <a:r>
              <a:rPr lang="en-US"/>
              <a:t>Focus on Popular Property Types: Single-family homes and condos are the most sold property types, and future developments should cater to this demand. The business can also explore adding more features or improving these property types to maintain customer interest.</a:t>
            </a:r>
            <a:endParaRPr/>
          </a:p>
          <a:p>
            <a:pPr indent="-228600" lvl="0" marL="228600" rtl="0" algn="l">
              <a:lnSpc>
                <a:spcPct val="90000"/>
              </a:lnSpc>
              <a:spcBef>
                <a:spcPts val="1000"/>
              </a:spcBef>
              <a:spcAft>
                <a:spcPts val="0"/>
              </a:spcAft>
              <a:buClr>
                <a:schemeClr val="dk1"/>
              </a:buClr>
              <a:buSzPts val="2800"/>
              <a:buChar char="•"/>
            </a:pPr>
            <a:r>
              <a:rPr lang="en-US"/>
              <a:t>Expand Geographical Reach: Regions where property values are higher should be prioritized for expansion or further market penetration.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166688" y="150814"/>
            <a:ext cx="10515600" cy="79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05" name="Google Shape;205;p21"/>
          <p:cNvSpPr txBox="1"/>
          <p:nvPr>
            <p:ph idx="1" type="body"/>
          </p:nvPr>
        </p:nvSpPr>
        <p:spPr>
          <a:xfrm>
            <a:off x="166688" y="1100138"/>
            <a:ext cx="11720400" cy="5607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Real Estate Market Analysis project provided valuable insights into the performance of the real estate sector through comprehensive data analysis using modern tools and technologies.</a:t>
            </a:r>
            <a:endParaRPr/>
          </a:p>
          <a:p>
            <a:pPr indent="-228600" lvl="0" marL="228600" rtl="0" algn="l">
              <a:lnSpc>
                <a:spcPct val="90000"/>
              </a:lnSpc>
              <a:spcBef>
                <a:spcPts val="1000"/>
              </a:spcBef>
              <a:spcAft>
                <a:spcPts val="0"/>
              </a:spcAft>
              <a:buClr>
                <a:schemeClr val="dk1"/>
              </a:buClr>
              <a:buSzPts val="2800"/>
              <a:buChar char="•"/>
            </a:pPr>
            <a:r>
              <a:rPr lang="en-US"/>
              <a:t>SQL Server was instrumental in creating the database and performing data cleaning, ensuring the dataset was accurate and ready for further processing.</a:t>
            </a:r>
            <a:endParaRPr/>
          </a:p>
          <a:p>
            <a:pPr indent="-228600" lvl="0" marL="228600" rtl="0" algn="l">
              <a:lnSpc>
                <a:spcPct val="90000"/>
              </a:lnSpc>
              <a:spcBef>
                <a:spcPts val="1000"/>
              </a:spcBef>
              <a:spcAft>
                <a:spcPts val="0"/>
              </a:spcAft>
              <a:buClr>
                <a:schemeClr val="dk1"/>
              </a:buClr>
              <a:buSzPts val="2800"/>
              <a:buChar char="•"/>
            </a:pPr>
            <a:r>
              <a:rPr lang="en-US"/>
              <a:t>Azure Synapse Spark Pools and data flows were leveraged to transform the data efficiently, connecting GitHub as the source and Azure Storage as the data repository, ensuring smooth integration into Power BI for visualization.</a:t>
            </a:r>
            <a:endParaRPr/>
          </a:p>
          <a:p>
            <a:pPr indent="-228600" lvl="0" marL="228600" rtl="0" algn="l">
              <a:lnSpc>
                <a:spcPct val="90000"/>
              </a:lnSpc>
              <a:spcBef>
                <a:spcPts val="1000"/>
              </a:spcBef>
              <a:spcAft>
                <a:spcPts val="0"/>
              </a:spcAft>
              <a:buClr>
                <a:schemeClr val="dk1"/>
              </a:buClr>
              <a:buSzPts val="2800"/>
              <a:buChar char="•"/>
            </a:pPr>
            <a:r>
              <a:rPr lang="en-US"/>
              <a:t>The insights gathered from the data can guide decision-making for property development, marketing strategies, and geographic expansion.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Egypt’s real estate market is one of the largest and most dynamic in the MENA region, driven by a growing population and urbanization.</a:t>
            </a:r>
            <a:endParaRPr/>
          </a:p>
          <a:p>
            <a:pPr indent="-228600" lvl="0" marL="228600" rtl="0" algn="l">
              <a:lnSpc>
                <a:spcPct val="90000"/>
              </a:lnSpc>
              <a:spcBef>
                <a:spcPts val="1000"/>
              </a:spcBef>
              <a:spcAft>
                <a:spcPts val="0"/>
              </a:spcAft>
              <a:buClr>
                <a:schemeClr val="dk1"/>
              </a:buClr>
              <a:buSzPts val="2800"/>
              <a:buChar char="•"/>
            </a:pPr>
            <a:r>
              <a:rPr lang="en-US"/>
              <a:t>Population growth, government mega-projects (like the New Administrative Capital), and expanding middle-class housing needs fuel demand.</a:t>
            </a:r>
            <a:endParaRPr/>
          </a:p>
          <a:p>
            <a:pPr indent="-228600" lvl="0" marL="228600" rtl="0" algn="l">
              <a:lnSpc>
                <a:spcPct val="90000"/>
              </a:lnSpc>
              <a:spcBef>
                <a:spcPts val="1000"/>
              </a:spcBef>
              <a:spcAft>
                <a:spcPts val="0"/>
              </a:spcAft>
              <a:buClr>
                <a:schemeClr val="dk1"/>
              </a:buClr>
              <a:buSzPts val="2800"/>
              <a:buChar char="•"/>
            </a:pPr>
            <a:r>
              <a:rPr lang="en-US"/>
              <a:t>Includes residential, commercial, industrial, and land properties.</a:t>
            </a:r>
            <a:endParaRPr/>
          </a:p>
          <a:p>
            <a:pPr indent="-228600" lvl="0" marL="228600" rtl="0" algn="l">
              <a:lnSpc>
                <a:spcPct val="90000"/>
              </a:lnSpc>
              <a:spcBef>
                <a:spcPts val="1000"/>
              </a:spcBef>
              <a:spcAft>
                <a:spcPts val="0"/>
              </a:spcAft>
              <a:buClr>
                <a:schemeClr val="dk1"/>
              </a:buClr>
              <a:buSzPts val="2800"/>
              <a:buChar char="•"/>
            </a:pPr>
            <a:r>
              <a:rPr lang="en-US"/>
              <a:t>Real estate in Egypt is a favored investment due to its perceived safety, especially during economic volatility, offering opportunities for both local and foreign investors.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4"/>
          <p:cNvPicPr preferRelativeResize="0"/>
          <p:nvPr>
            <p:ph idx="1" type="body"/>
          </p:nvPr>
        </p:nvPicPr>
        <p:blipFill rotWithShape="1">
          <a:blip r:embed="rId3">
            <a:alphaModFix/>
          </a:blip>
          <a:srcRect b="0" l="0" r="0" t="0"/>
          <a:stretch/>
        </p:blipFill>
        <p:spPr>
          <a:xfrm>
            <a:off x="1214437" y="379583"/>
            <a:ext cx="9486899" cy="60988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idx="1" type="body"/>
          </p:nvPr>
        </p:nvSpPr>
        <p:spPr>
          <a:xfrm>
            <a:off x="242888" y="257175"/>
            <a:ext cx="11758612" cy="6400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this project, we developed a comprehensive data pipeline to analyze real estate market trends. </a:t>
            </a:r>
            <a:endParaRPr/>
          </a:p>
          <a:p>
            <a:pPr indent="-228600" lvl="0" marL="228600" rtl="0" algn="l">
              <a:lnSpc>
                <a:spcPct val="90000"/>
              </a:lnSpc>
              <a:spcBef>
                <a:spcPts val="1000"/>
              </a:spcBef>
              <a:spcAft>
                <a:spcPts val="0"/>
              </a:spcAft>
              <a:buClr>
                <a:schemeClr val="dk1"/>
              </a:buClr>
              <a:buSzPts val="2800"/>
              <a:buChar char="•"/>
            </a:pPr>
            <a:r>
              <a:rPr lang="en-US"/>
              <a:t>The workflow began with the creation of a structured database to store and manage property and client data. </a:t>
            </a:r>
            <a:endParaRPr/>
          </a:p>
          <a:p>
            <a:pPr indent="-228600" lvl="0" marL="228600" rtl="0" algn="l">
              <a:lnSpc>
                <a:spcPct val="90000"/>
              </a:lnSpc>
              <a:spcBef>
                <a:spcPts val="1000"/>
              </a:spcBef>
              <a:spcAft>
                <a:spcPts val="0"/>
              </a:spcAft>
              <a:buClr>
                <a:schemeClr val="dk1"/>
              </a:buClr>
              <a:buSzPts val="2800"/>
              <a:buChar char="•"/>
            </a:pPr>
            <a:r>
              <a:rPr lang="en-US"/>
              <a:t>We applied rigorous data cleaning techniques using SQL to ensure data accuracy and consistency.</a:t>
            </a:r>
            <a:endParaRPr/>
          </a:p>
          <a:p>
            <a:pPr indent="-228600" lvl="0" marL="228600" rtl="0" algn="l">
              <a:lnSpc>
                <a:spcPct val="90000"/>
              </a:lnSpc>
              <a:spcBef>
                <a:spcPts val="1000"/>
              </a:spcBef>
              <a:spcAft>
                <a:spcPts val="0"/>
              </a:spcAft>
              <a:buClr>
                <a:schemeClr val="dk1"/>
              </a:buClr>
              <a:buSzPts val="2800"/>
              <a:buChar char="•"/>
            </a:pPr>
            <a:r>
              <a:rPr lang="en-US"/>
              <a:t>Next, we implemented data transformation processes using Spark Pool notebooks and Azure Data Factory data flows.</a:t>
            </a:r>
            <a:endParaRPr/>
          </a:p>
          <a:p>
            <a:pPr indent="-228600" lvl="0" marL="228600" rtl="0" algn="l">
              <a:lnSpc>
                <a:spcPct val="90000"/>
              </a:lnSpc>
              <a:spcBef>
                <a:spcPts val="1000"/>
              </a:spcBef>
              <a:spcAft>
                <a:spcPts val="0"/>
              </a:spcAft>
              <a:buClr>
                <a:schemeClr val="dk1"/>
              </a:buClr>
              <a:buSzPts val="2800"/>
              <a:buChar char="•"/>
            </a:pPr>
            <a:r>
              <a:rPr lang="en-US"/>
              <a:t>These tools allowed us to efficiently extract raw data from a GitHub repository, transform it, and load it into an Azure Storage Account.</a:t>
            </a:r>
            <a:endParaRPr/>
          </a:p>
          <a:p>
            <a:pPr indent="-228600" lvl="0" marL="228600" rtl="0" algn="l">
              <a:lnSpc>
                <a:spcPct val="90000"/>
              </a:lnSpc>
              <a:spcBef>
                <a:spcPts val="1000"/>
              </a:spcBef>
              <a:spcAft>
                <a:spcPts val="0"/>
              </a:spcAft>
              <a:buClr>
                <a:schemeClr val="dk1"/>
              </a:buClr>
              <a:buSzPts val="2800"/>
              <a:buChar char="•"/>
            </a:pPr>
            <a:r>
              <a:rPr lang="en-US"/>
              <a:t>This storage account is seamlessly connected to Power BI, where we built interactive dashboards to visualize key insights.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123825" y="18256"/>
            <a:ext cx="10515600" cy="8247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Database Creation</a:t>
            </a:r>
            <a:endParaRPr/>
          </a:p>
        </p:txBody>
      </p:sp>
      <p:pic>
        <p:nvPicPr>
          <p:cNvPr id="117" name="Google Shape;117;p6"/>
          <p:cNvPicPr preferRelativeResize="0"/>
          <p:nvPr>
            <p:ph idx="1" type="body"/>
          </p:nvPr>
        </p:nvPicPr>
        <p:blipFill rotWithShape="1">
          <a:blip r:embed="rId3">
            <a:alphaModFix/>
          </a:blip>
          <a:srcRect b="0" l="0" r="0" t="0"/>
          <a:stretch/>
        </p:blipFill>
        <p:spPr>
          <a:xfrm>
            <a:off x="679766" y="1057275"/>
            <a:ext cx="10822943" cy="557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166688" y="136526"/>
            <a:ext cx="10515600" cy="792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Exploring and Cleaning Data Using SQL</a:t>
            </a:r>
            <a:endParaRPr/>
          </a:p>
        </p:txBody>
      </p:sp>
      <p:pic>
        <p:nvPicPr>
          <p:cNvPr id="123" name="Google Shape;123;p7"/>
          <p:cNvPicPr preferRelativeResize="0"/>
          <p:nvPr>
            <p:ph idx="1" type="body"/>
          </p:nvPr>
        </p:nvPicPr>
        <p:blipFill rotWithShape="1">
          <a:blip r:embed="rId3">
            <a:alphaModFix/>
          </a:blip>
          <a:srcRect b="0" l="0" r="0" t="0"/>
          <a:stretch/>
        </p:blipFill>
        <p:spPr>
          <a:xfrm>
            <a:off x="890587" y="2215356"/>
            <a:ext cx="10410825" cy="357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8"/>
          <p:cNvPicPr preferRelativeResize="0"/>
          <p:nvPr>
            <p:ph idx="1" type="body"/>
          </p:nvPr>
        </p:nvPicPr>
        <p:blipFill rotWithShape="1">
          <a:blip r:embed="rId3">
            <a:alphaModFix/>
          </a:blip>
          <a:srcRect b="0" l="0" r="0" t="0"/>
          <a:stretch/>
        </p:blipFill>
        <p:spPr>
          <a:xfrm>
            <a:off x="242888" y="185737"/>
            <a:ext cx="11487150" cy="637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9"/>
          <p:cNvPicPr preferRelativeResize="0"/>
          <p:nvPr>
            <p:ph idx="1" type="body"/>
          </p:nvPr>
        </p:nvPicPr>
        <p:blipFill rotWithShape="1">
          <a:blip r:embed="rId3">
            <a:alphaModFix/>
          </a:blip>
          <a:srcRect b="0" l="0" r="0" t="0"/>
          <a:stretch/>
        </p:blipFill>
        <p:spPr>
          <a:xfrm>
            <a:off x="228600" y="642938"/>
            <a:ext cx="11644313" cy="560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2024-10-06T16:58:18Z</dcterms:created>
  <dc:creator>Ahmed Sameh</dc:creator>
</cp:coreProperties>
</file>