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2A93-3248-48EA-A98F-E07754411DD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F559-3F8C-459A-A41F-BB7CC6A4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8: Display </a:t>
            </a:r>
            <a:r>
              <a:rPr lang="en-US" b="1" dirty="0" smtClean="0"/>
              <a:t>Output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Use the model to generate summaries for test inputs and evaluate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/>
              <a:t>(code 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8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8497" y="2177843"/>
            <a:ext cx="1093849" cy="1078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2158" y="2393685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49622" y="1624220"/>
            <a:ext cx="2189508" cy="34049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1238422" y="2504467"/>
            <a:ext cx="711200" cy="42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73572" y="2009650"/>
            <a:ext cx="1931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Cleaned </a:t>
            </a:r>
          </a:p>
          <a:p>
            <a:r>
              <a:rPr lang="en-US" sz="2400" dirty="0" smtClean="0"/>
              <a:t>Feedbacks after</a:t>
            </a:r>
          </a:p>
          <a:p>
            <a:r>
              <a:rPr lang="en-US" sz="2400" dirty="0" smtClean="0"/>
              <a:t>Pre</a:t>
            </a:r>
          </a:p>
          <a:p>
            <a:r>
              <a:rPr lang="en-US" sz="2400" dirty="0" smtClean="0"/>
              <a:t>Processing </a:t>
            </a:r>
          </a:p>
          <a:p>
            <a:r>
              <a:rPr lang="en-US" sz="2400" dirty="0" smtClean="0"/>
              <a:t>and cleaning 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flipV="1">
            <a:off x="4263080" y="2043021"/>
            <a:ext cx="711200" cy="269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974280" y="320470"/>
            <a:ext cx="2082795" cy="3199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92379" y="472487"/>
            <a:ext cx="2108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Summarization the feedback </a:t>
            </a:r>
          </a:p>
          <a:p>
            <a:endParaRPr lang="en-US" sz="2400" dirty="0" smtClean="0"/>
          </a:p>
          <a:p>
            <a:r>
              <a:rPr lang="en-US" sz="2400" dirty="0" smtClean="0"/>
              <a:t>     Tool </a:t>
            </a:r>
          </a:p>
          <a:p>
            <a:r>
              <a:rPr lang="en-US" sz="2400" dirty="0" smtClean="0"/>
              <a:t>Recurrence Neutral Networks</a:t>
            </a:r>
          </a:p>
        </p:txBody>
      </p:sp>
      <p:sp>
        <p:nvSpPr>
          <p:cNvPr id="19" name="Right Arrow 18"/>
          <p:cNvSpPr/>
          <p:nvPr/>
        </p:nvSpPr>
        <p:spPr>
          <a:xfrm flipV="1">
            <a:off x="7107255" y="1320522"/>
            <a:ext cx="562388" cy="30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719823" y="261257"/>
            <a:ext cx="1637537" cy="2243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68738" y="472487"/>
            <a:ext cx="210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Sentiment Analysis </a:t>
            </a:r>
          </a:p>
          <a:p>
            <a:r>
              <a:rPr lang="en-US" sz="2400" dirty="0" smtClean="0"/>
              <a:t>Using Naïve Based</a:t>
            </a:r>
          </a:p>
        </p:txBody>
      </p:sp>
      <p:sp>
        <p:nvSpPr>
          <p:cNvPr id="22" name="Right Arrow 21"/>
          <p:cNvSpPr/>
          <p:nvPr/>
        </p:nvSpPr>
        <p:spPr>
          <a:xfrm flipV="1">
            <a:off x="9407860" y="656180"/>
            <a:ext cx="1122979" cy="16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V="1">
            <a:off x="9407860" y="1402982"/>
            <a:ext cx="1122979" cy="16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V="1">
            <a:off x="9407860" y="2197734"/>
            <a:ext cx="1122979" cy="16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788634" y="472487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83902" y="53424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764883" y="1194433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883902" y="125619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Neutral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88633" y="2009650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44512" y="210292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</a:t>
            </a:r>
          </a:p>
        </p:txBody>
      </p:sp>
      <p:sp>
        <p:nvSpPr>
          <p:cNvPr id="37" name="Right Arrow 36"/>
          <p:cNvSpPr/>
          <p:nvPr/>
        </p:nvSpPr>
        <p:spPr>
          <a:xfrm flipV="1">
            <a:off x="4202365" y="4317974"/>
            <a:ext cx="711200" cy="269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974280" y="3727731"/>
            <a:ext cx="1909740" cy="2602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999222" y="4368474"/>
            <a:ext cx="210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Simple Classification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193704" y="3029432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288972" y="309119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star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69953" y="3751378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88972" y="38131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star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169953" y="4549429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88972" y="467362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star 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193704" y="5381812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288972" y="544357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star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169953" y="6103758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88972" y="616551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star </a:t>
            </a:r>
          </a:p>
        </p:txBody>
      </p:sp>
      <p:sp>
        <p:nvSpPr>
          <p:cNvPr id="53" name="Right Arrow 52"/>
          <p:cNvSpPr/>
          <p:nvPr/>
        </p:nvSpPr>
        <p:spPr>
          <a:xfrm flipV="1">
            <a:off x="7024246" y="4783972"/>
            <a:ext cx="922471" cy="321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40" idx="1"/>
            <a:endCxn id="48" idx="1"/>
          </p:cNvCxnSpPr>
          <p:nvPr/>
        </p:nvCxnSpPr>
        <p:spPr>
          <a:xfrm rot="10800000" flipV="1">
            <a:off x="8169954" y="3307370"/>
            <a:ext cx="23751" cy="3074326"/>
          </a:xfrm>
          <a:prstGeom prst="bentConnector3">
            <a:avLst>
              <a:gd name="adj1" fmla="val 106248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flipV="1">
            <a:off x="9825635" y="3589848"/>
            <a:ext cx="672964" cy="204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0692800" y="3414138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741132" y="350740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741132" y="4630712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814950" y="47158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Neutral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0692800" y="5692902"/>
            <a:ext cx="1093849" cy="55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753007" y="575822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</a:t>
            </a:r>
          </a:p>
        </p:txBody>
      </p:sp>
      <p:cxnSp>
        <p:nvCxnSpPr>
          <p:cNvPr id="69" name="Elbow Connector 68"/>
          <p:cNvCxnSpPr>
            <a:stCxn id="41" idx="3"/>
            <a:endCxn id="43" idx="3"/>
          </p:cNvCxnSpPr>
          <p:nvPr/>
        </p:nvCxnSpPr>
        <p:spPr>
          <a:xfrm>
            <a:off x="9406572" y="3275859"/>
            <a:ext cx="12700" cy="72194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9344660" y="5659749"/>
            <a:ext cx="12700" cy="72194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 flipV="1">
            <a:off x="9825635" y="5835460"/>
            <a:ext cx="672964" cy="204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V="1">
            <a:off x="9385525" y="4809906"/>
            <a:ext cx="1122979" cy="16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6907" y="310720"/>
            <a:ext cx="622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Recurrence Neural Networks 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2516907" y="2636982"/>
            <a:ext cx="1911927" cy="905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963" y="2636982"/>
            <a:ext cx="1911927" cy="905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46076" y="2636982"/>
            <a:ext cx="1911927" cy="905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58364" y="2636982"/>
            <a:ext cx="1911927" cy="905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970652" y="2636982"/>
            <a:ext cx="1911927" cy="905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025" y="2766398"/>
            <a:ext cx="180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Extracte</a:t>
            </a:r>
            <a:r>
              <a:rPr lang="en-US" dirty="0" smtClean="0"/>
              <a:t> Raw Data </a:t>
            </a:r>
          </a:p>
        </p:txBody>
      </p:sp>
    </p:spTree>
    <p:extLst>
      <p:ext uri="{BB962C8B-B14F-4D97-AF65-F5344CB8AC3E}">
        <p14:creationId xmlns:p14="http://schemas.microsoft.com/office/powerpoint/2010/main" val="399111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251239"/>
          </a:xfrm>
        </p:spPr>
        <p:txBody>
          <a:bodyPr/>
          <a:lstStyle/>
          <a:p>
            <a:r>
              <a:rPr lang="en-US" dirty="0"/>
              <a:t>Data Input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787"/>
            <a:ext cx="10515600" cy="5027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Data Input &amp; Preprocessing</a:t>
            </a:r>
          </a:p>
          <a:p>
            <a:pPr marL="0" indent="0">
              <a:buNone/>
            </a:pPr>
            <a:r>
              <a:rPr lang="en-US" sz="2000" dirty="0"/>
              <a:t>Step 1: Load Data</a:t>
            </a:r>
          </a:p>
          <a:p>
            <a:pPr marL="0" indent="0">
              <a:buNone/>
            </a:pPr>
            <a:r>
              <a:rPr lang="en-US" sz="2000" dirty="0"/>
              <a:t>Load the Excel file containing the responses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(code Picture)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2: Clean Text</a:t>
            </a:r>
          </a:p>
          <a:p>
            <a:pPr marL="0" indent="0">
              <a:buNone/>
            </a:pPr>
            <a:r>
              <a:rPr lang="en-US" sz="1900" dirty="0"/>
              <a:t>Remove unnecessary characters and apply text preprocessing.</a:t>
            </a:r>
          </a:p>
          <a:p>
            <a:pPr marL="0" indent="0">
              <a:buNone/>
            </a:pPr>
            <a:r>
              <a:rPr lang="en-US" sz="2400" b="1" dirty="0"/>
              <a:t>Cleaning Process:</a:t>
            </a:r>
          </a:p>
          <a:p>
            <a:pPr marL="0" indent="0">
              <a:buNone/>
            </a:pPr>
            <a:r>
              <a:rPr lang="en-US" sz="2200" b="1" dirty="0"/>
              <a:t>Remove Non-Arabic Characters: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Use regex to retain only Arabic characters and spaces.</a:t>
            </a:r>
          </a:p>
          <a:p>
            <a:pPr marL="0" indent="0">
              <a:buNone/>
            </a:pPr>
            <a:r>
              <a:rPr lang="en-US" sz="2200" b="1" dirty="0"/>
              <a:t>Remove </a:t>
            </a:r>
            <a:r>
              <a:rPr lang="en-US" sz="2200" b="1" dirty="0" err="1"/>
              <a:t>Stopwords</a:t>
            </a:r>
            <a:r>
              <a:rPr lang="en-US" sz="2200" b="1" dirty="0"/>
              <a:t>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Filter out common Arabic </a:t>
            </a:r>
            <a:r>
              <a:rPr lang="en-US" sz="2200" dirty="0" err="1"/>
              <a:t>stopwords</a:t>
            </a:r>
            <a:r>
              <a:rPr lang="en-US" sz="2200" dirty="0"/>
              <a:t> that do not add meaningful information.</a:t>
            </a:r>
          </a:p>
          <a:p>
            <a:pPr marL="0" indent="0">
              <a:buNone/>
            </a:pPr>
            <a:r>
              <a:rPr lang="en-US" sz="2600" dirty="0"/>
              <a:t>(code Picture)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251239"/>
          </a:xfrm>
        </p:spPr>
        <p:txBody>
          <a:bodyPr/>
          <a:lstStyle/>
          <a:p>
            <a:r>
              <a:rPr lang="en-US" b="1" dirty="0" smtClean="0"/>
              <a:t>Training </a:t>
            </a:r>
            <a:r>
              <a:rPr lang="en-US" b="1" dirty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502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 3: </a:t>
            </a:r>
            <a:r>
              <a:rPr lang="en-US" b="1" dirty="0"/>
              <a:t>Split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r>
              <a:rPr lang="en-US" sz="2000" dirty="0"/>
              <a:t>Divide the cleaned data into training and testing </a:t>
            </a:r>
            <a:r>
              <a:rPr lang="en-US" sz="2000" dirty="0" smtClean="0"/>
              <a:t>sets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(code Picture)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4: Build the Model</a:t>
            </a:r>
          </a:p>
          <a:p>
            <a:pPr marL="0" indent="0">
              <a:buNone/>
            </a:pPr>
            <a:r>
              <a:rPr lang="en-US" sz="2400" dirty="0"/>
              <a:t>Encoder</a:t>
            </a:r>
            <a:r>
              <a:rPr lang="en-US" b="1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Processes input sequences and encodes them into a context vector.</a:t>
            </a:r>
          </a:p>
          <a:p>
            <a:pPr marL="0" indent="0">
              <a:buNone/>
            </a:pPr>
            <a:r>
              <a:rPr lang="en-US" sz="2400" dirty="0" smtClean="0"/>
              <a:t>Input </a:t>
            </a:r>
            <a:r>
              <a:rPr lang="en-US" sz="2400" dirty="0"/>
              <a:t>Layer: Accepts the padded sequences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(code Picture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Embedding Layer: Maps the input words to dense vectors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(code Picture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LSTM Layers: Capture temporal dependencies in the input sequence.</a:t>
            </a:r>
          </a:p>
          <a:p>
            <a:pPr marL="0" indent="0">
              <a:buNone/>
            </a:pPr>
            <a:r>
              <a:rPr lang="en-US" sz="2400" dirty="0"/>
              <a:t>(code 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6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Decoder :</a:t>
            </a:r>
            <a:r>
              <a:rPr lang="en-US" dirty="0"/>
              <a:t>Generates the summary based on the context vector from the encoder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Input Layer: Accepts the initial input for </a:t>
            </a:r>
            <a:r>
              <a:rPr lang="en-US" sz="2400" dirty="0" smtClean="0"/>
              <a:t>decoding.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code Picture)</a:t>
            </a:r>
          </a:p>
          <a:p>
            <a:pPr marL="0" indent="0">
              <a:buNone/>
            </a:pPr>
            <a:r>
              <a:rPr lang="en-US" sz="2400" dirty="0"/>
              <a:t>Embedding Layer: Maps the decoder input words to dense vectors.</a:t>
            </a:r>
          </a:p>
          <a:p>
            <a:pPr marL="0" indent="0">
              <a:buNone/>
            </a:pPr>
            <a:r>
              <a:rPr lang="en-US" sz="2400" dirty="0"/>
              <a:t>(code Picture)</a:t>
            </a:r>
          </a:p>
          <a:p>
            <a:pPr marL="0" indent="0">
              <a:buNone/>
            </a:pPr>
            <a:r>
              <a:rPr lang="en-US" sz="2400" dirty="0"/>
              <a:t>LSTM Layers: Uses the encoder’s final states to produce the output sequence.</a:t>
            </a:r>
          </a:p>
          <a:p>
            <a:pPr marL="0" indent="0">
              <a:buNone/>
            </a:pPr>
            <a:r>
              <a:rPr lang="en-US" sz="2400" dirty="0"/>
              <a:t>(code 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6: Training the Model</a:t>
            </a:r>
          </a:p>
          <a:p>
            <a:pPr marL="0" indent="0">
              <a:buNone/>
            </a:pPr>
            <a:r>
              <a:rPr lang="en-US" dirty="0"/>
              <a:t>Fit the model to the training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/>
              <a:t>The training process iterates through the data multiple times (epochs), adjusting the model weights to minimize loss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(code Picture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Loss </a:t>
            </a:r>
            <a:r>
              <a:rPr lang="en-US" dirty="0"/>
              <a:t>Function: Sparse categorical </a:t>
            </a:r>
            <a:r>
              <a:rPr lang="en-US" dirty="0" err="1"/>
              <a:t>crossentropy</a:t>
            </a:r>
            <a:r>
              <a:rPr lang="en-US" dirty="0"/>
              <a:t> to measure the difference between predicted and actual outputs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(code 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7: </a:t>
            </a:r>
            <a:r>
              <a:rPr lang="en-US" dirty="0" smtClean="0"/>
              <a:t>Inference Model</a:t>
            </a:r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smtClean="0"/>
              <a:t>model </a:t>
            </a:r>
            <a:r>
              <a:rPr lang="en-US" dirty="0"/>
              <a:t>for generating summaries from new input text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inference model uses the encoder's output to initialize the decoder's </a:t>
            </a:r>
            <a:r>
              <a:rPr lang="en-US" dirty="0" smtClean="0"/>
              <a:t>state.</a:t>
            </a:r>
          </a:p>
          <a:p>
            <a:pPr marL="0" indent="0">
              <a:buNone/>
            </a:pPr>
            <a:r>
              <a:rPr lang="en-US" dirty="0"/>
              <a:t>(code Picture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decoder then generates the summary word by word until it reaches a stop condition (e.g., generating an end token or hitting the </a:t>
            </a:r>
            <a:r>
              <a:rPr lang="en-US" dirty="0" smtClean="0"/>
              <a:t>maximum </a:t>
            </a:r>
            <a:r>
              <a:rPr lang="en-US" dirty="0"/>
              <a:t>length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(code 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6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Input &amp; Preprocessing</vt:lpstr>
      <vt:lpstr>Training Process</vt:lpstr>
      <vt:lpstr>Model Architecture</vt:lpstr>
      <vt:lpstr>Decoder Setup</vt:lpstr>
      <vt:lpstr>Model Workflow</vt:lpstr>
      <vt:lpstr>Output Generation</vt:lpstr>
      <vt:lpstr>Final Output &amp;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</dc:creator>
  <cp:lastModifiedBy>Hatem</cp:lastModifiedBy>
  <cp:revision>8</cp:revision>
  <dcterms:created xsi:type="dcterms:W3CDTF">2024-10-16T11:55:55Z</dcterms:created>
  <dcterms:modified xsi:type="dcterms:W3CDTF">2024-10-16T13:54:16Z</dcterms:modified>
</cp:coreProperties>
</file>