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9" r:id="rId20"/>
    <p:sldId id="273" r:id="rId21"/>
    <p:sldId id="274" r:id="rId22"/>
    <p:sldId id="292" r:id="rId23"/>
    <p:sldId id="276" r:id="rId24"/>
    <p:sldId id="277" r:id="rId25"/>
    <p:sldId id="278" r:id="rId26"/>
    <p:sldId id="281" r:id="rId27"/>
    <p:sldId id="283" r:id="rId28"/>
    <p:sldId id="282" r:id="rId29"/>
    <p:sldId id="280" r:id="rId30"/>
    <p:sldId id="284" r:id="rId31"/>
    <p:sldId id="285" r:id="rId32"/>
    <p:sldId id="286" r:id="rId33"/>
    <p:sldId id="287" r:id="rId34"/>
    <p:sldId id="288" r:id="rId35"/>
    <p:sldId id="289" r:id="rId36"/>
    <p:sldId id="290" r:id="rId37"/>
    <p:sldId id="293" r:id="rId38"/>
    <p:sldId id="29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B13EF2-D838-4EE1-B180-296F7A20AE1A}" type="doc">
      <dgm:prSet loTypeId="urn:microsoft.com/office/officeart/2005/8/layout/default" loCatId="list" qsTypeId="urn:microsoft.com/office/officeart/2005/8/quickstyle/simple2" qsCatId="simple" csTypeId="urn:microsoft.com/office/officeart/2005/8/colors/colorful5" csCatId="colorful" phldr="1"/>
      <dgm:spPr/>
      <dgm:t>
        <a:bodyPr/>
        <a:lstStyle/>
        <a:p>
          <a:endParaRPr lang="en-US"/>
        </a:p>
      </dgm:t>
    </dgm:pt>
    <dgm:pt modelId="{C6B87D28-5AD7-4C86-90DA-766D117CC33C}">
      <dgm:prSet/>
      <dgm:spPr/>
      <dgm:t>
        <a:bodyPr/>
        <a:lstStyle/>
        <a:p>
          <a:r>
            <a:rPr lang="en-GB"/>
            <a:t>Ice breaking &amp; introduction</a:t>
          </a:r>
          <a:endParaRPr lang="en-US"/>
        </a:p>
      </dgm:t>
    </dgm:pt>
    <dgm:pt modelId="{53B24EA0-1B8A-4F1E-93AC-A8F2E34A8303}" type="parTrans" cxnId="{605AE21C-9008-4DDB-BD66-28C5E5507057}">
      <dgm:prSet/>
      <dgm:spPr/>
      <dgm:t>
        <a:bodyPr/>
        <a:lstStyle/>
        <a:p>
          <a:endParaRPr lang="en-US"/>
        </a:p>
      </dgm:t>
    </dgm:pt>
    <dgm:pt modelId="{B2F1C5BD-7194-47DD-BF07-2FDCF3B1E42F}" type="sibTrans" cxnId="{605AE21C-9008-4DDB-BD66-28C5E5507057}">
      <dgm:prSet/>
      <dgm:spPr/>
      <dgm:t>
        <a:bodyPr/>
        <a:lstStyle/>
        <a:p>
          <a:endParaRPr lang="en-US"/>
        </a:p>
      </dgm:t>
    </dgm:pt>
    <dgm:pt modelId="{6BA397DC-19A2-4E92-8151-B60AE8E9F1DB}">
      <dgm:prSet/>
      <dgm:spPr/>
      <dgm:t>
        <a:bodyPr/>
        <a:lstStyle/>
        <a:p>
          <a:r>
            <a:rPr lang="en-GB"/>
            <a:t>How a website works</a:t>
          </a:r>
          <a:endParaRPr lang="en-US"/>
        </a:p>
      </dgm:t>
    </dgm:pt>
    <dgm:pt modelId="{570D4710-C73B-4EAD-A2D7-1BB3B83B723E}" type="parTrans" cxnId="{E45C0D33-5F70-4B6A-9ED5-1C43A6A3A594}">
      <dgm:prSet/>
      <dgm:spPr/>
      <dgm:t>
        <a:bodyPr/>
        <a:lstStyle/>
        <a:p>
          <a:endParaRPr lang="en-US"/>
        </a:p>
      </dgm:t>
    </dgm:pt>
    <dgm:pt modelId="{B536BD87-D720-42B1-9920-F7B2BBE125A9}" type="sibTrans" cxnId="{E45C0D33-5F70-4B6A-9ED5-1C43A6A3A594}">
      <dgm:prSet/>
      <dgm:spPr/>
      <dgm:t>
        <a:bodyPr/>
        <a:lstStyle/>
        <a:p>
          <a:endParaRPr lang="en-US"/>
        </a:p>
      </dgm:t>
    </dgm:pt>
    <dgm:pt modelId="{FBE77AB9-E457-4527-8EF5-EE6A8DE719EB}">
      <dgm:prSet/>
      <dgm:spPr/>
      <dgm:t>
        <a:bodyPr/>
        <a:lstStyle/>
        <a:p>
          <a:r>
            <a:rPr lang="en-GB"/>
            <a:t>Backend &amp; API &amp; Frontend Roles </a:t>
          </a:r>
          <a:endParaRPr lang="en-US"/>
        </a:p>
      </dgm:t>
    </dgm:pt>
    <dgm:pt modelId="{E36CE000-1A26-4101-85BE-FF2E44D2CC15}" type="parTrans" cxnId="{4254CBA2-4C34-4CB9-B0A6-F89C33BB8AF5}">
      <dgm:prSet/>
      <dgm:spPr/>
      <dgm:t>
        <a:bodyPr/>
        <a:lstStyle/>
        <a:p>
          <a:endParaRPr lang="en-US"/>
        </a:p>
      </dgm:t>
    </dgm:pt>
    <dgm:pt modelId="{C59CD74F-9A65-40D9-AD63-E5C69CDF6B2A}" type="sibTrans" cxnId="{4254CBA2-4C34-4CB9-B0A6-F89C33BB8AF5}">
      <dgm:prSet/>
      <dgm:spPr/>
      <dgm:t>
        <a:bodyPr/>
        <a:lstStyle/>
        <a:p>
          <a:endParaRPr lang="en-US"/>
        </a:p>
      </dgm:t>
    </dgm:pt>
    <dgm:pt modelId="{FDEF0CD0-5D48-4555-A43B-720AE97126BD}">
      <dgm:prSet/>
      <dgm:spPr/>
      <dgm:t>
        <a:bodyPr/>
        <a:lstStyle/>
        <a:p>
          <a:r>
            <a:rPr lang="en-GB"/>
            <a:t>Course Overview</a:t>
          </a:r>
          <a:endParaRPr lang="en-US"/>
        </a:p>
      </dgm:t>
    </dgm:pt>
    <dgm:pt modelId="{BFD78493-F00F-4F4B-967E-25EC34925F6A}" type="parTrans" cxnId="{2B34E000-D752-4E55-962D-2DFF7522C932}">
      <dgm:prSet/>
      <dgm:spPr/>
      <dgm:t>
        <a:bodyPr/>
        <a:lstStyle/>
        <a:p>
          <a:endParaRPr lang="en-US"/>
        </a:p>
      </dgm:t>
    </dgm:pt>
    <dgm:pt modelId="{698765C8-D56F-4631-BF96-6B91DE330B74}" type="sibTrans" cxnId="{2B34E000-D752-4E55-962D-2DFF7522C932}">
      <dgm:prSet/>
      <dgm:spPr/>
      <dgm:t>
        <a:bodyPr/>
        <a:lstStyle/>
        <a:p>
          <a:endParaRPr lang="en-US"/>
        </a:p>
      </dgm:t>
    </dgm:pt>
    <dgm:pt modelId="{1544A76E-3259-45BF-B0BD-E9FDF49608C1}">
      <dgm:prSet/>
      <dgm:spPr/>
      <dgm:t>
        <a:bodyPr/>
        <a:lstStyle/>
        <a:p>
          <a:r>
            <a:rPr lang="en-GB"/>
            <a:t>Course installation </a:t>
          </a:r>
          <a:endParaRPr lang="en-US"/>
        </a:p>
      </dgm:t>
    </dgm:pt>
    <dgm:pt modelId="{130BD492-989A-4695-8D29-3DBEA6F023CC}" type="parTrans" cxnId="{EACF8C39-CFB2-4751-8AE7-686670CC33C6}">
      <dgm:prSet/>
      <dgm:spPr/>
      <dgm:t>
        <a:bodyPr/>
        <a:lstStyle/>
        <a:p>
          <a:endParaRPr lang="en-US"/>
        </a:p>
      </dgm:t>
    </dgm:pt>
    <dgm:pt modelId="{1270DF78-711A-4510-A5B0-56DAC4DDAD8B}" type="sibTrans" cxnId="{EACF8C39-CFB2-4751-8AE7-686670CC33C6}">
      <dgm:prSet/>
      <dgm:spPr/>
      <dgm:t>
        <a:bodyPr/>
        <a:lstStyle/>
        <a:p>
          <a:endParaRPr lang="en-US"/>
        </a:p>
      </dgm:t>
    </dgm:pt>
    <dgm:pt modelId="{64DE4C5D-A361-4B5A-AEB5-268A0473C7EC}">
      <dgm:prSet/>
      <dgm:spPr/>
      <dgm:t>
        <a:bodyPr/>
        <a:lstStyle/>
        <a:p>
          <a:r>
            <a:rPr lang="en-GB" dirty="0"/>
            <a:t>HTML</a:t>
          </a:r>
          <a:endParaRPr lang="en-US" dirty="0"/>
        </a:p>
      </dgm:t>
    </dgm:pt>
    <dgm:pt modelId="{817078BE-163A-4C44-BF68-D8C3DEB21AA0}" type="parTrans" cxnId="{41D3B5D8-CD08-4CB8-A9AE-E1B127B24F65}">
      <dgm:prSet/>
      <dgm:spPr/>
      <dgm:t>
        <a:bodyPr/>
        <a:lstStyle/>
        <a:p>
          <a:endParaRPr lang="en-US"/>
        </a:p>
      </dgm:t>
    </dgm:pt>
    <dgm:pt modelId="{5EDE3917-1A59-4F85-B2D5-BB6481DA7CD1}" type="sibTrans" cxnId="{41D3B5D8-CD08-4CB8-A9AE-E1B127B24F65}">
      <dgm:prSet/>
      <dgm:spPr/>
      <dgm:t>
        <a:bodyPr/>
        <a:lstStyle/>
        <a:p>
          <a:endParaRPr lang="en-US"/>
        </a:p>
      </dgm:t>
    </dgm:pt>
    <dgm:pt modelId="{9BF1EDFD-0192-4383-B9FB-034BD6E4DB4D}">
      <dgm:prSet/>
      <dgm:spPr/>
      <dgm:t>
        <a:bodyPr/>
        <a:lstStyle/>
        <a:p>
          <a:r>
            <a:rPr lang="en-GB"/>
            <a:t>Tasks</a:t>
          </a:r>
          <a:endParaRPr lang="en-US"/>
        </a:p>
      </dgm:t>
    </dgm:pt>
    <dgm:pt modelId="{D1D83FBF-288F-473D-BCDB-A1BFB80CBD95}" type="parTrans" cxnId="{01E96D82-8EC3-4E98-B427-6CC878568D27}">
      <dgm:prSet/>
      <dgm:spPr/>
      <dgm:t>
        <a:bodyPr/>
        <a:lstStyle/>
        <a:p>
          <a:endParaRPr lang="en-US"/>
        </a:p>
      </dgm:t>
    </dgm:pt>
    <dgm:pt modelId="{043C1ECD-7BDA-43B7-90E0-C051713B8EC2}" type="sibTrans" cxnId="{01E96D82-8EC3-4E98-B427-6CC878568D27}">
      <dgm:prSet/>
      <dgm:spPr/>
      <dgm:t>
        <a:bodyPr/>
        <a:lstStyle/>
        <a:p>
          <a:endParaRPr lang="en-US"/>
        </a:p>
      </dgm:t>
    </dgm:pt>
    <dgm:pt modelId="{8B482129-AA3A-417C-A216-4DCC65259A08}">
      <dgm:prSet/>
      <dgm:spPr/>
      <dgm:t>
        <a:bodyPr/>
        <a:lstStyle/>
        <a:p>
          <a:r>
            <a:rPr lang="en-GB"/>
            <a:t>Resources </a:t>
          </a:r>
          <a:endParaRPr lang="en-US"/>
        </a:p>
      </dgm:t>
    </dgm:pt>
    <dgm:pt modelId="{FBDFFC95-9CE6-4930-9AC8-E7CEC469F30B}" type="parTrans" cxnId="{C24485E8-E438-4634-83FC-BBDD1F811ABD}">
      <dgm:prSet/>
      <dgm:spPr/>
      <dgm:t>
        <a:bodyPr/>
        <a:lstStyle/>
        <a:p>
          <a:endParaRPr lang="en-US"/>
        </a:p>
      </dgm:t>
    </dgm:pt>
    <dgm:pt modelId="{346C94F0-51D5-4B52-8B6D-85B4EC7BD30E}" type="sibTrans" cxnId="{C24485E8-E438-4634-83FC-BBDD1F811ABD}">
      <dgm:prSet/>
      <dgm:spPr/>
      <dgm:t>
        <a:bodyPr/>
        <a:lstStyle/>
        <a:p>
          <a:endParaRPr lang="en-US"/>
        </a:p>
      </dgm:t>
    </dgm:pt>
    <dgm:pt modelId="{DDF9B23F-5118-429B-AD00-09009B7D80E3}" type="pres">
      <dgm:prSet presAssocID="{54B13EF2-D838-4EE1-B180-296F7A20AE1A}" presName="diagram" presStyleCnt="0">
        <dgm:presLayoutVars>
          <dgm:dir/>
          <dgm:resizeHandles val="exact"/>
        </dgm:presLayoutVars>
      </dgm:prSet>
      <dgm:spPr/>
    </dgm:pt>
    <dgm:pt modelId="{1C4F6418-1BED-49A2-865B-BF2B7BF9E571}" type="pres">
      <dgm:prSet presAssocID="{C6B87D28-5AD7-4C86-90DA-766D117CC33C}" presName="node" presStyleLbl="node1" presStyleIdx="0" presStyleCnt="8">
        <dgm:presLayoutVars>
          <dgm:bulletEnabled val="1"/>
        </dgm:presLayoutVars>
      </dgm:prSet>
      <dgm:spPr/>
    </dgm:pt>
    <dgm:pt modelId="{D98E1BAC-E829-4261-931C-B0233CBBA57F}" type="pres">
      <dgm:prSet presAssocID="{B2F1C5BD-7194-47DD-BF07-2FDCF3B1E42F}" presName="sibTrans" presStyleCnt="0"/>
      <dgm:spPr/>
    </dgm:pt>
    <dgm:pt modelId="{9F32019C-73A3-42A1-9F28-821FA4027D9D}" type="pres">
      <dgm:prSet presAssocID="{6BA397DC-19A2-4E92-8151-B60AE8E9F1DB}" presName="node" presStyleLbl="node1" presStyleIdx="1" presStyleCnt="8">
        <dgm:presLayoutVars>
          <dgm:bulletEnabled val="1"/>
        </dgm:presLayoutVars>
      </dgm:prSet>
      <dgm:spPr/>
    </dgm:pt>
    <dgm:pt modelId="{D5994281-F67A-497B-84D0-1088AF899001}" type="pres">
      <dgm:prSet presAssocID="{B536BD87-D720-42B1-9920-F7B2BBE125A9}" presName="sibTrans" presStyleCnt="0"/>
      <dgm:spPr/>
    </dgm:pt>
    <dgm:pt modelId="{151BE87D-1831-48DC-BD9D-05D2F308703A}" type="pres">
      <dgm:prSet presAssocID="{FBE77AB9-E457-4527-8EF5-EE6A8DE719EB}" presName="node" presStyleLbl="node1" presStyleIdx="2" presStyleCnt="8">
        <dgm:presLayoutVars>
          <dgm:bulletEnabled val="1"/>
        </dgm:presLayoutVars>
      </dgm:prSet>
      <dgm:spPr/>
    </dgm:pt>
    <dgm:pt modelId="{F21FDA51-494E-4A85-A516-8F6C96F6737D}" type="pres">
      <dgm:prSet presAssocID="{C59CD74F-9A65-40D9-AD63-E5C69CDF6B2A}" presName="sibTrans" presStyleCnt="0"/>
      <dgm:spPr/>
    </dgm:pt>
    <dgm:pt modelId="{03DCF120-BD2A-4077-AA44-9944BFBCC3F3}" type="pres">
      <dgm:prSet presAssocID="{FDEF0CD0-5D48-4555-A43B-720AE97126BD}" presName="node" presStyleLbl="node1" presStyleIdx="3" presStyleCnt="8">
        <dgm:presLayoutVars>
          <dgm:bulletEnabled val="1"/>
        </dgm:presLayoutVars>
      </dgm:prSet>
      <dgm:spPr/>
    </dgm:pt>
    <dgm:pt modelId="{ED4C57A7-EA09-4329-8CD2-58E2145C4491}" type="pres">
      <dgm:prSet presAssocID="{698765C8-D56F-4631-BF96-6B91DE330B74}" presName="sibTrans" presStyleCnt="0"/>
      <dgm:spPr/>
    </dgm:pt>
    <dgm:pt modelId="{258CCAC7-87C6-4EDE-9BAE-7C87EDE0245F}" type="pres">
      <dgm:prSet presAssocID="{1544A76E-3259-45BF-B0BD-E9FDF49608C1}" presName="node" presStyleLbl="node1" presStyleIdx="4" presStyleCnt="8">
        <dgm:presLayoutVars>
          <dgm:bulletEnabled val="1"/>
        </dgm:presLayoutVars>
      </dgm:prSet>
      <dgm:spPr/>
    </dgm:pt>
    <dgm:pt modelId="{FD552487-2EFD-4932-B9A7-7DDCB432C1FB}" type="pres">
      <dgm:prSet presAssocID="{1270DF78-711A-4510-A5B0-56DAC4DDAD8B}" presName="sibTrans" presStyleCnt="0"/>
      <dgm:spPr/>
    </dgm:pt>
    <dgm:pt modelId="{8FE6E1C6-EF03-4D73-BC6E-311084E4A74F}" type="pres">
      <dgm:prSet presAssocID="{64DE4C5D-A361-4B5A-AEB5-268A0473C7EC}" presName="node" presStyleLbl="node1" presStyleIdx="5" presStyleCnt="8">
        <dgm:presLayoutVars>
          <dgm:bulletEnabled val="1"/>
        </dgm:presLayoutVars>
      </dgm:prSet>
      <dgm:spPr/>
    </dgm:pt>
    <dgm:pt modelId="{F7B648EA-BA04-4F8D-B533-9349264D6689}" type="pres">
      <dgm:prSet presAssocID="{5EDE3917-1A59-4F85-B2D5-BB6481DA7CD1}" presName="sibTrans" presStyleCnt="0"/>
      <dgm:spPr/>
    </dgm:pt>
    <dgm:pt modelId="{53A372C1-A223-41C6-B3AA-D9CEAD4B7E1B}" type="pres">
      <dgm:prSet presAssocID="{9BF1EDFD-0192-4383-B9FB-034BD6E4DB4D}" presName="node" presStyleLbl="node1" presStyleIdx="6" presStyleCnt="8">
        <dgm:presLayoutVars>
          <dgm:bulletEnabled val="1"/>
        </dgm:presLayoutVars>
      </dgm:prSet>
      <dgm:spPr/>
    </dgm:pt>
    <dgm:pt modelId="{C7AACE99-E9BF-4E86-9679-D1DFA5E91C1C}" type="pres">
      <dgm:prSet presAssocID="{043C1ECD-7BDA-43B7-90E0-C051713B8EC2}" presName="sibTrans" presStyleCnt="0"/>
      <dgm:spPr/>
    </dgm:pt>
    <dgm:pt modelId="{60EFAEB7-1C30-491D-82A4-B8DA5176E69A}" type="pres">
      <dgm:prSet presAssocID="{8B482129-AA3A-417C-A216-4DCC65259A08}" presName="node" presStyleLbl="node1" presStyleIdx="7" presStyleCnt="8">
        <dgm:presLayoutVars>
          <dgm:bulletEnabled val="1"/>
        </dgm:presLayoutVars>
      </dgm:prSet>
      <dgm:spPr/>
    </dgm:pt>
  </dgm:ptLst>
  <dgm:cxnLst>
    <dgm:cxn modelId="{2B34E000-D752-4E55-962D-2DFF7522C932}" srcId="{54B13EF2-D838-4EE1-B180-296F7A20AE1A}" destId="{FDEF0CD0-5D48-4555-A43B-720AE97126BD}" srcOrd="3" destOrd="0" parTransId="{BFD78493-F00F-4F4B-967E-25EC34925F6A}" sibTransId="{698765C8-D56F-4631-BF96-6B91DE330B74}"/>
    <dgm:cxn modelId="{ED870C0C-2122-4BD0-AB2B-D76E4151BDEE}" type="presOf" srcId="{54B13EF2-D838-4EE1-B180-296F7A20AE1A}" destId="{DDF9B23F-5118-429B-AD00-09009B7D80E3}" srcOrd="0" destOrd="0" presId="urn:microsoft.com/office/officeart/2005/8/layout/default"/>
    <dgm:cxn modelId="{BED14819-BE76-4CB3-B070-317F7C040C91}" type="presOf" srcId="{6BA397DC-19A2-4E92-8151-B60AE8E9F1DB}" destId="{9F32019C-73A3-42A1-9F28-821FA4027D9D}" srcOrd="0" destOrd="0" presId="urn:microsoft.com/office/officeart/2005/8/layout/default"/>
    <dgm:cxn modelId="{605AE21C-9008-4DDB-BD66-28C5E5507057}" srcId="{54B13EF2-D838-4EE1-B180-296F7A20AE1A}" destId="{C6B87D28-5AD7-4C86-90DA-766D117CC33C}" srcOrd="0" destOrd="0" parTransId="{53B24EA0-1B8A-4F1E-93AC-A8F2E34A8303}" sibTransId="{B2F1C5BD-7194-47DD-BF07-2FDCF3B1E42F}"/>
    <dgm:cxn modelId="{10A2F732-EBC6-418E-BD2F-73BD500A270B}" type="presOf" srcId="{1544A76E-3259-45BF-B0BD-E9FDF49608C1}" destId="{258CCAC7-87C6-4EDE-9BAE-7C87EDE0245F}" srcOrd="0" destOrd="0" presId="urn:microsoft.com/office/officeart/2005/8/layout/default"/>
    <dgm:cxn modelId="{E45C0D33-5F70-4B6A-9ED5-1C43A6A3A594}" srcId="{54B13EF2-D838-4EE1-B180-296F7A20AE1A}" destId="{6BA397DC-19A2-4E92-8151-B60AE8E9F1DB}" srcOrd="1" destOrd="0" parTransId="{570D4710-C73B-4EAD-A2D7-1BB3B83B723E}" sibTransId="{B536BD87-D720-42B1-9920-F7B2BBE125A9}"/>
    <dgm:cxn modelId="{EACF8C39-CFB2-4751-8AE7-686670CC33C6}" srcId="{54B13EF2-D838-4EE1-B180-296F7A20AE1A}" destId="{1544A76E-3259-45BF-B0BD-E9FDF49608C1}" srcOrd="4" destOrd="0" parTransId="{130BD492-989A-4695-8D29-3DBEA6F023CC}" sibTransId="{1270DF78-711A-4510-A5B0-56DAC4DDAD8B}"/>
    <dgm:cxn modelId="{26DE5360-959A-4E36-A913-1A3C37B7F2F9}" type="presOf" srcId="{64DE4C5D-A361-4B5A-AEB5-268A0473C7EC}" destId="{8FE6E1C6-EF03-4D73-BC6E-311084E4A74F}" srcOrd="0" destOrd="0" presId="urn:microsoft.com/office/officeart/2005/8/layout/default"/>
    <dgm:cxn modelId="{330CAA4A-02F7-4D2D-86FC-A9969E36AE79}" type="presOf" srcId="{C6B87D28-5AD7-4C86-90DA-766D117CC33C}" destId="{1C4F6418-1BED-49A2-865B-BF2B7BF9E571}" srcOrd="0" destOrd="0" presId="urn:microsoft.com/office/officeart/2005/8/layout/default"/>
    <dgm:cxn modelId="{3EC6A96B-645D-4CF4-AA7D-9ADA2ECC3F7A}" type="presOf" srcId="{FDEF0CD0-5D48-4555-A43B-720AE97126BD}" destId="{03DCF120-BD2A-4077-AA44-9944BFBCC3F3}" srcOrd="0" destOrd="0" presId="urn:microsoft.com/office/officeart/2005/8/layout/default"/>
    <dgm:cxn modelId="{14F4C477-B702-42D7-A909-B8213EBC2159}" type="presOf" srcId="{8B482129-AA3A-417C-A216-4DCC65259A08}" destId="{60EFAEB7-1C30-491D-82A4-B8DA5176E69A}" srcOrd="0" destOrd="0" presId="urn:microsoft.com/office/officeart/2005/8/layout/default"/>
    <dgm:cxn modelId="{01E96D82-8EC3-4E98-B427-6CC878568D27}" srcId="{54B13EF2-D838-4EE1-B180-296F7A20AE1A}" destId="{9BF1EDFD-0192-4383-B9FB-034BD6E4DB4D}" srcOrd="6" destOrd="0" parTransId="{D1D83FBF-288F-473D-BCDB-A1BFB80CBD95}" sibTransId="{043C1ECD-7BDA-43B7-90E0-C051713B8EC2}"/>
    <dgm:cxn modelId="{4254CBA2-4C34-4CB9-B0A6-F89C33BB8AF5}" srcId="{54B13EF2-D838-4EE1-B180-296F7A20AE1A}" destId="{FBE77AB9-E457-4527-8EF5-EE6A8DE719EB}" srcOrd="2" destOrd="0" parTransId="{E36CE000-1A26-4101-85BE-FF2E44D2CC15}" sibTransId="{C59CD74F-9A65-40D9-AD63-E5C69CDF6B2A}"/>
    <dgm:cxn modelId="{D5EBE4AF-478F-4E8B-B28A-25E443F20C6E}" type="presOf" srcId="{9BF1EDFD-0192-4383-B9FB-034BD6E4DB4D}" destId="{53A372C1-A223-41C6-B3AA-D9CEAD4B7E1B}" srcOrd="0" destOrd="0" presId="urn:microsoft.com/office/officeart/2005/8/layout/default"/>
    <dgm:cxn modelId="{F48C8ACB-A282-4DBE-8DA6-E5B3C040175F}" type="presOf" srcId="{FBE77AB9-E457-4527-8EF5-EE6A8DE719EB}" destId="{151BE87D-1831-48DC-BD9D-05D2F308703A}" srcOrd="0" destOrd="0" presId="urn:microsoft.com/office/officeart/2005/8/layout/default"/>
    <dgm:cxn modelId="{41D3B5D8-CD08-4CB8-A9AE-E1B127B24F65}" srcId="{54B13EF2-D838-4EE1-B180-296F7A20AE1A}" destId="{64DE4C5D-A361-4B5A-AEB5-268A0473C7EC}" srcOrd="5" destOrd="0" parTransId="{817078BE-163A-4C44-BF68-D8C3DEB21AA0}" sibTransId="{5EDE3917-1A59-4F85-B2D5-BB6481DA7CD1}"/>
    <dgm:cxn modelId="{C24485E8-E438-4634-83FC-BBDD1F811ABD}" srcId="{54B13EF2-D838-4EE1-B180-296F7A20AE1A}" destId="{8B482129-AA3A-417C-A216-4DCC65259A08}" srcOrd="7" destOrd="0" parTransId="{FBDFFC95-9CE6-4930-9AC8-E7CEC469F30B}" sibTransId="{346C94F0-51D5-4B52-8B6D-85B4EC7BD30E}"/>
    <dgm:cxn modelId="{FDD49ECC-67ED-4DAE-B77B-6BEE90AF3950}" type="presParOf" srcId="{DDF9B23F-5118-429B-AD00-09009B7D80E3}" destId="{1C4F6418-1BED-49A2-865B-BF2B7BF9E571}" srcOrd="0" destOrd="0" presId="urn:microsoft.com/office/officeart/2005/8/layout/default"/>
    <dgm:cxn modelId="{F2AD8999-474E-4F10-8F4B-A0200EAC9158}" type="presParOf" srcId="{DDF9B23F-5118-429B-AD00-09009B7D80E3}" destId="{D98E1BAC-E829-4261-931C-B0233CBBA57F}" srcOrd="1" destOrd="0" presId="urn:microsoft.com/office/officeart/2005/8/layout/default"/>
    <dgm:cxn modelId="{F63AB428-7F89-44C3-8E2F-631B704B27FB}" type="presParOf" srcId="{DDF9B23F-5118-429B-AD00-09009B7D80E3}" destId="{9F32019C-73A3-42A1-9F28-821FA4027D9D}" srcOrd="2" destOrd="0" presId="urn:microsoft.com/office/officeart/2005/8/layout/default"/>
    <dgm:cxn modelId="{41932BD6-5019-4975-9668-1B46D600B268}" type="presParOf" srcId="{DDF9B23F-5118-429B-AD00-09009B7D80E3}" destId="{D5994281-F67A-497B-84D0-1088AF899001}" srcOrd="3" destOrd="0" presId="urn:microsoft.com/office/officeart/2005/8/layout/default"/>
    <dgm:cxn modelId="{1C5488F7-C8DF-44B3-AC39-2EDF858E1A8D}" type="presParOf" srcId="{DDF9B23F-5118-429B-AD00-09009B7D80E3}" destId="{151BE87D-1831-48DC-BD9D-05D2F308703A}" srcOrd="4" destOrd="0" presId="urn:microsoft.com/office/officeart/2005/8/layout/default"/>
    <dgm:cxn modelId="{2FA3D491-FA44-4334-88AD-6312114B0536}" type="presParOf" srcId="{DDF9B23F-5118-429B-AD00-09009B7D80E3}" destId="{F21FDA51-494E-4A85-A516-8F6C96F6737D}" srcOrd="5" destOrd="0" presId="urn:microsoft.com/office/officeart/2005/8/layout/default"/>
    <dgm:cxn modelId="{10E55C80-A4E3-4648-AD8A-57AFF51B3367}" type="presParOf" srcId="{DDF9B23F-5118-429B-AD00-09009B7D80E3}" destId="{03DCF120-BD2A-4077-AA44-9944BFBCC3F3}" srcOrd="6" destOrd="0" presId="urn:microsoft.com/office/officeart/2005/8/layout/default"/>
    <dgm:cxn modelId="{5BBDA3BA-6EB3-4DFD-9209-3C2C89D6D0E7}" type="presParOf" srcId="{DDF9B23F-5118-429B-AD00-09009B7D80E3}" destId="{ED4C57A7-EA09-4329-8CD2-58E2145C4491}" srcOrd="7" destOrd="0" presId="urn:microsoft.com/office/officeart/2005/8/layout/default"/>
    <dgm:cxn modelId="{A8650E75-4A6E-421E-9EE6-03AD423B358E}" type="presParOf" srcId="{DDF9B23F-5118-429B-AD00-09009B7D80E3}" destId="{258CCAC7-87C6-4EDE-9BAE-7C87EDE0245F}" srcOrd="8" destOrd="0" presId="urn:microsoft.com/office/officeart/2005/8/layout/default"/>
    <dgm:cxn modelId="{9D2B7F9A-CE84-4A3E-9F38-8813A6F5896C}" type="presParOf" srcId="{DDF9B23F-5118-429B-AD00-09009B7D80E3}" destId="{FD552487-2EFD-4932-B9A7-7DDCB432C1FB}" srcOrd="9" destOrd="0" presId="urn:microsoft.com/office/officeart/2005/8/layout/default"/>
    <dgm:cxn modelId="{A54D1697-415A-4257-8ED5-57170862747E}" type="presParOf" srcId="{DDF9B23F-5118-429B-AD00-09009B7D80E3}" destId="{8FE6E1C6-EF03-4D73-BC6E-311084E4A74F}" srcOrd="10" destOrd="0" presId="urn:microsoft.com/office/officeart/2005/8/layout/default"/>
    <dgm:cxn modelId="{2D07C59F-F61D-41CE-A2C4-3424FBA9EB28}" type="presParOf" srcId="{DDF9B23F-5118-429B-AD00-09009B7D80E3}" destId="{F7B648EA-BA04-4F8D-B533-9349264D6689}" srcOrd="11" destOrd="0" presId="urn:microsoft.com/office/officeart/2005/8/layout/default"/>
    <dgm:cxn modelId="{4AA733C6-746D-42A1-B5B2-46F2B67119AE}" type="presParOf" srcId="{DDF9B23F-5118-429B-AD00-09009B7D80E3}" destId="{53A372C1-A223-41C6-B3AA-D9CEAD4B7E1B}" srcOrd="12" destOrd="0" presId="urn:microsoft.com/office/officeart/2005/8/layout/default"/>
    <dgm:cxn modelId="{9C29D367-8382-4C60-BC28-D1501C1273FA}" type="presParOf" srcId="{DDF9B23F-5118-429B-AD00-09009B7D80E3}" destId="{C7AACE99-E9BF-4E86-9679-D1DFA5E91C1C}" srcOrd="13" destOrd="0" presId="urn:microsoft.com/office/officeart/2005/8/layout/default"/>
    <dgm:cxn modelId="{AD9AF0F1-3637-4AF3-A3AF-9227A98FE4B1}" type="presParOf" srcId="{DDF9B23F-5118-429B-AD00-09009B7D80E3}" destId="{60EFAEB7-1C30-491D-82A4-B8DA5176E69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9632B2-F2C3-4A13-A2B3-00A55F35507E}"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CEA3ED1-6D34-41A9-A51C-0A81BE48DA6D}">
      <dgm:prSet/>
      <dgm:spPr/>
      <dgm:t>
        <a:bodyPr/>
        <a:lstStyle/>
        <a:p>
          <a:r>
            <a:rPr lang="en-GB" b="1" dirty="0"/>
            <a:t>Objective</a:t>
          </a:r>
          <a:r>
            <a:rPr lang="en-GB" dirty="0"/>
            <a:t>: Get to know your classmates!</a:t>
          </a:r>
          <a:endParaRPr lang="en-US" dirty="0"/>
        </a:p>
      </dgm:t>
    </dgm:pt>
    <dgm:pt modelId="{153BE6DC-B8E0-4695-BF6B-F1B687744A28}" type="parTrans" cxnId="{FDB7D119-2E2C-4CF4-ADB2-090ADFE14B5F}">
      <dgm:prSet/>
      <dgm:spPr/>
      <dgm:t>
        <a:bodyPr/>
        <a:lstStyle/>
        <a:p>
          <a:endParaRPr lang="en-US"/>
        </a:p>
      </dgm:t>
    </dgm:pt>
    <dgm:pt modelId="{0F9A5320-C38C-4E6A-AE9C-7BAB7F283A73}" type="sibTrans" cxnId="{FDB7D119-2E2C-4CF4-ADB2-090ADFE14B5F}">
      <dgm:prSet/>
      <dgm:spPr/>
      <dgm:t>
        <a:bodyPr/>
        <a:lstStyle/>
        <a:p>
          <a:endParaRPr lang="en-US"/>
        </a:p>
      </dgm:t>
    </dgm:pt>
    <dgm:pt modelId="{0E691A1B-7A42-46C8-9E58-86F5D7DFE12B}">
      <dgm:prSet/>
      <dgm:spPr/>
      <dgm:t>
        <a:bodyPr/>
        <a:lstStyle/>
        <a:p>
          <a:r>
            <a:rPr lang="en-GB" b="1" dirty="0"/>
            <a:t>Instructions</a:t>
          </a:r>
          <a:r>
            <a:rPr lang="en-GB" dirty="0"/>
            <a:t>: Each participant shares:</a:t>
          </a:r>
          <a:endParaRPr lang="en-US" dirty="0"/>
        </a:p>
      </dgm:t>
    </dgm:pt>
    <dgm:pt modelId="{9E77E7D4-8BD5-4474-8BFF-6FC556AF0166}" type="parTrans" cxnId="{48449BBE-19B8-4C0B-BB64-AB9A20D3F03A}">
      <dgm:prSet/>
      <dgm:spPr/>
      <dgm:t>
        <a:bodyPr/>
        <a:lstStyle/>
        <a:p>
          <a:endParaRPr lang="en-US"/>
        </a:p>
      </dgm:t>
    </dgm:pt>
    <dgm:pt modelId="{C5436646-2036-4BB3-BEAC-D7D907D173E4}" type="sibTrans" cxnId="{48449BBE-19B8-4C0B-BB64-AB9A20D3F03A}">
      <dgm:prSet/>
      <dgm:spPr/>
      <dgm:t>
        <a:bodyPr/>
        <a:lstStyle/>
        <a:p>
          <a:endParaRPr lang="en-US"/>
        </a:p>
      </dgm:t>
    </dgm:pt>
    <dgm:pt modelId="{C530936A-4B51-4CFD-A78E-836A59716309}">
      <dgm:prSet/>
      <dgm:spPr/>
      <dgm:t>
        <a:bodyPr/>
        <a:lstStyle/>
        <a:p>
          <a:r>
            <a:rPr lang="en-GB"/>
            <a:t>Name</a:t>
          </a:r>
          <a:endParaRPr lang="en-US"/>
        </a:p>
      </dgm:t>
    </dgm:pt>
    <dgm:pt modelId="{14CFDAC4-CBA0-4081-B542-2FCC717308E3}" type="parTrans" cxnId="{D4312825-2E93-432F-B94D-CDE6024F03B7}">
      <dgm:prSet/>
      <dgm:spPr/>
      <dgm:t>
        <a:bodyPr/>
        <a:lstStyle/>
        <a:p>
          <a:endParaRPr lang="en-US"/>
        </a:p>
      </dgm:t>
    </dgm:pt>
    <dgm:pt modelId="{D4782484-1ECF-4915-A095-09B5F13DD8B9}" type="sibTrans" cxnId="{D4312825-2E93-432F-B94D-CDE6024F03B7}">
      <dgm:prSet/>
      <dgm:spPr/>
      <dgm:t>
        <a:bodyPr/>
        <a:lstStyle/>
        <a:p>
          <a:endParaRPr lang="en-US"/>
        </a:p>
      </dgm:t>
    </dgm:pt>
    <dgm:pt modelId="{E9105260-76AC-4AB8-8017-E94B9D112D60}">
      <dgm:prSet/>
      <dgm:spPr/>
      <dgm:t>
        <a:bodyPr/>
        <a:lstStyle/>
        <a:p>
          <a:r>
            <a:rPr lang="en-GB" dirty="0"/>
            <a:t>Academic Year &amp; College</a:t>
          </a:r>
          <a:endParaRPr lang="en-US" dirty="0"/>
        </a:p>
      </dgm:t>
    </dgm:pt>
    <dgm:pt modelId="{EDA97583-8A1D-4E24-8A3F-24F60032F8FE}" type="parTrans" cxnId="{677F8E33-8C19-406F-AF50-F3E250DFE439}">
      <dgm:prSet/>
      <dgm:spPr/>
      <dgm:t>
        <a:bodyPr/>
        <a:lstStyle/>
        <a:p>
          <a:endParaRPr lang="en-US"/>
        </a:p>
      </dgm:t>
    </dgm:pt>
    <dgm:pt modelId="{A13D157F-1918-414B-B441-C87A594318EF}" type="sibTrans" cxnId="{677F8E33-8C19-406F-AF50-F3E250DFE439}">
      <dgm:prSet/>
      <dgm:spPr/>
      <dgm:t>
        <a:bodyPr/>
        <a:lstStyle/>
        <a:p>
          <a:endParaRPr lang="en-US"/>
        </a:p>
      </dgm:t>
    </dgm:pt>
    <dgm:pt modelId="{896B771E-D9FE-4E7D-BB12-3C8DCAFEB381}">
      <dgm:prSet/>
      <dgm:spPr/>
      <dgm:t>
        <a:bodyPr/>
        <a:lstStyle/>
        <a:p>
          <a:r>
            <a:rPr lang="en-GB"/>
            <a:t>Programming Languages Known</a:t>
          </a:r>
          <a:endParaRPr lang="en-US"/>
        </a:p>
      </dgm:t>
    </dgm:pt>
    <dgm:pt modelId="{02D9999C-16CB-4154-AB2A-7C85FC7B59A0}" type="parTrans" cxnId="{12684E2B-C68F-4EFC-86E6-6254B184F17A}">
      <dgm:prSet/>
      <dgm:spPr/>
      <dgm:t>
        <a:bodyPr/>
        <a:lstStyle/>
        <a:p>
          <a:endParaRPr lang="en-US"/>
        </a:p>
      </dgm:t>
    </dgm:pt>
    <dgm:pt modelId="{5B6F8669-3C27-43BB-816B-5EFD10919BF0}" type="sibTrans" cxnId="{12684E2B-C68F-4EFC-86E6-6254B184F17A}">
      <dgm:prSet/>
      <dgm:spPr/>
      <dgm:t>
        <a:bodyPr/>
        <a:lstStyle/>
        <a:p>
          <a:endParaRPr lang="en-US"/>
        </a:p>
      </dgm:t>
    </dgm:pt>
    <dgm:pt modelId="{379C11E4-DB94-43EE-B64A-02FF538146F7}">
      <dgm:prSet/>
      <dgm:spPr/>
      <dgm:t>
        <a:bodyPr/>
        <a:lstStyle/>
        <a:p>
          <a:r>
            <a:rPr lang="en-GB"/>
            <a:t>Current Work in Tech? (Y/N)</a:t>
          </a:r>
          <a:endParaRPr lang="en-US"/>
        </a:p>
      </dgm:t>
    </dgm:pt>
    <dgm:pt modelId="{556CA54C-84EE-4953-BF1D-8FE1D1490BF8}" type="parTrans" cxnId="{D95D230F-F258-4272-995F-34B403C3006D}">
      <dgm:prSet/>
      <dgm:spPr/>
      <dgm:t>
        <a:bodyPr/>
        <a:lstStyle/>
        <a:p>
          <a:endParaRPr lang="en-US"/>
        </a:p>
      </dgm:t>
    </dgm:pt>
    <dgm:pt modelId="{CC89EAF2-FEE4-49CF-A99A-CFC73355ECCF}" type="sibTrans" cxnId="{D95D230F-F258-4272-995F-34B403C3006D}">
      <dgm:prSet/>
      <dgm:spPr/>
      <dgm:t>
        <a:bodyPr/>
        <a:lstStyle/>
        <a:p>
          <a:endParaRPr lang="en-US"/>
        </a:p>
      </dgm:t>
    </dgm:pt>
    <dgm:pt modelId="{A541B2AD-15A1-47A1-9E93-891333BCC82C}">
      <dgm:prSet/>
      <dgm:spPr/>
      <dgm:t>
        <a:bodyPr/>
        <a:lstStyle/>
        <a:p>
          <a:r>
            <a:rPr lang="en-GB" dirty="0"/>
            <a:t>Future Career Goal</a:t>
          </a:r>
          <a:endParaRPr lang="en-US" dirty="0"/>
        </a:p>
      </dgm:t>
    </dgm:pt>
    <dgm:pt modelId="{3BE04100-F5A9-4984-91AF-3D2F3A134BAD}" type="parTrans" cxnId="{8F91314D-B1CD-4963-9C01-ECDD985BD058}">
      <dgm:prSet/>
      <dgm:spPr/>
      <dgm:t>
        <a:bodyPr/>
        <a:lstStyle/>
        <a:p>
          <a:endParaRPr lang="en-US"/>
        </a:p>
      </dgm:t>
    </dgm:pt>
    <dgm:pt modelId="{76BD8585-570A-4019-B33E-A31AAB498ADA}" type="sibTrans" cxnId="{8F91314D-B1CD-4963-9C01-ECDD985BD058}">
      <dgm:prSet/>
      <dgm:spPr/>
      <dgm:t>
        <a:bodyPr/>
        <a:lstStyle/>
        <a:p>
          <a:endParaRPr lang="en-US"/>
        </a:p>
      </dgm:t>
    </dgm:pt>
    <dgm:pt modelId="{CA81111E-3A24-4979-9C9E-BF26F2FF9DB8}" type="pres">
      <dgm:prSet presAssocID="{269632B2-F2C3-4A13-A2B3-00A55F35507E}" presName="linear" presStyleCnt="0">
        <dgm:presLayoutVars>
          <dgm:animLvl val="lvl"/>
          <dgm:resizeHandles val="exact"/>
        </dgm:presLayoutVars>
      </dgm:prSet>
      <dgm:spPr/>
    </dgm:pt>
    <dgm:pt modelId="{A6DE3789-265F-4ADB-B0B1-0190CA68ECC3}" type="pres">
      <dgm:prSet presAssocID="{BCEA3ED1-6D34-41A9-A51C-0A81BE48DA6D}" presName="parentText" presStyleLbl="node1" presStyleIdx="0" presStyleCnt="2">
        <dgm:presLayoutVars>
          <dgm:chMax val="0"/>
          <dgm:bulletEnabled val="1"/>
        </dgm:presLayoutVars>
      </dgm:prSet>
      <dgm:spPr/>
    </dgm:pt>
    <dgm:pt modelId="{96CB484A-EF07-4727-9BF6-A5D325AD7305}" type="pres">
      <dgm:prSet presAssocID="{0F9A5320-C38C-4E6A-AE9C-7BAB7F283A73}" presName="spacer" presStyleCnt="0"/>
      <dgm:spPr/>
    </dgm:pt>
    <dgm:pt modelId="{F7EE587B-7F1E-44F7-9F35-B394BF798CF7}" type="pres">
      <dgm:prSet presAssocID="{0E691A1B-7A42-46C8-9E58-86F5D7DFE12B}" presName="parentText" presStyleLbl="node1" presStyleIdx="1" presStyleCnt="2">
        <dgm:presLayoutVars>
          <dgm:chMax val="0"/>
          <dgm:bulletEnabled val="1"/>
        </dgm:presLayoutVars>
      </dgm:prSet>
      <dgm:spPr/>
    </dgm:pt>
    <dgm:pt modelId="{EFD65137-4DC5-4D9D-8515-318593698A36}" type="pres">
      <dgm:prSet presAssocID="{0E691A1B-7A42-46C8-9E58-86F5D7DFE12B}" presName="childText" presStyleLbl="revTx" presStyleIdx="0" presStyleCnt="1">
        <dgm:presLayoutVars>
          <dgm:bulletEnabled val="1"/>
        </dgm:presLayoutVars>
      </dgm:prSet>
      <dgm:spPr/>
    </dgm:pt>
  </dgm:ptLst>
  <dgm:cxnLst>
    <dgm:cxn modelId="{BF2CDC03-71B2-4DF9-8BE0-C6B65AE6A6BC}" type="presOf" srcId="{A541B2AD-15A1-47A1-9E93-891333BCC82C}" destId="{EFD65137-4DC5-4D9D-8515-318593698A36}" srcOrd="0" destOrd="4" presId="urn:microsoft.com/office/officeart/2005/8/layout/vList2"/>
    <dgm:cxn modelId="{D95D230F-F258-4272-995F-34B403C3006D}" srcId="{0E691A1B-7A42-46C8-9E58-86F5D7DFE12B}" destId="{379C11E4-DB94-43EE-B64A-02FF538146F7}" srcOrd="3" destOrd="0" parTransId="{556CA54C-84EE-4953-BF1D-8FE1D1490BF8}" sibTransId="{CC89EAF2-FEE4-49CF-A99A-CFC73355ECCF}"/>
    <dgm:cxn modelId="{B7D3C713-B842-4843-BC87-5E0F6A409626}" type="presOf" srcId="{BCEA3ED1-6D34-41A9-A51C-0A81BE48DA6D}" destId="{A6DE3789-265F-4ADB-B0B1-0190CA68ECC3}" srcOrd="0" destOrd="0" presId="urn:microsoft.com/office/officeart/2005/8/layout/vList2"/>
    <dgm:cxn modelId="{FDB7D119-2E2C-4CF4-ADB2-090ADFE14B5F}" srcId="{269632B2-F2C3-4A13-A2B3-00A55F35507E}" destId="{BCEA3ED1-6D34-41A9-A51C-0A81BE48DA6D}" srcOrd="0" destOrd="0" parTransId="{153BE6DC-B8E0-4695-BF6B-F1B687744A28}" sibTransId="{0F9A5320-C38C-4E6A-AE9C-7BAB7F283A73}"/>
    <dgm:cxn modelId="{D4312825-2E93-432F-B94D-CDE6024F03B7}" srcId="{0E691A1B-7A42-46C8-9E58-86F5D7DFE12B}" destId="{C530936A-4B51-4CFD-A78E-836A59716309}" srcOrd="0" destOrd="0" parTransId="{14CFDAC4-CBA0-4081-B542-2FCC717308E3}" sibTransId="{D4782484-1ECF-4915-A095-09B5F13DD8B9}"/>
    <dgm:cxn modelId="{12684E2B-C68F-4EFC-86E6-6254B184F17A}" srcId="{0E691A1B-7A42-46C8-9E58-86F5D7DFE12B}" destId="{896B771E-D9FE-4E7D-BB12-3C8DCAFEB381}" srcOrd="2" destOrd="0" parTransId="{02D9999C-16CB-4154-AB2A-7C85FC7B59A0}" sibTransId="{5B6F8669-3C27-43BB-816B-5EFD10919BF0}"/>
    <dgm:cxn modelId="{677F8E33-8C19-406F-AF50-F3E250DFE439}" srcId="{0E691A1B-7A42-46C8-9E58-86F5D7DFE12B}" destId="{E9105260-76AC-4AB8-8017-E94B9D112D60}" srcOrd="1" destOrd="0" parTransId="{EDA97583-8A1D-4E24-8A3F-24F60032F8FE}" sibTransId="{A13D157F-1918-414B-B441-C87A594318EF}"/>
    <dgm:cxn modelId="{184C0941-6489-4BA8-82FD-5B0F7653BB3C}" type="presOf" srcId="{269632B2-F2C3-4A13-A2B3-00A55F35507E}" destId="{CA81111E-3A24-4979-9C9E-BF26F2FF9DB8}" srcOrd="0" destOrd="0" presId="urn:microsoft.com/office/officeart/2005/8/layout/vList2"/>
    <dgm:cxn modelId="{8F91314D-B1CD-4963-9C01-ECDD985BD058}" srcId="{0E691A1B-7A42-46C8-9E58-86F5D7DFE12B}" destId="{A541B2AD-15A1-47A1-9E93-891333BCC82C}" srcOrd="4" destOrd="0" parTransId="{3BE04100-F5A9-4984-91AF-3D2F3A134BAD}" sibTransId="{76BD8585-570A-4019-B33E-A31AAB498ADA}"/>
    <dgm:cxn modelId="{360B8D4F-BBB1-46E1-BE48-59782E190DBA}" type="presOf" srcId="{E9105260-76AC-4AB8-8017-E94B9D112D60}" destId="{EFD65137-4DC5-4D9D-8515-318593698A36}" srcOrd="0" destOrd="1" presId="urn:microsoft.com/office/officeart/2005/8/layout/vList2"/>
    <dgm:cxn modelId="{12324587-4921-402F-87EA-0234D65FCC89}" type="presOf" srcId="{379C11E4-DB94-43EE-B64A-02FF538146F7}" destId="{EFD65137-4DC5-4D9D-8515-318593698A36}" srcOrd="0" destOrd="3" presId="urn:microsoft.com/office/officeart/2005/8/layout/vList2"/>
    <dgm:cxn modelId="{48449BBE-19B8-4C0B-BB64-AB9A20D3F03A}" srcId="{269632B2-F2C3-4A13-A2B3-00A55F35507E}" destId="{0E691A1B-7A42-46C8-9E58-86F5D7DFE12B}" srcOrd="1" destOrd="0" parTransId="{9E77E7D4-8BD5-4474-8BFF-6FC556AF0166}" sibTransId="{C5436646-2036-4BB3-BEAC-D7D907D173E4}"/>
    <dgm:cxn modelId="{CAD4EFC3-608D-40BB-B5E6-9731B9B40BCB}" type="presOf" srcId="{896B771E-D9FE-4E7D-BB12-3C8DCAFEB381}" destId="{EFD65137-4DC5-4D9D-8515-318593698A36}" srcOrd="0" destOrd="2" presId="urn:microsoft.com/office/officeart/2005/8/layout/vList2"/>
    <dgm:cxn modelId="{279042E2-F843-41E8-81F8-248564D48FE0}" type="presOf" srcId="{C530936A-4B51-4CFD-A78E-836A59716309}" destId="{EFD65137-4DC5-4D9D-8515-318593698A36}" srcOrd="0" destOrd="0" presId="urn:microsoft.com/office/officeart/2005/8/layout/vList2"/>
    <dgm:cxn modelId="{A6A904F4-B824-4990-AA42-86DE667E7C0E}" type="presOf" srcId="{0E691A1B-7A42-46C8-9E58-86F5D7DFE12B}" destId="{F7EE587B-7F1E-44F7-9F35-B394BF798CF7}" srcOrd="0" destOrd="0" presId="urn:microsoft.com/office/officeart/2005/8/layout/vList2"/>
    <dgm:cxn modelId="{9A981152-819B-40D0-B277-7B38D2D009C8}" type="presParOf" srcId="{CA81111E-3A24-4979-9C9E-BF26F2FF9DB8}" destId="{A6DE3789-265F-4ADB-B0B1-0190CA68ECC3}" srcOrd="0" destOrd="0" presId="urn:microsoft.com/office/officeart/2005/8/layout/vList2"/>
    <dgm:cxn modelId="{F11D77B4-9851-45F3-81D3-BAD5B648D0AD}" type="presParOf" srcId="{CA81111E-3A24-4979-9C9E-BF26F2FF9DB8}" destId="{96CB484A-EF07-4727-9BF6-A5D325AD7305}" srcOrd="1" destOrd="0" presId="urn:microsoft.com/office/officeart/2005/8/layout/vList2"/>
    <dgm:cxn modelId="{441FE96F-D800-4EF1-9EDA-84F6576BD5A4}" type="presParOf" srcId="{CA81111E-3A24-4979-9C9E-BF26F2FF9DB8}" destId="{F7EE587B-7F1E-44F7-9F35-B394BF798CF7}" srcOrd="2" destOrd="0" presId="urn:microsoft.com/office/officeart/2005/8/layout/vList2"/>
    <dgm:cxn modelId="{026A0A56-4474-49B6-BB77-AE689CDA59EA}" type="presParOf" srcId="{CA81111E-3A24-4979-9C9E-BF26F2FF9DB8}" destId="{EFD65137-4DC5-4D9D-8515-318593698A36}"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EE4214-F8A9-4510-AC89-12EE1359BDB4}"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608DF1E1-5D5E-4CE4-B449-F789393EDE8F}">
      <dgm:prSet/>
      <dgm:spPr/>
      <dgm:t>
        <a:bodyPr/>
        <a:lstStyle/>
        <a:p>
          <a:r>
            <a:rPr lang="en-GB"/>
            <a:t>Block Elements:</a:t>
          </a:r>
          <a:endParaRPr lang="en-US"/>
        </a:p>
      </dgm:t>
    </dgm:pt>
    <dgm:pt modelId="{3167E93E-8C2F-40F3-BD78-310CC445497D}" type="parTrans" cxnId="{3C1EAA63-6611-4AAE-A69C-28F3AAB4D6E2}">
      <dgm:prSet/>
      <dgm:spPr/>
      <dgm:t>
        <a:bodyPr/>
        <a:lstStyle/>
        <a:p>
          <a:endParaRPr lang="en-US"/>
        </a:p>
      </dgm:t>
    </dgm:pt>
    <dgm:pt modelId="{B44A1188-1FA8-4809-92BC-4B13C7F779FA}" type="sibTrans" cxnId="{3C1EAA63-6611-4AAE-A69C-28F3AAB4D6E2}">
      <dgm:prSet/>
      <dgm:spPr/>
      <dgm:t>
        <a:bodyPr/>
        <a:lstStyle/>
        <a:p>
          <a:endParaRPr lang="en-US"/>
        </a:p>
      </dgm:t>
    </dgm:pt>
    <dgm:pt modelId="{958E932B-0071-4819-9057-4E1CA02834AA}">
      <dgm:prSet/>
      <dgm:spPr/>
      <dgm:t>
        <a:bodyPr/>
        <a:lstStyle/>
        <a:p>
          <a:r>
            <a:rPr lang="en-GB"/>
            <a:t>Take full width.</a:t>
          </a:r>
          <a:endParaRPr lang="en-US"/>
        </a:p>
      </dgm:t>
    </dgm:pt>
    <dgm:pt modelId="{43D51079-6BC2-48F7-9FDE-4700224038B5}" type="parTrans" cxnId="{FC856605-6A21-4EAD-8569-C5A7EEC637E0}">
      <dgm:prSet/>
      <dgm:spPr/>
      <dgm:t>
        <a:bodyPr/>
        <a:lstStyle/>
        <a:p>
          <a:endParaRPr lang="en-US"/>
        </a:p>
      </dgm:t>
    </dgm:pt>
    <dgm:pt modelId="{89807961-121F-473E-9057-90988DD31BD5}" type="sibTrans" cxnId="{FC856605-6A21-4EAD-8569-C5A7EEC637E0}">
      <dgm:prSet/>
      <dgm:spPr/>
      <dgm:t>
        <a:bodyPr/>
        <a:lstStyle/>
        <a:p>
          <a:endParaRPr lang="en-US"/>
        </a:p>
      </dgm:t>
    </dgm:pt>
    <dgm:pt modelId="{650868D9-D5C5-48C0-9159-C064253D43AE}">
      <dgm:prSet/>
      <dgm:spPr/>
      <dgm:t>
        <a:bodyPr/>
        <a:lstStyle/>
        <a:p>
          <a:r>
            <a:rPr lang="en-GB" dirty="0"/>
            <a:t>Examples: &lt;div&gt;, &lt;h1&gt;, &lt;p&gt;, &lt;section&gt;, etc.</a:t>
          </a:r>
          <a:endParaRPr lang="en-US" dirty="0"/>
        </a:p>
      </dgm:t>
    </dgm:pt>
    <dgm:pt modelId="{9036A167-5EB2-42D9-BF38-6BBF57E7B61C}" type="parTrans" cxnId="{11E66323-089C-4032-ACBC-A9CA6F2C40AB}">
      <dgm:prSet/>
      <dgm:spPr/>
      <dgm:t>
        <a:bodyPr/>
        <a:lstStyle/>
        <a:p>
          <a:endParaRPr lang="en-US"/>
        </a:p>
      </dgm:t>
    </dgm:pt>
    <dgm:pt modelId="{AC2F239D-62FE-482D-A202-C390478C75BD}" type="sibTrans" cxnId="{11E66323-089C-4032-ACBC-A9CA6F2C40AB}">
      <dgm:prSet/>
      <dgm:spPr/>
      <dgm:t>
        <a:bodyPr/>
        <a:lstStyle/>
        <a:p>
          <a:endParaRPr lang="en-US"/>
        </a:p>
      </dgm:t>
    </dgm:pt>
    <dgm:pt modelId="{0034A8EE-BAAC-49B3-9820-AA298524EBA2}">
      <dgm:prSet/>
      <dgm:spPr/>
      <dgm:t>
        <a:bodyPr/>
        <a:lstStyle/>
        <a:p>
          <a:r>
            <a:rPr lang="en-GB"/>
            <a:t>Inline Elements:</a:t>
          </a:r>
          <a:endParaRPr lang="en-US"/>
        </a:p>
      </dgm:t>
    </dgm:pt>
    <dgm:pt modelId="{F1117E95-DB8C-4C9D-9C0A-BED066F57779}" type="parTrans" cxnId="{67217FB1-D7DA-4537-B0D9-05997D4DF4D5}">
      <dgm:prSet/>
      <dgm:spPr/>
      <dgm:t>
        <a:bodyPr/>
        <a:lstStyle/>
        <a:p>
          <a:endParaRPr lang="en-US"/>
        </a:p>
      </dgm:t>
    </dgm:pt>
    <dgm:pt modelId="{9E84C4EC-B670-4EAD-94C3-60D7A02D7613}" type="sibTrans" cxnId="{67217FB1-D7DA-4537-B0D9-05997D4DF4D5}">
      <dgm:prSet/>
      <dgm:spPr/>
      <dgm:t>
        <a:bodyPr/>
        <a:lstStyle/>
        <a:p>
          <a:endParaRPr lang="en-US"/>
        </a:p>
      </dgm:t>
    </dgm:pt>
    <dgm:pt modelId="{C30AB7F0-1759-4695-91F3-A6837C2244C6}">
      <dgm:prSet/>
      <dgm:spPr/>
      <dgm:t>
        <a:bodyPr/>
        <a:lstStyle/>
        <a:p>
          <a:r>
            <a:rPr lang="en-GB"/>
            <a:t>Appear on the same line with other elements.</a:t>
          </a:r>
          <a:endParaRPr lang="en-US"/>
        </a:p>
      </dgm:t>
    </dgm:pt>
    <dgm:pt modelId="{54F0D782-E47E-4CE9-B35D-8B544EB738F4}" type="parTrans" cxnId="{5D1C4A65-5B72-4F0D-9759-A8BFD3AB88C9}">
      <dgm:prSet/>
      <dgm:spPr/>
      <dgm:t>
        <a:bodyPr/>
        <a:lstStyle/>
        <a:p>
          <a:endParaRPr lang="en-US"/>
        </a:p>
      </dgm:t>
    </dgm:pt>
    <dgm:pt modelId="{E2614E1D-29E1-45AB-A6CF-3B48B30EF7D1}" type="sibTrans" cxnId="{5D1C4A65-5B72-4F0D-9759-A8BFD3AB88C9}">
      <dgm:prSet/>
      <dgm:spPr/>
      <dgm:t>
        <a:bodyPr/>
        <a:lstStyle/>
        <a:p>
          <a:endParaRPr lang="en-US"/>
        </a:p>
      </dgm:t>
    </dgm:pt>
    <dgm:pt modelId="{A2D59551-0995-4DD9-AEAD-CA15BD28D4ED}">
      <dgm:prSet/>
      <dgm:spPr/>
      <dgm:t>
        <a:bodyPr/>
        <a:lstStyle/>
        <a:p>
          <a:r>
            <a:rPr lang="en-GB"/>
            <a:t>Examples: &lt;span&gt;, &lt;a&gt;, &lt;strong&gt;, etc.</a:t>
          </a:r>
          <a:endParaRPr lang="en-US"/>
        </a:p>
      </dgm:t>
    </dgm:pt>
    <dgm:pt modelId="{D038B571-CCC1-4D87-99E2-B0F0C54F328E}" type="parTrans" cxnId="{316EF632-F2E7-4D96-B94E-7C1B115C9E82}">
      <dgm:prSet/>
      <dgm:spPr/>
      <dgm:t>
        <a:bodyPr/>
        <a:lstStyle/>
        <a:p>
          <a:endParaRPr lang="en-US"/>
        </a:p>
      </dgm:t>
    </dgm:pt>
    <dgm:pt modelId="{87B262C7-5BF8-4BBC-B3E8-6726DC1178BD}" type="sibTrans" cxnId="{316EF632-F2E7-4D96-B94E-7C1B115C9E82}">
      <dgm:prSet/>
      <dgm:spPr/>
      <dgm:t>
        <a:bodyPr/>
        <a:lstStyle/>
        <a:p>
          <a:endParaRPr lang="en-US"/>
        </a:p>
      </dgm:t>
    </dgm:pt>
    <dgm:pt modelId="{5C9A7FC5-F5BA-471D-8F3C-2A6C1A9F1565}" type="pres">
      <dgm:prSet presAssocID="{26EE4214-F8A9-4510-AC89-12EE1359BDB4}" presName="diagram" presStyleCnt="0">
        <dgm:presLayoutVars>
          <dgm:dir/>
          <dgm:resizeHandles val="exact"/>
        </dgm:presLayoutVars>
      </dgm:prSet>
      <dgm:spPr/>
    </dgm:pt>
    <dgm:pt modelId="{2769914D-8B29-4201-AC88-7B4685C29977}" type="pres">
      <dgm:prSet presAssocID="{608DF1E1-5D5E-4CE4-B449-F789393EDE8F}" presName="node" presStyleLbl="node1" presStyleIdx="0" presStyleCnt="2">
        <dgm:presLayoutVars>
          <dgm:bulletEnabled val="1"/>
        </dgm:presLayoutVars>
      </dgm:prSet>
      <dgm:spPr/>
    </dgm:pt>
    <dgm:pt modelId="{A6A7F629-8032-45DF-A261-8F9559151FBB}" type="pres">
      <dgm:prSet presAssocID="{B44A1188-1FA8-4809-92BC-4B13C7F779FA}" presName="sibTrans" presStyleCnt="0"/>
      <dgm:spPr/>
    </dgm:pt>
    <dgm:pt modelId="{98511EBD-77F5-4F2D-AB05-E8310513726B}" type="pres">
      <dgm:prSet presAssocID="{0034A8EE-BAAC-49B3-9820-AA298524EBA2}" presName="node" presStyleLbl="node1" presStyleIdx="1" presStyleCnt="2">
        <dgm:presLayoutVars>
          <dgm:bulletEnabled val="1"/>
        </dgm:presLayoutVars>
      </dgm:prSet>
      <dgm:spPr/>
    </dgm:pt>
  </dgm:ptLst>
  <dgm:cxnLst>
    <dgm:cxn modelId="{D1B11501-B495-4676-811F-D0EA063ED5C0}" type="presOf" srcId="{0034A8EE-BAAC-49B3-9820-AA298524EBA2}" destId="{98511EBD-77F5-4F2D-AB05-E8310513726B}" srcOrd="0" destOrd="0" presId="urn:microsoft.com/office/officeart/2005/8/layout/default"/>
    <dgm:cxn modelId="{FC856605-6A21-4EAD-8569-C5A7EEC637E0}" srcId="{608DF1E1-5D5E-4CE4-B449-F789393EDE8F}" destId="{958E932B-0071-4819-9057-4E1CA02834AA}" srcOrd="0" destOrd="0" parTransId="{43D51079-6BC2-48F7-9FDE-4700224038B5}" sibTransId="{89807961-121F-473E-9057-90988DD31BD5}"/>
    <dgm:cxn modelId="{661BAD21-C860-40F0-B754-3D2A0D6DEE8D}" type="presOf" srcId="{650868D9-D5C5-48C0-9159-C064253D43AE}" destId="{2769914D-8B29-4201-AC88-7B4685C29977}" srcOrd="0" destOrd="2" presId="urn:microsoft.com/office/officeart/2005/8/layout/default"/>
    <dgm:cxn modelId="{11E66323-089C-4032-ACBC-A9CA6F2C40AB}" srcId="{608DF1E1-5D5E-4CE4-B449-F789393EDE8F}" destId="{650868D9-D5C5-48C0-9159-C064253D43AE}" srcOrd="1" destOrd="0" parTransId="{9036A167-5EB2-42D9-BF38-6BBF57E7B61C}" sibTransId="{AC2F239D-62FE-482D-A202-C390478C75BD}"/>
    <dgm:cxn modelId="{316EF632-F2E7-4D96-B94E-7C1B115C9E82}" srcId="{0034A8EE-BAAC-49B3-9820-AA298524EBA2}" destId="{A2D59551-0995-4DD9-AEAD-CA15BD28D4ED}" srcOrd="1" destOrd="0" parTransId="{D038B571-CCC1-4D87-99E2-B0F0C54F328E}" sibTransId="{87B262C7-5BF8-4BBC-B3E8-6726DC1178BD}"/>
    <dgm:cxn modelId="{39D9495D-6851-45AE-89AF-906417978F56}" type="presOf" srcId="{958E932B-0071-4819-9057-4E1CA02834AA}" destId="{2769914D-8B29-4201-AC88-7B4685C29977}" srcOrd="0" destOrd="1" presId="urn:microsoft.com/office/officeart/2005/8/layout/default"/>
    <dgm:cxn modelId="{3C1EAA63-6611-4AAE-A69C-28F3AAB4D6E2}" srcId="{26EE4214-F8A9-4510-AC89-12EE1359BDB4}" destId="{608DF1E1-5D5E-4CE4-B449-F789393EDE8F}" srcOrd="0" destOrd="0" parTransId="{3167E93E-8C2F-40F3-BD78-310CC445497D}" sibTransId="{B44A1188-1FA8-4809-92BC-4B13C7F779FA}"/>
    <dgm:cxn modelId="{5D1C4A65-5B72-4F0D-9759-A8BFD3AB88C9}" srcId="{0034A8EE-BAAC-49B3-9820-AA298524EBA2}" destId="{C30AB7F0-1759-4695-91F3-A6837C2244C6}" srcOrd="0" destOrd="0" parTransId="{54F0D782-E47E-4CE9-B35D-8B544EB738F4}" sibTransId="{E2614E1D-29E1-45AB-A6CF-3B48B30EF7D1}"/>
    <dgm:cxn modelId="{C1885547-A621-4510-804A-934B5CCA1DF7}" type="presOf" srcId="{26EE4214-F8A9-4510-AC89-12EE1359BDB4}" destId="{5C9A7FC5-F5BA-471D-8F3C-2A6C1A9F1565}" srcOrd="0" destOrd="0" presId="urn:microsoft.com/office/officeart/2005/8/layout/default"/>
    <dgm:cxn modelId="{3BA32283-0988-4D11-A0A8-3A1F722F2B50}" type="presOf" srcId="{608DF1E1-5D5E-4CE4-B449-F789393EDE8F}" destId="{2769914D-8B29-4201-AC88-7B4685C29977}" srcOrd="0" destOrd="0" presId="urn:microsoft.com/office/officeart/2005/8/layout/default"/>
    <dgm:cxn modelId="{A1169298-12EB-420C-9315-D806ED49B3DA}" type="presOf" srcId="{A2D59551-0995-4DD9-AEAD-CA15BD28D4ED}" destId="{98511EBD-77F5-4F2D-AB05-E8310513726B}" srcOrd="0" destOrd="2" presId="urn:microsoft.com/office/officeart/2005/8/layout/default"/>
    <dgm:cxn modelId="{F650F1AF-DC2F-41A6-A772-AEA68577DA14}" type="presOf" srcId="{C30AB7F0-1759-4695-91F3-A6837C2244C6}" destId="{98511EBD-77F5-4F2D-AB05-E8310513726B}" srcOrd="0" destOrd="1" presId="urn:microsoft.com/office/officeart/2005/8/layout/default"/>
    <dgm:cxn modelId="{67217FB1-D7DA-4537-B0D9-05997D4DF4D5}" srcId="{26EE4214-F8A9-4510-AC89-12EE1359BDB4}" destId="{0034A8EE-BAAC-49B3-9820-AA298524EBA2}" srcOrd="1" destOrd="0" parTransId="{F1117E95-DB8C-4C9D-9C0A-BED066F57779}" sibTransId="{9E84C4EC-B670-4EAD-94C3-60D7A02D7613}"/>
    <dgm:cxn modelId="{B62CDADE-3F42-4981-9E44-76279D6B1DBB}" type="presParOf" srcId="{5C9A7FC5-F5BA-471D-8F3C-2A6C1A9F1565}" destId="{2769914D-8B29-4201-AC88-7B4685C29977}" srcOrd="0" destOrd="0" presId="urn:microsoft.com/office/officeart/2005/8/layout/default"/>
    <dgm:cxn modelId="{7A0BAF14-976C-46D3-BBF7-CF209D92F5D4}" type="presParOf" srcId="{5C9A7FC5-F5BA-471D-8F3C-2A6C1A9F1565}" destId="{A6A7F629-8032-45DF-A261-8F9559151FBB}" srcOrd="1" destOrd="0" presId="urn:microsoft.com/office/officeart/2005/8/layout/default"/>
    <dgm:cxn modelId="{66329D2F-3541-4621-A8F8-66DEE84BAB59}" type="presParOf" srcId="{5C9A7FC5-F5BA-471D-8F3C-2A6C1A9F1565}" destId="{98511EBD-77F5-4F2D-AB05-E8310513726B}"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4FD5E0E-D49D-416A-96F0-91BD47518F03}"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6B5A25E4-B5D5-48B0-80BE-52D5DD991FF5}">
      <dgm:prSet/>
      <dgm:spPr/>
      <dgm:t>
        <a:bodyPr/>
        <a:lstStyle/>
        <a:p>
          <a:r>
            <a:rPr lang="en-GB"/>
            <a:t>&lt;hr&gt; — Horizontal line (block element, empty tag).</a:t>
          </a:r>
          <a:endParaRPr lang="en-US"/>
        </a:p>
      </dgm:t>
    </dgm:pt>
    <dgm:pt modelId="{3D0B0229-9018-4367-8072-0C8B004BD547}" type="parTrans" cxnId="{2E8A1045-8720-4B38-BB8E-1CCB0358602B}">
      <dgm:prSet/>
      <dgm:spPr/>
      <dgm:t>
        <a:bodyPr/>
        <a:lstStyle/>
        <a:p>
          <a:endParaRPr lang="en-US"/>
        </a:p>
      </dgm:t>
    </dgm:pt>
    <dgm:pt modelId="{A6F07D5F-0D66-4091-83B9-CEFCF34BDB31}" type="sibTrans" cxnId="{2E8A1045-8720-4B38-BB8E-1CCB0358602B}">
      <dgm:prSet/>
      <dgm:spPr/>
      <dgm:t>
        <a:bodyPr/>
        <a:lstStyle/>
        <a:p>
          <a:endParaRPr lang="en-US"/>
        </a:p>
      </dgm:t>
    </dgm:pt>
    <dgm:pt modelId="{FCB7B772-3058-4F5C-A91C-A592103B04CD}">
      <dgm:prSet/>
      <dgm:spPr/>
      <dgm:t>
        <a:bodyPr/>
        <a:lstStyle/>
        <a:p>
          <a:r>
            <a:rPr lang="en-GB"/>
            <a:t>&lt;br&gt; — Line break (not recommended when using CSS).</a:t>
          </a:r>
          <a:endParaRPr lang="en-US"/>
        </a:p>
      </dgm:t>
    </dgm:pt>
    <dgm:pt modelId="{E9EF9E94-9FE8-4C64-9226-4607C3617C0F}" type="parTrans" cxnId="{9B883ECA-6610-443F-B94C-8FDE5838669B}">
      <dgm:prSet/>
      <dgm:spPr/>
      <dgm:t>
        <a:bodyPr/>
        <a:lstStyle/>
        <a:p>
          <a:endParaRPr lang="en-US"/>
        </a:p>
      </dgm:t>
    </dgm:pt>
    <dgm:pt modelId="{7D181AAC-D5A8-42D5-A8A0-3C5AAEE15664}" type="sibTrans" cxnId="{9B883ECA-6610-443F-B94C-8FDE5838669B}">
      <dgm:prSet/>
      <dgm:spPr/>
      <dgm:t>
        <a:bodyPr/>
        <a:lstStyle/>
        <a:p>
          <a:endParaRPr lang="en-US"/>
        </a:p>
      </dgm:t>
    </dgm:pt>
    <dgm:pt modelId="{964FC514-4B70-4311-A50A-D24A7A37FC59}">
      <dgm:prSet/>
      <dgm:spPr/>
      <dgm:t>
        <a:bodyPr/>
        <a:lstStyle/>
        <a:p>
          <a:r>
            <a:rPr lang="en-GB"/>
            <a:t>&lt;pre&gt; — Preserves formatting and spacing (great for code).</a:t>
          </a:r>
          <a:endParaRPr lang="en-US"/>
        </a:p>
      </dgm:t>
    </dgm:pt>
    <dgm:pt modelId="{EEB197DC-E42F-46F5-ADB3-2CCAE40C0342}" type="parTrans" cxnId="{1B2AC812-2027-49EE-9654-4AD1ABB2DC9D}">
      <dgm:prSet/>
      <dgm:spPr/>
      <dgm:t>
        <a:bodyPr/>
        <a:lstStyle/>
        <a:p>
          <a:endParaRPr lang="en-US"/>
        </a:p>
      </dgm:t>
    </dgm:pt>
    <dgm:pt modelId="{37C252C0-844C-4022-9C71-CA938BFB5BD6}" type="sibTrans" cxnId="{1B2AC812-2027-49EE-9654-4AD1ABB2DC9D}">
      <dgm:prSet/>
      <dgm:spPr/>
      <dgm:t>
        <a:bodyPr/>
        <a:lstStyle/>
        <a:p>
          <a:endParaRPr lang="en-US"/>
        </a:p>
      </dgm:t>
    </dgm:pt>
    <dgm:pt modelId="{70A3E725-4591-456B-B0F6-8B5DFD5D7F2D}">
      <dgm:prSet/>
      <dgm:spPr/>
      <dgm:t>
        <a:bodyPr/>
        <a:lstStyle/>
        <a:p>
          <a:r>
            <a:rPr lang="en-GB"/>
            <a:t>&lt;strong&gt;, &lt;small&gt; — Semantics and accessibility.</a:t>
          </a:r>
          <a:endParaRPr lang="en-US"/>
        </a:p>
      </dgm:t>
    </dgm:pt>
    <dgm:pt modelId="{08DC1F59-ECEC-44DF-A5C6-554B016C1DD5}" type="parTrans" cxnId="{882D04C7-19CF-484D-A183-0F8975AD7C26}">
      <dgm:prSet/>
      <dgm:spPr/>
      <dgm:t>
        <a:bodyPr/>
        <a:lstStyle/>
        <a:p>
          <a:endParaRPr lang="en-US"/>
        </a:p>
      </dgm:t>
    </dgm:pt>
    <dgm:pt modelId="{6A029A65-A7AF-4690-B3AE-34EAB6B8F19C}" type="sibTrans" cxnId="{882D04C7-19CF-484D-A183-0F8975AD7C26}">
      <dgm:prSet/>
      <dgm:spPr/>
      <dgm:t>
        <a:bodyPr/>
        <a:lstStyle/>
        <a:p>
          <a:endParaRPr lang="en-US"/>
        </a:p>
      </dgm:t>
    </dgm:pt>
    <dgm:pt modelId="{A770AA22-A051-4325-B0AB-90F436ECEBD3}">
      <dgm:prSet/>
      <dgm:spPr/>
      <dgm:t>
        <a:bodyPr/>
        <a:lstStyle/>
        <a:p>
          <a:r>
            <a:rPr lang="en-GB" dirty="0"/>
            <a:t>&lt;del&gt; — Deleted text.&lt;sup&gt; / &lt;sub&gt; — Superscript / Subscript text.</a:t>
          </a:r>
          <a:endParaRPr lang="en-US" dirty="0"/>
        </a:p>
      </dgm:t>
    </dgm:pt>
    <dgm:pt modelId="{BF8191B5-1783-44E6-8BB7-D063AA57BB6B}" type="parTrans" cxnId="{FFAC2D9B-26B6-4001-BA3D-25C9AF80FD41}">
      <dgm:prSet/>
      <dgm:spPr/>
      <dgm:t>
        <a:bodyPr/>
        <a:lstStyle/>
        <a:p>
          <a:endParaRPr lang="en-US"/>
        </a:p>
      </dgm:t>
    </dgm:pt>
    <dgm:pt modelId="{E6954DB9-4DE6-4F6C-BFAA-1F2895B0F16E}" type="sibTrans" cxnId="{FFAC2D9B-26B6-4001-BA3D-25C9AF80FD41}">
      <dgm:prSet/>
      <dgm:spPr/>
      <dgm:t>
        <a:bodyPr/>
        <a:lstStyle/>
        <a:p>
          <a:endParaRPr lang="en-US"/>
        </a:p>
      </dgm:t>
    </dgm:pt>
    <dgm:pt modelId="{CA40BCB2-CC08-47EE-BC7E-813C0FBEA482}" type="pres">
      <dgm:prSet presAssocID="{C4FD5E0E-D49D-416A-96F0-91BD47518F03}" presName="outerComposite" presStyleCnt="0">
        <dgm:presLayoutVars>
          <dgm:chMax val="5"/>
          <dgm:dir/>
          <dgm:resizeHandles val="exact"/>
        </dgm:presLayoutVars>
      </dgm:prSet>
      <dgm:spPr/>
    </dgm:pt>
    <dgm:pt modelId="{4A05B7B6-BFBC-426D-B332-96CDDEA47B6B}" type="pres">
      <dgm:prSet presAssocID="{C4FD5E0E-D49D-416A-96F0-91BD47518F03}" presName="dummyMaxCanvas" presStyleCnt="0">
        <dgm:presLayoutVars/>
      </dgm:prSet>
      <dgm:spPr/>
    </dgm:pt>
    <dgm:pt modelId="{B29D458E-265F-472F-BFF8-F743D8B9F88C}" type="pres">
      <dgm:prSet presAssocID="{C4FD5E0E-D49D-416A-96F0-91BD47518F03}" presName="FiveNodes_1" presStyleLbl="node1" presStyleIdx="0" presStyleCnt="5">
        <dgm:presLayoutVars>
          <dgm:bulletEnabled val="1"/>
        </dgm:presLayoutVars>
      </dgm:prSet>
      <dgm:spPr/>
    </dgm:pt>
    <dgm:pt modelId="{6036EB62-F3A7-4467-91A5-0EF17008C601}" type="pres">
      <dgm:prSet presAssocID="{C4FD5E0E-D49D-416A-96F0-91BD47518F03}" presName="FiveNodes_2" presStyleLbl="node1" presStyleIdx="1" presStyleCnt="5">
        <dgm:presLayoutVars>
          <dgm:bulletEnabled val="1"/>
        </dgm:presLayoutVars>
      </dgm:prSet>
      <dgm:spPr/>
    </dgm:pt>
    <dgm:pt modelId="{B7379EC1-1BF9-4B1A-BA4E-A5533179C3B9}" type="pres">
      <dgm:prSet presAssocID="{C4FD5E0E-D49D-416A-96F0-91BD47518F03}" presName="FiveNodes_3" presStyleLbl="node1" presStyleIdx="2" presStyleCnt="5">
        <dgm:presLayoutVars>
          <dgm:bulletEnabled val="1"/>
        </dgm:presLayoutVars>
      </dgm:prSet>
      <dgm:spPr/>
    </dgm:pt>
    <dgm:pt modelId="{D106A482-3085-44E6-B207-9CE6B692E249}" type="pres">
      <dgm:prSet presAssocID="{C4FD5E0E-D49D-416A-96F0-91BD47518F03}" presName="FiveNodes_4" presStyleLbl="node1" presStyleIdx="3" presStyleCnt="5">
        <dgm:presLayoutVars>
          <dgm:bulletEnabled val="1"/>
        </dgm:presLayoutVars>
      </dgm:prSet>
      <dgm:spPr/>
    </dgm:pt>
    <dgm:pt modelId="{661E9AF4-3974-43C3-A097-5166801CC50F}" type="pres">
      <dgm:prSet presAssocID="{C4FD5E0E-D49D-416A-96F0-91BD47518F03}" presName="FiveNodes_5" presStyleLbl="node1" presStyleIdx="4" presStyleCnt="5">
        <dgm:presLayoutVars>
          <dgm:bulletEnabled val="1"/>
        </dgm:presLayoutVars>
      </dgm:prSet>
      <dgm:spPr/>
    </dgm:pt>
    <dgm:pt modelId="{8ACBFB71-1DB8-4443-B794-237DCA348BDC}" type="pres">
      <dgm:prSet presAssocID="{C4FD5E0E-D49D-416A-96F0-91BD47518F03}" presName="FiveConn_1-2" presStyleLbl="fgAccFollowNode1" presStyleIdx="0" presStyleCnt="4">
        <dgm:presLayoutVars>
          <dgm:bulletEnabled val="1"/>
        </dgm:presLayoutVars>
      </dgm:prSet>
      <dgm:spPr/>
    </dgm:pt>
    <dgm:pt modelId="{D258E496-A8D7-44F9-A7FD-AD68C9334BC4}" type="pres">
      <dgm:prSet presAssocID="{C4FD5E0E-D49D-416A-96F0-91BD47518F03}" presName="FiveConn_2-3" presStyleLbl="fgAccFollowNode1" presStyleIdx="1" presStyleCnt="4">
        <dgm:presLayoutVars>
          <dgm:bulletEnabled val="1"/>
        </dgm:presLayoutVars>
      </dgm:prSet>
      <dgm:spPr/>
    </dgm:pt>
    <dgm:pt modelId="{24C54939-E968-4523-B119-818D8600A155}" type="pres">
      <dgm:prSet presAssocID="{C4FD5E0E-D49D-416A-96F0-91BD47518F03}" presName="FiveConn_3-4" presStyleLbl="fgAccFollowNode1" presStyleIdx="2" presStyleCnt="4">
        <dgm:presLayoutVars>
          <dgm:bulletEnabled val="1"/>
        </dgm:presLayoutVars>
      </dgm:prSet>
      <dgm:spPr/>
    </dgm:pt>
    <dgm:pt modelId="{017FF4DB-7EA5-403D-A43F-668E1E4B9494}" type="pres">
      <dgm:prSet presAssocID="{C4FD5E0E-D49D-416A-96F0-91BD47518F03}" presName="FiveConn_4-5" presStyleLbl="fgAccFollowNode1" presStyleIdx="3" presStyleCnt="4">
        <dgm:presLayoutVars>
          <dgm:bulletEnabled val="1"/>
        </dgm:presLayoutVars>
      </dgm:prSet>
      <dgm:spPr/>
    </dgm:pt>
    <dgm:pt modelId="{C810A23D-C04F-46C4-B5DC-F18096238B65}" type="pres">
      <dgm:prSet presAssocID="{C4FD5E0E-D49D-416A-96F0-91BD47518F03}" presName="FiveNodes_1_text" presStyleLbl="node1" presStyleIdx="4" presStyleCnt="5">
        <dgm:presLayoutVars>
          <dgm:bulletEnabled val="1"/>
        </dgm:presLayoutVars>
      </dgm:prSet>
      <dgm:spPr/>
    </dgm:pt>
    <dgm:pt modelId="{3B5AC8CC-C53B-4209-B1D1-0F1BFDCE7611}" type="pres">
      <dgm:prSet presAssocID="{C4FD5E0E-D49D-416A-96F0-91BD47518F03}" presName="FiveNodes_2_text" presStyleLbl="node1" presStyleIdx="4" presStyleCnt="5">
        <dgm:presLayoutVars>
          <dgm:bulletEnabled val="1"/>
        </dgm:presLayoutVars>
      </dgm:prSet>
      <dgm:spPr/>
    </dgm:pt>
    <dgm:pt modelId="{3F300DC8-3E12-48E2-9C47-C3E99C861339}" type="pres">
      <dgm:prSet presAssocID="{C4FD5E0E-D49D-416A-96F0-91BD47518F03}" presName="FiveNodes_3_text" presStyleLbl="node1" presStyleIdx="4" presStyleCnt="5">
        <dgm:presLayoutVars>
          <dgm:bulletEnabled val="1"/>
        </dgm:presLayoutVars>
      </dgm:prSet>
      <dgm:spPr/>
    </dgm:pt>
    <dgm:pt modelId="{97230616-1E3B-4FF8-9C3F-64770CB47722}" type="pres">
      <dgm:prSet presAssocID="{C4FD5E0E-D49D-416A-96F0-91BD47518F03}" presName="FiveNodes_4_text" presStyleLbl="node1" presStyleIdx="4" presStyleCnt="5">
        <dgm:presLayoutVars>
          <dgm:bulletEnabled val="1"/>
        </dgm:presLayoutVars>
      </dgm:prSet>
      <dgm:spPr/>
    </dgm:pt>
    <dgm:pt modelId="{ECD56DCE-55ED-48E2-91A0-B636FC090384}" type="pres">
      <dgm:prSet presAssocID="{C4FD5E0E-D49D-416A-96F0-91BD47518F03}" presName="FiveNodes_5_text" presStyleLbl="node1" presStyleIdx="4" presStyleCnt="5">
        <dgm:presLayoutVars>
          <dgm:bulletEnabled val="1"/>
        </dgm:presLayoutVars>
      </dgm:prSet>
      <dgm:spPr/>
    </dgm:pt>
  </dgm:ptLst>
  <dgm:cxnLst>
    <dgm:cxn modelId="{CE45B200-3CE2-422C-B5E1-77D6D2DC282D}" type="presOf" srcId="{964FC514-4B70-4311-A50A-D24A7A37FC59}" destId="{B7379EC1-1BF9-4B1A-BA4E-A5533179C3B9}" srcOrd="0" destOrd="0" presId="urn:microsoft.com/office/officeart/2005/8/layout/vProcess5"/>
    <dgm:cxn modelId="{1B2AC812-2027-49EE-9654-4AD1ABB2DC9D}" srcId="{C4FD5E0E-D49D-416A-96F0-91BD47518F03}" destId="{964FC514-4B70-4311-A50A-D24A7A37FC59}" srcOrd="2" destOrd="0" parTransId="{EEB197DC-E42F-46F5-ADB3-2CCAE40C0342}" sibTransId="{37C252C0-844C-4022-9C71-CA938BFB5BD6}"/>
    <dgm:cxn modelId="{3B828B26-82B0-4FE3-BAB7-774D646BAA8C}" type="presOf" srcId="{6A029A65-A7AF-4690-B3AE-34EAB6B8F19C}" destId="{017FF4DB-7EA5-403D-A43F-668E1E4B9494}" srcOrd="0" destOrd="0" presId="urn:microsoft.com/office/officeart/2005/8/layout/vProcess5"/>
    <dgm:cxn modelId="{72BFEB2B-5609-4175-8566-A35B72FBEB4D}" type="presOf" srcId="{FCB7B772-3058-4F5C-A91C-A592103B04CD}" destId="{6036EB62-F3A7-4467-91A5-0EF17008C601}" srcOrd="0" destOrd="0" presId="urn:microsoft.com/office/officeart/2005/8/layout/vProcess5"/>
    <dgm:cxn modelId="{D0B67D31-AEC6-4F3D-8FA6-1AE0A647E9A9}" type="presOf" srcId="{6B5A25E4-B5D5-48B0-80BE-52D5DD991FF5}" destId="{C810A23D-C04F-46C4-B5DC-F18096238B65}" srcOrd="1" destOrd="0" presId="urn:microsoft.com/office/officeart/2005/8/layout/vProcess5"/>
    <dgm:cxn modelId="{EEAE4438-75F4-490B-BDC6-82A434FF9456}" type="presOf" srcId="{70A3E725-4591-456B-B0F6-8B5DFD5D7F2D}" destId="{D106A482-3085-44E6-B207-9CE6B692E249}" srcOrd="0" destOrd="0" presId="urn:microsoft.com/office/officeart/2005/8/layout/vProcess5"/>
    <dgm:cxn modelId="{2E8A1045-8720-4B38-BB8E-1CCB0358602B}" srcId="{C4FD5E0E-D49D-416A-96F0-91BD47518F03}" destId="{6B5A25E4-B5D5-48B0-80BE-52D5DD991FF5}" srcOrd="0" destOrd="0" parTransId="{3D0B0229-9018-4367-8072-0C8B004BD547}" sibTransId="{A6F07D5F-0D66-4091-83B9-CEFCF34BDB31}"/>
    <dgm:cxn modelId="{9A924F46-9628-4FC4-A451-2D789DDF4033}" type="presOf" srcId="{7D181AAC-D5A8-42D5-A8A0-3C5AAEE15664}" destId="{D258E496-A8D7-44F9-A7FD-AD68C9334BC4}" srcOrd="0" destOrd="0" presId="urn:microsoft.com/office/officeart/2005/8/layout/vProcess5"/>
    <dgm:cxn modelId="{8A7D0392-85EC-459A-B123-E00704DACEB7}" type="presOf" srcId="{70A3E725-4591-456B-B0F6-8B5DFD5D7F2D}" destId="{97230616-1E3B-4FF8-9C3F-64770CB47722}" srcOrd="1" destOrd="0" presId="urn:microsoft.com/office/officeart/2005/8/layout/vProcess5"/>
    <dgm:cxn modelId="{F5C77998-E52C-402F-A5BE-AEB912AD47CE}" type="presOf" srcId="{C4FD5E0E-D49D-416A-96F0-91BD47518F03}" destId="{CA40BCB2-CC08-47EE-BC7E-813C0FBEA482}" srcOrd="0" destOrd="0" presId="urn:microsoft.com/office/officeart/2005/8/layout/vProcess5"/>
    <dgm:cxn modelId="{FFAC2D9B-26B6-4001-BA3D-25C9AF80FD41}" srcId="{C4FD5E0E-D49D-416A-96F0-91BD47518F03}" destId="{A770AA22-A051-4325-B0AB-90F436ECEBD3}" srcOrd="4" destOrd="0" parTransId="{BF8191B5-1783-44E6-8BB7-D063AA57BB6B}" sibTransId="{E6954DB9-4DE6-4F6C-BFAA-1F2895B0F16E}"/>
    <dgm:cxn modelId="{CE90F1B6-47F3-41EE-9238-72C5F9894879}" type="presOf" srcId="{37C252C0-844C-4022-9C71-CA938BFB5BD6}" destId="{24C54939-E968-4523-B119-818D8600A155}" srcOrd="0" destOrd="0" presId="urn:microsoft.com/office/officeart/2005/8/layout/vProcess5"/>
    <dgm:cxn modelId="{E91631C4-1442-4FD9-B52B-A5A78B151C02}" type="presOf" srcId="{A770AA22-A051-4325-B0AB-90F436ECEBD3}" destId="{ECD56DCE-55ED-48E2-91A0-B636FC090384}" srcOrd="1" destOrd="0" presId="urn:microsoft.com/office/officeart/2005/8/layout/vProcess5"/>
    <dgm:cxn modelId="{882D04C7-19CF-484D-A183-0F8975AD7C26}" srcId="{C4FD5E0E-D49D-416A-96F0-91BD47518F03}" destId="{70A3E725-4591-456B-B0F6-8B5DFD5D7F2D}" srcOrd="3" destOrd="0" parTransId="{08DC1F59-ECEC-44DF-A5C6-554B016C1DD5}" sibTransId="{6A029A65-A7AF-4690-B3AE-34EAB6B8F19C}"/>
    <dgm:cxn modelId="{9B883ECA-6610-443F-B94C-8FDE5838669B}" srcId="{C4FD5E0E-D49D-416A-96F0-91BD47518F03}" destId="{FCB7B772-3058-4F5C-A91C-A592103B04CD}" srcOrd="1" destOrd="0" parTransId="{E9EF9E94-9FE8-4C64-9226-4607C3617C0F}" sibTransId="{7D181AAC-D5A8-42D5-A8A0-3C5AAEE15664}"/>
    <dgm:cxn modelId="{2B0810DA-8C12-4805-A424-D54641C96CE6}" type="presOf" srcId="{FCB7B772-3058-4F5C-A91C-A592103B04CD}" destId="{3B5AC8CC-C53B-4209-B1D1-0F1BFDCE7611}" srcOrd="1" destOrd="0" presId="urn:microsoft.com/office/officeart/2005/8/layout/vProcess5"/>
    <dgm:cxn modelId="{E436D2E2-E326-4031-BA08-20A6BF452CC4}" type="presOf" srcId="{964FC514-4B70-4311-A50A-D24A7A37FC59}" destId="{3F300DC8-3E12-48E2-9C47-C3E99C861339}" srcOrd="1" destOrd="0" presId="urn:microsoft.com/office/officeart/2005/8/layout/vProcess5"/>
    <dgm:cxn modelId="{75A3B3E9-1C95-4280-8044-8071A99DD764}" type="presOf" srcId="{A770AA22-A051-4325-B0AB-90F436ECEBD3}" destId="{661E9AF4-3974-43C3-A097-5166801CC50F}" srcOrd="0" destOrd="0" presId="urn:microsoft.com/office/officeart/2005/8/layout/vProcess5"/>
    <dgm:cxn modelId="{924746F7-6502-432E-8365-F0A2237A1155}" type="presOf" srcId="{6B5A25E4-B5D5-48B0-80BE-52D5DD991FF5}" destId="{B29D458E-265F-472F-BFF8-F743D8B9F88C}" srcOrd="0" destOrd="0" presId="urn:microsoft.com/office/officeart/2005/8/layout/vProcess5"/>
    <dgm:cxn modelId="{1E6563FD-A030-4167-B83F-65A442F7FD29}" type="presOf" srcId="{A6F07D5F-0D66-4091-83B9-CEFCF34BDB31}" destId="{8ACBFB71-1DB8-4443-B794-237DCA348BDC}" srcOrd="0" destOrd="0" presId="urn:microsoft.com/office/officeart/2005/8/layout/vProcess5"/>
    <dgm:cxn modelId="{E9E1E94D-5C1D-4704-99C4-852BD60F22E0}" type="presParOf" srcId="{CA40BCB2-CC08-47EE-BC7E-813C0FBEA482}" destId="{4A05B7B6-BFBC-426D-B332-96CDDEA47B6B}" srcOrd="0" destOrd="0" presId="urn:microsoft.com/office/officeart/2005/8/layout/vProcess5"/>
    <dgm:cxn modelId="{6F60E34B-12C1-4A46-AE3B-4D9A77CF1834}" type="presParOf" srcId="{CA40BCB2-CC08-47EE-BC7E-813C0FBEA482}" destId="{B29D458E-265F-472F-BFF8-F743D8B9F88C}" srcOrd="1" destOrd="0" presId="urn:microsoft.com/office/officeart/2005/8/layout/vProcess5"/>
    <dgm:cxn modelId="{3E4AE910-B84B-47C9-9F11-AFEA4EEC9D66}" type="presParOf" srcId="{CA40BCB2-CC08-47EE-BC7E-813C0FBEA482}" destId="{6036EB62-F3A7-4467-91A5-0EF17008C601}" srcOrd="2" destOrd="0" presId="urn:microsoft.com/office/officeart/2005/8/layout/vProcess5"/>
    <dgm:cxn modelId="{951EF273-87B9-40D4-AEC8-01377EAE6E3C}" type="presParOf" srcId="{CA40BCB2-CC08-47EE-BC7E-813C0FBEA482}" destId="{B7379EC1-1BF9-4B1A-BA4E-A5533179C3B9}" srcOrd="3" destOrd="0" presId="urn:microsoft.com/office/officeart/2005/8/layout/vProcess5"/>
    <dgm:cxn modelId="{685E2AD3-2441-4BED-956A-10D46B119FE1}" type="presParOf" srcId="{CA40BCB2-CC08-47EE-BC7E-813C0FBEA482}" destId="{D106A482-3085-44E6-B207-9CE6B692E249}" srcOrd="4" destOrd="0" presId="urn:microsoft.com/office/officeart/2005/8/layout/vProcess5"/>
    <dgm:cxn modelId="{E5C1B01A-B696-492F-ABE2-6AAC67682569}" type="presParOf" srcId="{CA40BCB2-CC08-47EE-BC7E-813C0FBEA482}" destId="{661E9AF4-3974-43C3-A097-5166801CC50F}" srcOrd="5" destOrd="0" presId="urn:microsoft.com/office/officeart/2005/8/layout/vProcess5"/>
    <dgm:cxn modelId="{19891C1B-4CC8-4C54-8CE8-F4481A872CAA}" type="presParOf" srcId="{CA40BCB2-CC08-47EE-BC7E-813C0FBEA482}" destId="{8ACBFB71-1DB8-4443-B794-237DCA348BDC}" srcOrd="6" destOrd="0" presId="urn:microsoft.com/office/officeart/2005/8/layout/vProcess5"/>
    <dgm:cxn modelId="{DD35DEDD-0004-41DB-B2F8-83C4454CD624}" type="presParOf" srcId="{CA40BCB2-CC08-47EE-BC7E-813C0FBEA482}" destId="{D258E496-A8D7-44F9-A7FD-AD68C9334BC4}" srcOrd="7" destOrd="0" presId="urn:microsoft.com/office/officeart/2005/8/layout/vProcess5"/>
    <dgm:cxn modelId="{454398C6-1DC3-4BDB-93B0-EFD557DAF1B6}" type="presParOf" srcId="{CA40BCB2-CC08-47EE-BC7E-813C0FBEA482}" destId="{24C54939-E968-4523-B119-818D8600A155}" srcOrd="8" destOrd="0" presId="urn:microsoft.com/office/officeart/2005/8/layout/vProcess5"/>
    <dgm:cxn modelId="{B45206D4-22C8-4D15-BA63-53CA519EECAC}" type="presParOf" srcId="{CA40BCB2-CC08-47EE-BC7E-813C0FBEA482}" destId="{017FF4DB-7EA5-403D-A43F-668E1E4B9494}" srcOrd="9" destOrd="0" presId="urn:microsoft.com/office/officeart/2005/8/layout/vProcess5"/>
    <dgm:cxn modelId="{CA293325-1FA6-4CE6-8222-8297B9BC0155}" type="presParOf" srcId="{CA40BCB2-CC08-47EE-BC7E-813C0FBEA482}" destId="{C810A23D-C04F-46C4-B5DC-F18096238B65}" srcOrd="10" destOrd="0" presId="urn:microsoft.com/office/officeart/2005/8/layout/vProcess5"/>
    <dgm:cxn modelId="{349109AE-348C-4688-B744-25BEBD36A37F}" type="presParOf" srcId="{CA40BCB2-CC08-47EE-BC7E-813C0FBEA482}" destId="{3B5AC8CC-C53B-4209-B1D1-0F1BFDCE7611}" srcOrd="11" destOrd="0" presId="urn:microsoft.com/office/officeart/2005/8/layout/vProcess5"/>
    <dgm:cxn modelId="{3221D42F-0C71-49F9-9D95-E4DFDE78AE39}" type="presParOf" srcId="{CA40BCB2-CC08-47EE-BC7E-813C0FBEA482}" destId="{3F300DC8-3E12-48E2-9C47-C3E99C861339}" srcOrd="12" destOrd="0" presId="urn:microsoft.com/office/officeart/2005/8/layout/vProcess5"/>
    <dgm:cxn modelId="{CA5A6FFE-F023-4F5D-9097-B0AA2170FFEC}" type="presParOf" srcId="{CA40BCB2-CC08-47EE-BC7E-813C0FBEA482}" destId="{97230616-1E3B-4FF8-9C3F-64770CB47722}" srcOrd="13" destOrd="0" presId="urn:microsoft.com/office/officeart/2005/8/layout/vProcess5"/>
    <dgm:cxn modelId="{770C2983-3C23-40F3-AE3A-4C83F0678E2C}" type="presParOf" srcId="{CA40BCB2-CC08-47EE-BC7E-813C0FBEA482}" destId="{ECD56DCE-55ED-48E2-91A0-B636FC090384}"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F6418-1BED-49A2-865B-BF2B7BF9E571}">
      <dsp:nvSpPr>
        <dsp:cNvPr id="0" name=""/>
        <dsp:cNvSpPr/>
      </dsp:nvSpPr>
      <dsp:spPr>
        <a:xfrm>
          <a:off x="3080" y="587032"/>
          <a:ext cx="2444055" cy="146643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Ice breaking &amp; introduction</a:t>
          </a:r>
          <a:endParaRPr lang="en-US" sz="2900" kern="1200"/>
        </a:p>
      </dsp:txBody>
      <dsp:txXfrm>
        <a:off x="3080" y="587032"/>
        <a:ext cx="2444055" cy="1466433"/>
      </dsp:txXfrm>
    </dsp:sp>
    <dsp:sp modelId="{9F32019C-73A3-42A1-9F28-821FA4027D9D}">
      <dsp:nvSpPr>
        <dsp:cNvPr id="0" name=""/>
        <dsp:cNvSpPr/>
      </dsp:nvSpPr>
      <dsp:spPr>
        <a:xfrm>
          <a:off x="2691541" y="587032"/>
          <a:ext cx="2444055" cy="1466433"/>
        </a:xfrm>
        <a:prstGeom prst="rect">
          <a:avLst/>
        </a:prstGeom>
        <a:solidFill>
          <a:schemeClr val="accent5">
            <a:hueOff val="-965506"/>
            <a:satOff val="-2488"/>
            <a:lumOff val="-168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How a website works</a:t>
          </a:r>
          <a:endParaRPr lang="en-US" sz="2900" kern="1200"/>
        </a:p>
      </dsp:txBody>
      <dsp:txXfrm>
        <a:off x="2691541" y="587032"/>
        <a:ext cx="2444055" cy="1466433"/>
      </dsp:txXfrm>
    </dsp:sp>
    <dsp:sp modelId="{151BE87D-1831-48DC-BD9D-05D2F308703A}">
      <dsp:nvSpPr>
        <dsp:cNvPr id="0" name=""/>
        <dsp:cNvSpPr/>
      </dsp:nvSpPr>
      <dsp:spPr>
        <a:xfrm>
          <a:off x="5380002" y="587032"/>
          <a:ext cx="2444055" cy="1466433"/>
        </a:xfrm>
        <a:prstGeom prst="rect">
          <a:avLst/>
        </a:prstGeom>
        <a:solidFill>
          <a:schemeClr val="accent5">
            <a:hueOff val="-1931012"/>
            <a:satOff val="-4977"/>
            <a:lumOff val="-3361"/>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Backend &amp; API &amp; Frontend Roles </a:t>
          </a:r>
          <a:endParaRPr lang="en-US" sz="2900" kern="1200"/>
        </a:p>
      </dsp:txBody>
      <dsp:txXfrm>
        <a:off x="5380002" y="587032"/>
        <a:ext cx="2444055" cy="1466433"/>
      </dsp:txXfrm>
    </dsp:sp>
    <dsp:sp modelId="{03DCF120-BD2A-4077-AA44-9944BFBCC3F3}">
      <dsp:nvSpPr>
        <dsp:cNvPr id="0" name=""/>
        <dsp:cNvSpPr/>
      </dsp:nvSpPr>
      <dsp:spPr>
        <a:xfrm>
          <a:off x="8068463" y="587032"/>
          <a:ext cx="2444055" cy="1466433"/>
        </a:xfrm>
        <a:prstGeom prst="rect">
          <a:avLst/>
        </a:prstGeom>
        <a:solidFill>
          <a:schemeClr val="accent5">
            <a:hueOff val="-2896518"/>
            <a:satOff val="-7465"/>
            <a:lumOff val="-5042"/>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Course Overview</a:t>
          </a:r>
          <a:endParaRPr lang="en-US" sz="2900" kern="1200"/>
        </a:p>
      </dsp:txBody>
      <dsp:txXfrm>
        <a:off x="8068463" y="587032"/>
        <a:ext cx="2444055" cy="1466433"/>
      </dsp:txXfrm>
    </dsp:sp>
    <dsp:sp modelId="{258CCAC7-87C6-4EDE-9BAE-7C87EDE0245F}">
      <dsp:nvSpPr>
        <dsp:cNvPr id="0" name=""/>
        <dsp:cNvSpPr/>
      </dsp:nvSpPr>
      <dsp:spPr>
        <a:xfrm>
          <a:off x="3080" y="2297871"/>
          <a:ext cx="2444055" cy="1466433"/>
        </a:xfrm>
        <a:prstGeom prst="rect">
          <a:avLst/>
        </a:prstGeom>
        <a:solidFill>
          <a:schemeClr val="accent5">
            <a:hueOff val="-3862025"/>
            <a:satOff val="-9954"/>
            <a:lumOff val="-6723"/>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Course installation </a:t>
          </a:r>
          <a:endParaRPr lang="en-US" sz="2900" kern="1200"/>
        </a:p>
      </dsp:txBody>
      <dsp:txXfrm>
        <a:off x="3080" y="2297871"/>
        <a:ext cx="2444055" cy="1466433"/>
      </dsp:txXfrm>
    </dsp:sp>
    <dsp:sp modelId="{8FE6E1C6-EF03-4D73-BC6E-311084E4A74F}">
      <dsp:nvSpPr>
        <dsp:cNvPr id="0" name=""/>
        <dsp:cNvSpPr/>
      </dsp:nvSpPr>
      <dsp:spPr>
        <a:xfrm>
          <a:off x="2691541" y="2297871"/>
          <a:ext cx="2444055" cy="1466433"/>
        </a:xfrm>
        <a:prstGeom prst="rect">
          <a:avLst/>
        </a:prstGeom>
        <a:solidFill>
          <a:schemeClr val="accent5">
            <a:hueOff val="-4827531"/>
            <a:satOff val="-12442"/>
            <a:lumOff val="-840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dirty="0"/>
            <a:t>HTML</a:t>
          </a:r>
          <a:endParaRPr lang="en-US" sz="2900" kern="1200" dirty="0"/>
        </a:p>
      </dsp:txBody>
      <dsp:txXfrm>
        <a:off x="2691541" y="2297871"/>
        <a:ext cx="2444055" cy="1466433"/>
      </dsp:txXfrm>
    </dsp:sp>
    <dsp:sp modelId="{53A372C1-A223-41C6-B3AA-D9CEAD4B7E1B}">
      <dsp:nvSpPr>
        <dsp:cNvPr id="0" name=""/>
        <dsp:cNvSpPr/>
      </dsp:nvSpPr>
      <dsp:spPr>
        <a:xfrm>
          <a:off x="5380002" y="2297871"/>
          <a:ext cx="2444055" cy="1466433"/>
        </a:xfrm>
        <a:prstGeom prst="rect">
          <a:avLst/>
        </a:prstGeom>
        <a:solidFill>
          <a:schemeClr val="accent5">
            <a:hueOff val="-5793037"/>
            <a:satOff val="-14931"/>
            <a:lumOff val="-10084"/>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Tasks</a:t>
          </a:r>
          <a:endParaRPr lang="en-US" sz="2900" kern="1200"/>
        </a:p>
      </dsp:txBody>
      <dsp:txXfrm>
        <a:off x="5380002" y="2297871"/>
        <a:ext cx="2444055" cy="1466433"/>
      </dsp:txXfrm>
    </dsp:sp>
    <dsp:sp modelId="{60EFAEB7-1C30-491D-82A4-B8DA5176E69A}">
      <dsp:nvSpPr>
        <dsp:cNvPr id="0" name=""/>
        <dsp:cNvSpPr/>
      </dsp:nvSpPr>
      <dsp:spPr>
        <a:xfrm>
          <a:off x="8068463" y="2297871"/>
          <a:ext cx="2444055" cy="1466433"/>
        </a:xfrm>
        <a:prstGeom prst="rect">
          <a:avLst/>
        </a:prstGeom>
        <a:solidFill>
          <a:schemeClr val="accent5">
            <a:hueOff val="-6758543"/>
            <a:satOff val="-17419"/>
            <a:lumOff val="-11765"/>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GB" sz="2900" kern="1200"/>
            <a:t>Resources </a:t>
          </a:r>
          <a:endParaRPr lang="en-US" sz="2900" kern="1200"/>
        </a:p>
      </dsp:txBody>
      <dsp:txXfrm>
        <a:off x="806846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DE3789-265F-4ADB-B0B1-0190CA68ECC3}">
      <dsp:nvSpPr>
        <dsp:cNvPr id="0" name=""/>
        <dsp:cNvSpPr/>
      </dsp:nvSpPr>
      <dsp:spPr>
        <a:xfrm>
          <a:off x="0" y="13459"/>
          <a:ext cx="6666833" cy="14320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Objective</a:t>
          </a:r>
          <a:r>
            <a:rPr lang="en-GB" sz="3600" kern="1200" dirty="0"/>
            <a:t>: Get to know your classmates!</a:t>
          </a:r>
          <a:endParaRPr lang="en-US" sz="3600" kern="1200" dirty="0"/>
        </a:p>
      </dsp:txBody>
      <dsp:txXfrm>
        <a:off x="69908" y="83367"/>
        <a:ext cx="6527017" cy="1292264"/>
      </dsp:txXfrm>
    </dsp:sp>
    <dsp:sp modelId="{F7EE587B-7F1E-44F7-9F35-B394BF798CF7}">
      <dsp:nvSpPr>
        <dsp:cNvPr id="0" name=""/>
        <dsp:cNvSpPr/>
      </dsp:nvSpPr>
      <dsp:spPr>
        <a:xfrm>
          <a:off x="0" y="1549220"/>
          <a:ext cx="6666833" cy="14320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GB" sz="3600" b="1" kern="1200" dirty="0"/>
            <a:t>Instructions</a:t>
          </a:r>
          <a:r>
            <a:rPr lang="en-GB" sz="3600" kern="1200" dirty="0"/>
            <a:t>: Each participant shares:</a:t>
          </a:r>
          <a:endParaRPr lang="en-US" sz="3600" kern="1200" dirty="0"/>
        </a:p>
      </dsp:txBody>
      <dsp:txXfrm>
        <a:off x="69908" y="1619128"/>
        <a:ext cx="6527017" cy="1292264"/>
      </dsp:txXfrm>
    </dsp:sp>
    <dsp:sp modelId="{EFD65137-4DC5-4D9D-8515-318593698A36}">
      <dsp:nvSpPr>
        <dsp:cNvPr id="0" name=""/>
        <dsp:cNvSpPr/>
      </dsp:nvSpPr>
      <dsp:spPr>
        <a:xfrm>
          <a:off x="0" y="2981299"/>
          <a:ext cx="6666833" cy="2459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GB" sz="2800" kern="1200"/>
            <a:t>Name</a:t>
          </a:r>
          <a:endParaRPr lang="en-US" sz="2800" kern="1200"/>
        </a:p>
        <a:p>
          <a:pPr marL="285750" lvl="1" indent="-285750" algn="l" defTabSz="1244600">
            <a:lnSpc>
              <a:spcPct val="90000"/>
            </a:lnSpc>
            <a:spcBef>
              <a:spcPct val="0"/>
            </a:spcBef>
            <a:spcAft>
              <a:spcPct val="20000"/>
            </a:spcAft>
            <a:buChar char="•"/>
          </a:pPr>
          <a:r>
            <a:rPr lang="en-GB" sz="2800" kern="1200" dirty="0"/>
            <a:t>Academic Year &amp; College</a:t>
          </a:r>
          <a:endParaRPr lang="en-US" sz="2800" kern="1200" dirty="0"/>
        </a:p>
        <a:p>
          <a:pPr marL="285750" lvl="1" indent="-285750" algn="l" defTabSz="1244600">
            <a:lnSpc>
              <a:spcPct val="90000"/>
            </a:lnSpc>
            <a:spcBef>
              <a:spcPct val="0"/>
            </a:spcBef>
            <a:spcAft>
              <a:spcPct val="20000"/>
            </a:spcAft>
            <a:buChar char="•"/>
          </a:pPr>
          <a:r>
            <a:rPr lang="en-GB" sz="2800" kern="1200"/>
            <a:t>Programming Languages Known</a:t>
          </a:r>
          <a:endParaRPr lang="en-US" sz="2800" kern="1200"/>
        </a:p>
        <a:p>
          <a:pPr marL="285750" lvl="1" indent="-285750" algn="l" defTabSz="1244600">
            <a:lnSpc>
              <a:spcPct val="90000"/>
            </a:lnSpc>
            <a:spcBef>
              <a:spcPct val="0"/>
            </a:spcBef>
            <a:spcAft>
              <a:spcPct val="20000"/>
            </a:spcAft>
            <a:buChar char="•"/>
          </a:pPr>
          <a:r>
            <a:rPr lang="en-GB" sz="2800" kern="1200"/>
            <a:t>Current Work in Tech? (Y/N)</a:t>
          </a:r>
          <a:endParaRPr lang="en-US" sz="2800" kern="1200"/>
        </a:p>
        <a:p>
          <a:pPr marL="285750" lvl="1" indent="-285750" algn="l" defTabSz="1244600">
            <a:lnSpc>
              <a:spcPct val="90000"/>
            </a:lnSpc>
            <a:spcBef>
              <a:spcPct val="0"/>
            </a:spcBef>
            <a:spcAft>
              <a:spcPct val="20000"/>
            </a:spcAft>
            <a:buChar char="•"/>
          </a:pPr>
          <a:r>
            <a:rPr lang="en-GB" sz="2800" kern="1200" dirty="0"/>
            <a:t>Future Career Goal</a:t>
          </a:r>
          <a:endParaRPr lang="en-US" sz="2800" kern="1200" dirty="0"/>
        </a:p>
      </dsp:txBody>
      <dsp:txXfrm>
        <a:off x="0" y="2981299"/>
        <a:ext cx="6666833" cy="2459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9914D-8B29-4201-AC88-7B4685C29977}">
      <dsp:nvSpPr>
        <dsp:cNvPr id="0" name=""/>
        <dsp:cNvSpPr/>
      </dsp:nvSpPr>
      <dsp:spPr>
        <a:xfrm>
          <a:off x="1016" y="149766"/>
          <a:ext cx="3963539" cy="2378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a:t>Block Elements:</a:t>
          </a:r>
          <a:endParaRPr lang="en-US" sz="3200" kern="1200"/>
        </a:p>
        <a:p>
          <a:pPr marL="228600" lvl="1" indent="-228600" algn="l" defTabSz="1111250">
            <a:lnSpc>
              <a:spcPct val="90000"/>
            </a:lnSpc>
            <a:spcBef>
              <a:spcPct val="0"/>
            </a:spcBef>
            <a:spcAft>
              <a:spcPct val="15000"/>
            </a:spcAft>
            <a:buChar char="•"/>
          </a:pPr>
          <a:r>
            <a:rPr lang="en-GB" sz="2500" kern="1200"/>
            <a:t>Take full width.</a:t>
          </a:r>
          <a:endParaRPr lang="en-US" sz="2500" kern="1200"/>
        </a:p>
        <a:p>
          <a:pPr marL="228600" lvl="1" indent="-228600" algn="l" defTabSz="1111250">
            <a:lnSpc>
              <a:spcPct val="90000"/>
            </a:lnSpc>
            <a:spcBef>
              <a:spcPct val="0"/>
            </a:spcBef>
            <a:spcAft>
              <a:spcPct val="15000"/>
            </a:spcAft>
            <a:buChar char="•"/>
          </a:pPr>
          <a:r>
            <a:rPr lang="en-GB" sz="2500" kern="1200" dirty="0"/>
            <a:t>Examples: &lt;div&gt;, &lt;h1&gt;, &lt;p&gt;, &lt;section&gt;, etc.</a:t>
          </a:r>
          <a:endParaRPr lang="en-US" sz="2500" kern="1200" dirty="0"/>
        </a:p>
      </dsp:txBody>
      <dsp:txXfrm>
        <a:off x="1016" y="149766"/>
        <a:ext cx="3963539" cy="2378123"/>
      </dsp:txXfrm>
    </dsp:sp>
    <dsp:sp modelId="{98511EBD-77F5-4F2D-AB05-E8310513726B}">
      <dsp:nvSpPr>
        <dsp:cNvPr id="0" name=""/>
        <dsp:cNvSpPr/>
      </dsp:nvSpPr>
      <dsp:spPr>
        <a:xfrm>
          <a:off x="4360909" y="149766"/>
          <a:ext cx="3963539" cy="237812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a:t>Inline Elements:</a:t>
          </a:r>
          <a:endParaRPr lang="en-US" sz="3200" kern="1200"/>
        </a:p>
        <a:p>
          <a:pPr marL="228600" lvl="1" indent="-228600" algn="l" defTabSz="1111250">
            <a:lnSpc>
              <a:spcPct val="90000"/>
            </a:lnSpc>
            <a:spcBef>
              <a:spcPct val="0"/>
            </a:spcBef>
            <a:spcAft>
              <a:spcPct val="15000"/>
            </a:spcAft>
            <a:buChar char="•"/>
          </a:pPr>
          <a:r>
            <a:rPr lang="en-GB" sz="2500" kern="1200"/>
            <a:t>Appear on the same line with other elements.</a:t>
          </a:r>
          <a:endParaRPr lang="en-US" sz="2500" kern="1200"/>
        </a:p>
        <a:p>
          <a:pPr marL="228600" lvl="1" indent="-228600" algn="l" defTabSz="1111250">
            <a:lnSpc>
              <a:spcPct val="90000"/>
            </a:lnSpc>
            <a:spcBef>
              <a:spcPct val="0"/>
            </a:spcBef>
            <a:spcAft>
              <a:spcPct val="15000"/>
            </a:spcAft>
            <a:buChar char="•"/>
          </a:pPr>
          <a:r>
            <a:rPr lang="en-GB" sz="2500" kern="1200"/>
            <a:t>Examples: &lt;span&gt;, &lt;a&gt;, &lt;strong&gt;, etc.</a:t>
          </a:r>
          <a:endParaRPr lang="en-US" sz="2500" kern="1200"/>
        </a:p>
      </dsp:txBody>
      <dsp:txXfrm>
        <a:off x="4360909" y="149766"/>
        <a:ext cx="3963539" cy="23781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D458E-265F-472F-BFF8-F743D8B9F88C}">
      <dsp:nvSpPr>
        <dsp:cNvPr id="0" name=""/>
        <dsp:cNvSpPr/>
      </dsp:nvSpPr>
      <dsp:spPr>
        <a:xfrm>
          <a:off x="0" y="0"/>
          <a:ext cx="8097012" cy="783240"/>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&lt;hr&gt; — Horizontal line (block element, empty tag).</a:t>
          </a:r>
          <a:endParaRPr lang="en-US" sz="2000" kern="1200"/>
        </a:p>
      </dsp:txBody>
      <dsp:txXfrm>
        <a:off x="22940" y="22940"/>
        <a:ext cx="7160195" cy="737360"/>
      </dsp:txXfrm>
    </dsp:sp>
    <dsp:sp modelId="{6036EB62-F3A7-4467-91A5-0EF17008C601}">
      <dsp:nvSpPr>
        <dsp:cNvPr id="0" name=""/>
        <dsp:cNvSpPr/>
      </dsp:nvSpPr>
      <dsp:spPr>
        <a:xfrm>
          <a:off x="604647" y="892024"/>
          <a:ext cx="8097012" cy="78324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&lt;br&gt; — Line break (not recommended when using CSS).</a:t>
          </a:r>
          <a:endParaRPr lang="en-US" sz="2000" kern="1200"/>
        </a:p>
      </dsp:txBody>
      <dsp:txXfrm>
        <a:off x="627587" y="914964"/>
        <a:ext cx="6937378" cy="737360"/>
      </dsp:txXfrm>
    </dsp:sp>
    <dsp:sp modelId="{B7379EC1-1BF9-4B1A-BA4E-A5533179C3B9}">
      <dsp:nvSpPr>
        <dsp:cNvPr id="0" name=""/>
        <dsp:cNvSpPr/>
      </dsp:nvSpPr>
      <dsp:spPr>
        <a:xfrm>
          <a:off x="1209293" y="1784048"/>
          <a:ext cx="8097012" cy="783240"/>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&lt;pre&gt; — Preserves formatting and spacing (great for code).</a:t>
          </a:r>
          <a:endParaRPr lang="en-US" sz="2000" kern="1200"/>
        </a:p>
      </dsp:txBody>
      <dsp:txXfrm>
        <a:off x="1232233" y="1806988"/>
        <a:ext cx="6937378" cy="737360"/>
      </dsp:txXfrm>
    </dsp:sp>
    <dsp:sp modelId="{D106A482-3085-44E6-B207-9CE6B692E249}">
      <dsp:nvSpPr>
        <dsp:cNvPr id="0" name=""/>
        <dsp:cNvSpPr/>
      </dsp:nvSpPr>
      <dsp:spPr>
        <a:xfrm>
          <a:off x="1813940" y="2676072"/>
          <a:ext cx="8097012" cy="78324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&lt;strong&gt;, &lt;small&gt; — Semantics and accessibility.</a:t>
          </a:r>
          <a:endParaRPr lang="en-US" sz="2000" kern="1200"/>
        </a:p>
      </dsp:txBody>
      <dsp:txXfrm>
        <a:off x="1836880" y="2699012"/>
        <a:ext cx="6937378" cy="737360"/>
      </dsp:txXfrm>
    </dsp:sp>
    <dsp:sp modelId="{661E9AF4-3974-43C3-A097-5166801CC50F}">
      <dsp:nvSpPr>
        <dsp:cNvPr id="0" name=""/>
        <dsp:cNvSpPr/>
      </dsp:nvSpPr>
      <dsp:spPr>
        <a:xfrm>
          <a:off x="2418587" y="3568097"/>
          <a:ext cx="8097012" cy="783240"/>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&lt;del&gt; — Deleted text.&lt;sup&gt; / &lt;sub&gt; — Superscript / Subscript text.</a:t>
          </a:r>
          <a:endParaRPr lang="en-US" sz="2000" kern="1200" dirty="0"/>
        </a:p>
      </dsp:txBody>
      <dsp:txXfrm>
        <a:off x="2441527" y="3591037"/>
        <a:ext cx="6937378" cy="737360"/>
      </dsp:txXfrm>
    </dsp:sp>
    <dsp:sp modelId="{8ACBFB71-1DB8-4443-B794-237DCA348BDC}">
      <dsp:nvSpPr>
        <dsp:cNvPr id="0" name=""/>
        <dsp:cNvSpPr/>
      </dsp:nvSpPr>
      <dsp:spPr>
        <a:xfrm>
          <a:off x="7587905" y="572200"/>
          <a:ext cx="509106" cy="50910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7702454" y="572200"/>
        <a:ext cx="280008" cy="383102"/>
      </dsp:txXfrm>
    </dsp:sp>
    <dsp:sp modelId="{D258E496-A8D7-44F9-A7FD-AD68C9334BC4}">
      <dsp:nvSpPr>
        <dsp:cNvPr id="0" name=""/>
        <dsp:cNvSpPr/>
      </dsp:nvSpPr>
      <dsp:spPr>
        <a:xfrm>
          <a:off x="8192552" y="1464225"/>
          <a:ext cx="509106" cy="509106"/>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307101" y="1464225"/>
        <a:ext cx="280008" cy="383102"/>
      </dsp:txXfrm>
    </dsp:sp>
    <dsp:sp modelId="{24C54939-E968-4523-B119-818D8600A155}">
      <dsp:nvSpPr>
        <dsp:cNvPr id="0" name=""/>
        <dsp:cNvSpPr/>
      </dsp:nvSpPr>
      <dsp:spPr>
        <a:xfrm>
          <a:off x="8797199" y="2343195"/>
          <a:ext cx="509106" cy="509106"/>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8911748" y="2343195"/>
        <a:ext cx="280008" cy="383102"/>
      </dsp:txXfrm>
    </dsp:sp>
    <dsp:sp modelId="{017FF4DB-7EA5-403D-A43F-668E1E4B9494}">
      <dsp:nvSpPr>
        <dsp:cNvPr id="0" name=""/>
        <dsp:cNvSpPr/>
      </dsp:nvSpPr>
      <dsp:spPr>
        <a:xfrm>
          <a:off x="9401846" y="3243922"/>
          <a:ext cx="509106" cy="509106"/>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US" sz="2300" kern="1200"/>
        </a:p>
      </dsp:txBody>
      <dsp:txXfrm>
        <a:off x="9516395"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07A68-B4C8-4F0A-9A6F-36AFE669C4C7}" type="datetimeFigureOut">
              <a:rPr lang="en-GB" smtClean="0"/>
              <a:t>30/07/2025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FE3DFF-5D46-4FA3-8230-EBDCB8F96279}" type="slidenum">
              <a:rPr lang="en-GB" smtClean="0"/>
              <a:t>‹#›</a:t>
            </a:fld>
            <a:endParaRPr lang="en-GB"/>
          </a:p>
        </p:txBody>
      </p:sp>
    </p:spTree>
    <p:extLst>
      <p:ext uri="{BB962C8B-B14F-4D97-AF65-F5344CB8AC3E}">
        <p14:creationId xmlns:p14="http://schemas.microsoft.com/office/powerpoint/2010/main" val="335452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1FE3DFF-5D46-4FA3-8230-EBDCB8F96279}" type="slidenum">
              <a:rPr lang="en-GB" smtClean="0"/>
              <a:t>13</a:t>
            </a:fld>
            <a:endParaRPr lang="en-GB"/>
          </a:p>
        </p:txBody>
      </p:sp>
    </p:spTree>
    <p:extLst>
      <p:ext uri="{BB962C8B-B14F-4D97-AF65-F5344CB8AC3E}">
        <p14:creationId xmlns:p14="http://schemas.microsoft.com/office/powerpoint/2010/main" val="1245509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3D0-5023-FE6D-6035-587B4A54E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E1C4DF-DF96-2ABD-F162-DB129C6F8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78CF-CAE9-9A00-47A7-854395A8F21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3B847AD-86A3-9B37-F202-7A3DD9B5FD24}"/>
              </a:ext>
            </a:extLst>
          </p:cNvPr>
          <p:cNvSpPr>
            <a:spLocks noGrp="1"/>
          </p:cNvSpPr>
          <p:nvPr>
            <p:ph type="sldNum" sz="quarter" idx="5"/>
          </p:nvPr>
        </p:nvSpPr>
        <p:spPr/>
        <p:txBody>
          <a:bodyPr/>
          <a:lstStyle/>
          <a:p>
            <a:fld id="{21FE3DFF-5D46-4FA3-8230-EBDCB8F96279}" type="slidenum">
              <a:rPr lang="en-GB" smtClean="0"/>
              <a:t>14</a:t>
            </a:fld>
            <a:endParaRPr lang="en-GB"/>
          </a:p>
        </p:txBody>
      </p:sp>
    </p:spTree>
    <p:extLst>
      <p:ext uri="{BB962C8B-B14F-4D97-AF65-F5344CB8AC3E}">
        <p14:creationId xmlns:p14="http://schemas.microsoft.com/office/powerpoint/2010/main" val="341406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E0E06155-0DCF-4ECA-B8FF-F90145E2C6CE}" type="datetimeFigureOut">
              <a:rPr lang="en-GB" smtClean="0"/>
              <a:t>30/07/2025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2310950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06155-0DCF-4ECA-B8FF-F90145E2C6CE}" type="datetimeFigureOut">
              <a:rPr lang="en-GB" smtClean="0"/>
              <a:t>30/07/2025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401946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06155-0DCF-4ECA-B8FF-F90145E2C6CE}" type="datetimeFigureOut">
              <a:rPr lang="en-GB" smtClean="0"/>
              <a:t>30/07/2025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2740662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0E06155-0DCF-4ECA-B8FF-F90145E2C6CE}" type="datetimeFigureOut">
              <a:rPr lang="en-GB" smtClean="0"/>
              <a:t>30/07/2025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3090417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E0E06155-0DCF-4ECA-B8FF-F90145E2C6CE}" type="datetimeFigureOut">
              <a:rPr lang="en-GB" smtClean="0"/>
              <a:t>30/07/2025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44864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0E06155-0DCF-4ECA-B8FF-F90145E2C6CE}" type="datetimeFigureOut">
              <a:rPr lang="en-GB" smtClean="0"/>
              <a:t>30/07/2025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292725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0E06155-0DCF-4ECA-B8FF-F90145E2C6CE}" type="datetimeFigureOut">
              <a:rPr lang="en-GB" smtClean="0"/>
              <a:t>30/07/2025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4664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0E06155-0DCF-4ECA-B8FF-F90145E2C6CE}" type="datetimeFigureOut">
              <a:rPr lang="en-GB" smtClean="0"/>
              <a:t>30/07/2025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302585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E06155-0DCF-4ECA-B8FF-F90145E2C6CE}" type="datetimeFigureOut">
              <a:rPr lang="en-GB" smtClean="0"/>
              <a:t>30/07/2025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2148866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06155-0DCF-4ECA-B8FF-F90145E2C6CE}" type="datetimeFigureOut">
              <a:rPr lang="en-GB" smtClean="0"/>
              <a:t>30/07/2025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27266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0E06155-0DCF-4ECA-B8FF-F90145E2C6CE}" type="datetimeFigureOut">
              <a:rPr lang="en-GB" smtClean="0"/>
              <a:t>30/07/2025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D7E999-81DD-4ACA-BC07-B7D40D1F14DF}" type="slidenum">
              <a:rPr lang="en-GB" smtClean="0"/>
              <a:t>‹#›</a:t>
            </a:fld>
            <a:endParaRPr lang="en-GB"/>
          </a:p>
        </p:txBody>
      </p:sp>
    </p:spTree>
    <p:extLst>
      <p:ext uri="{BB962C8B-B14F-4D97-AF65-F5344CB8AC3E}">
        <p14:creationId xmlns:p14="http://schemas.microsoft.com/office/powerpoint/2010/main" val="398531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E06155-0DCF-4ECA-B8FF-F90145E2C6CE}" type="datetimeFigureOut">
              <a:rPr lang="en-GB" smtClean="0"/>
              <a:t>30/07/2025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7E999-81DD-4ACA-BC07-B7D40D1F14DF}" type="slidenum">
              <a:rPr lang="en-GB" smtClean="0"/>
              <a:t>‹#›</a:t>
            </a:fld>
            <a:endParaRPr lang="en-GB"/>
          </a:p>
        </p:txBody>
      </p:sp>
    </p:spTree>
    <p:extLst>
      <p:ext uri="{BB962C8B-B14F-4D97-AF65-F5344CB8AC3E}">
        <p14:creationId xmlns:p14="http://schemas.microsoft.com/office/powerpoint/2010/main" val="41591256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sonplaceholder.typicode.com/" TargetMode="External"/><Relationship Id="rId2" Type="http://schemas.openxmlformats.org/officeDocument/2006/relationships/hyperlink" Target="https://aws.amazon.com/what-is/api/"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code.visualstudio.com/download" TargetMode="External"/><Relationship Id="rId7" Type="http://schemas.openxmlformats.org/officeDocument/2006/relationships/hyperlink" Target="https://git-scm.com/download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hyperlink" Target="https://nodejs.org/en/download" TargetMode="External"/><Relationship Id="rId10" Type="http://schemas.openxmlformats.org/officeDocument/2006/relationships/image" Target="../media/image13.jpeg"/><Relationship Id="rId4" Type="http://schemas.openxmlformats.org/officeDocument/2006/relationships/image" Target="../media/image10.png"/><Relationship Id="rId9" Type="http://schemas.openxmlformats.org/officeDocument/2006/relationships/hyperlink" Target="https://github.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youtube.com/playlist?list=PLxbVBWjVdAEjom8KOV1c9aXMCz4IE0OZy&amp;si=JgDWxH0lsTbB6vRf" TargetMode="External"/><Relationship Id="rId3" Type="http://schemas.openxmlformats.org/officeDocument/2006/relationships/hyperlink" Target="https://www.freecodecamp.org/learn/javascript-algorithms-and-data-structures-v8/" TargetMode="External"/><Relationship Id="rId7" Type="http://schemas.openxmlformats.org/officeDocument/2006/relationships/hyperlink" Target="https://developer.mozilla.org/en-US/" TargetMode="External"/><Relationship Id="rId2" Type="http://schemas.openxmlformats.org/officeDocument/2006/relationships/hyperlink" Target="https://www.freecodecamp.org/learn/2022/responsive-web-design/" TargetMode="External"/><Relationship Id="rId1" Type="http://schemas.openxmlformats.org/officeDocument/2006/relationships/slideLayout" Target="../slideLayouts/slideLayout2.xml"/><Relationship Id="rId6" Type="http://schemas.openxmlformats.org/officeDocument/2006/relationships/hyperlink" Target="https://getbootstrap.com/" TargetMode="External"/><Relationship Id="rId5" Type="http://schemas.openxmlformats.org/officeDocument/2006/relationships/hyperlink" Target="https://maharatech.gov.eg/course/view.php?id=741" TargetMode="External"/><Relationship Id="rId4" Type="http://schemas.openxmlformats.org/officeDocument/2006/relationships/hyperlink" Target="https://maharatech.gov.eg/course/view.php?id=36" TargetMode="External"/><Relationship Id="rId9" Type="http://schemas.openxmlformats.org/officeDocument/2006/relationships/hyperlink" Target="https://www.w3schools.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wired.com/1997/04/a-brief-history-of-html/" TargetMode="External"/><Relationship Id="rId2" Type="http://schemas.openxmlformats.org/officeDocument/2006/relationships/hyperlink" Target="https://contentsnare.com/html-history/"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freecodecamp.org/learn/2022/responsive-web-design/learn-accessibility-by-building-a-quiz/step-1" TargetMode="External"/><Relationship Id="rId2" Type="http://schemas.openxmlformats.org/officeDocument/2006/relationships/hyperlink" Target="https://www.freecodecamp.org/learn/2022/responsive-web-design/learn-html-by-building-a-cat-photo-app/step-1"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github.com/ahmedsamir45/Frontend-Cour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developer.mozilla.org/en-US/docs/Learn_web_development/Howto/Web_mechanics/What_is_a_web_serv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haratech.gov.eg/course/view.php?id=740" TargetMode="External"/><Relationship Id="rId2" Type="http://schemas.openxmlformats.org/officeDocument/2006/relationships/hyperlink" Target="https://www.geeksforgeeks.org/dbms/what-is-database/"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471BF-8047-4FD1-EF42-9F8C47372945}"/>
              </a:ext>
            </a:extLst>
          </p:cNvPr>
          <p:cNvSpPr>
            <a:spLocks noGrp="1"/>
          </p:cNvSpPr>
          <p:nvPr>
            <p:ph type="ctrTitle"/>
          </p:nvPr>
        </p:nvSpPr>
        <p:spPr>
          <a:xfrm>
            <a:off x="1285241" y="1008993"/>
            <a:ext cx="9231410" cy="3542045"/>
          </a:xfrm>
        </p:spPr>
        <p:txBody>
          <a:bodyPr anchor="b">
            <a:normAutofit/>
          </a:bodyPr>
          <a:lstStyle/>
          <a:p>
            <a:pPr algn="l"/>
            <a:r>
              <a:rPr lang="en-GB" sz="6300" b="1"/>
              <a:t>Frontend course session 1</a:t>
            </a:r>
            <a:br>
              <a:rPr lang="en-GB" sz="6300"/>
            </a:br>
            <a:r>
              <a:rPr lang="en-GB" sz="6300" cap="none"/>
              <a:t>Introduction to Programming World</a:t>
            </a:r>
          </a:p>
        </p:txBody>
      </p:sp>
      <p:sp>
        <p:nvSpPr>
          <p:cNvPr id="3" name="Subtitle 2">
            <a:extLst>
              <a:ext uri="{FF2B5EF4-FFF2-40B4-BE49-F238E27FC236}">
                <a16:creationId xmlns:a16="http://schemas.microsoft.com/office/drawing/2014/main" id="{C263830F-BD15-7799-CF41-FCA6BE4155CF}"/>
              </a:ext>
            </a:extLst>
          </p:cNvPr>
          <p:cNvSpPr>
            <a:spLocks noGrp="1"/>
          </p:cNvSpPr>
          <p:nvPr>
            <p:ph type="subTitle" idx="1"/>
          </p:nvPr>
        </p:nvSpPr>
        <p:spPr>
          <a:xfrm>
            <a:off x="1285241" y="4582814"/>
            <a:ext cx="7132335" cy="1312657"/>
          </a:xfrm>
        </p:spPr>
        <p:txBody>
          <a:bodyPr anchor="t">
            <a:normAutofit/>
          </a:bodyPr>
          <a:lstStyle/>
          <a:p>
            <a:pPr algn="l"/>
            <a:r>
              <a:rPr lang="en-GB" cap="none"/>
              <a:t>Created by Ahmed Samir</a:t>
            </a:r>
          </a:p>
        </p:txBody>
      </p:sp>
    </p:spTree>
    <p:extLst>
      <p:ext uri="{BB962C8B-B14F-4D97-AF65-F5344CB8AC3E}">
        <p14:creationId xmlns:p14="http://schemas.microsoft.com/office/powerpoint/2010/main" val="113619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52CF6-8871-8F8B-4938-88DB66C91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2E3A9-202A-D443-2B99-51C57BDED1F6}"/>
              </a:ext>
            </a:extLst>
          </p:cNvPr>
          <p:cNvSpPr>
            <a:spLocks noGrp="1"/>
          </p:cNvSpPr>
          <p:nvPr>
            <p:ph type="title"/>
          </p:nvPr>
        </p:nvSpPr>
        <p:spPr>
          <a:xfrm>
            <a:off x="838200" y="365125"/>
            <a:ext cx="10515600" cy="1325563"/>
          </a:xfrm>
        </p:spPr>
        <p:txBody>
          <a:bodyPr>
            <a:normAutofit/>
          </a:bodyPr>
          <a:lstStyle/>
          <a:p>
            <a:r>
              <a:rPr lang="en-GB" dirty="0"/>
              <a:t>How websites work</a:t>
            </a:r>
          </a:p>
        </p:txBody>
      </p:sp>
      <p:sp>
        <p:nvSpPr>
          <p:cNvPr id="3" name="Content Placeholder 2">
            <a:extLst>
              <a:ext uri="{FF2B5EF4-FFF2-40B4-BE49-F238E27FC236}">
                <a16:creationId xmlns:a16="http://schemas.microsoft.com/office/drawing/2014/main" id="{6920594A-BF8E-4997-7ED7-187A026F0726}"/>
              </a:ext>
            </a:extLst>
          </p:cNvPr>
          <p:cNvSpPr>
            <a:spLocks noGrp="1"/>
          </p:cNvSpPr>
          <p:nvPr>
            <p:ph idx="1"/>
          </p:nvPr>
        </p:nvSpPr>
        <p:spPr>
          <a:xfrm>
            <a:off x="838200" y="1825625"/>
            <a:ext cx="10515600" cy="4351338"/>
          </a:xfrm>
        </p:spPr>
        <p:txBody>
          <a:bodyPr>
            <a:noAutofit/>
          </a:bodyPr>
          <a:lstStyle/>
          <a:p>
            <a:pPr marL="0" indent="0">
              <a:buNone/>
            </a:pPr>
            <a:r>
              <a:rPr lang="en-GB" sz="2400" b="1" dirty="0"/>
              <a:t>4- Frontend roles:-</a:t>
            </a:r>
          </a:p>
          <a:p>
            <a:r>
              <a:rPr lang="en-GB" sz="2000" b="1" dirty="0"/>
              <a:t>Responsibilities:</a:t>
            </a:r>
            <a:endParaRPr lang="en-GB" sz="2000" dirty="0"/>
          </a:p>
          <a:p>
            <a:pPr marL="342900" indent="-342900">
              <a:buFont typeface="+mj-lt"/>
              <a:buAutoNum type="arabicPeriod"/>
            </a:pPr>
            <a:r>
              <a:rPr lang="en-GB" sz="1800" b="1" dirty="0"/>
              <a:t>Usability &amp; Accessibility:</a:t>
            </a:r>
            <a:r>
              <a:rPr lang="en-GB" sz="1800" dirty="0"/>
              <a:t> Ensure the app is easy to use and accessible to all users, including those with disabilities.</a:t>
            </a:r>
          </a:p>
          <a:p>
            <a:pPr marL="342900" indent="-342900">
              <a:buFont typeface="+mj-lt"/>
              <a:buAutoNum type="arabicPeriod"/>
            </a:pPr>
            <a:r>
              <a:rPr lang="en-GB" sz="1800" b="1" dirty="0"/>
              <a:t>User Interface (UI):</a:t>
            </a:r>
            <a:r>
              <a:rPr lang="en-GB" sz="1800" dirty="0"/>
              <a:t> Design and develop the layout, buttons, </a:t>
            </a:r>
            <a:r>
              <a:rPr lang="en-GB" sz="1800" dirty="0" err="1"/>
              <a:t>colors</a:t>
            </a:r>
            <a:r>
              <a:rPr lang="en-GB" sz="1800" dirty="0"/>
              <a:t>, and visual elements.</a:t>
            </a:r>
          </a:p>
          <a:p>
            <a:pPr marL="342900" indent="-342900">
              <a:buFont typeface="+mj-lt"/>
              <a:buAutoNum type="arabicPeriod"/>
            </a:pPr>
            <a:r>
              <a:rPr lang="en-GB" sz="1800" b="1" dirty="0"/>
              <a:t>User Experience (UX):</a:t>
            </a:r>
            <a:r>
              <a:rPr lang="en-GB" sz="1800" dirty="0"/>
              <a:t> Focus on smooth, intuitive interactions and navigation.</a:t>
            </a:r>
          </a:p>
          <a:p>
            <a:pPr marL="342900" indent="-342900">
              <a:buFont typeface="+mj-lt"/>
              <a:buAutoNum type="arabicPeriod"/>
            </a:pPr>
            <a:r>
              <a:rPr lang="en-GB" sz="1800" b="1" dirty="0"/>
              <a:t>API Integration:</a:t>
            </a:r>
            <a:r>
              <a:rPr lang="en-GB" sz="1800" dirty="0"/>
              <a:t> Fetch and display data from the backend.</a:t>
            </a:r>
          </a:p>
          <a:p>
            <a:pPr marL="342900" indent="-342900">
              <a:buFont typeface="+mj-lt"/>
              <a:buAutoNum type="arabicPeriod"/>
            </a:pPr>
            <a:r>
              <a:rPr lang="en-GB" sz="1800" b="1" dirty="0"/>
              <a:t>Form Validation:</a:t>
            </a:r>
            <a:r>
              <a:rPr lang="en-GB" sz="1800" dirty="0"/>
              <a:t> Ensure input fields are correctly filled and prevent invalid submissions.</a:t>
            </a:r>
          </a:p>
          <a:p>
            <a:r>
              <a:rPr lang="en-GB" sz="2000" b="1" dirty="0"/>
              <a:t>Platforms:</a:t>
            </a:r>
            <a:endParaRPr lang="en-GB" sz="2000" dirty="0"/>
          </a:p>
          <a:p>
            <a:pPr marL="342900" indent="-342900">
              <a:buFont typeface="+mj-lt"/>
              <a:buAutoNum type="arabicPeriod"/>
            </a:pPr>
            <a:r>
              <a:rPr lang="en-GB" sz="1800" b="1" dirty="0"/>
              <a:t>Web:</a:t>
            </a:r>
            <a:r>
              <a:rPr lang="en-GB" sz="1800" dirty="0"/>
              <a:t> Traditional websites accessed via browsers.</a:t>
            </a:r>
          </a:p>
          <a:p>
            <a:pPr marL="342900" indent="-342900">
              <a:buFont typeface="+mj-lt"/>
              <a:buAutoNum type="arabicPeriod"/>
            </a:pPr>
            <a:r>
              <a:rPr lang="en-GB" sz="1800" b="1" dirty="0"/>
              <a:t>Mobile:</a:t>
            </a:r>
            <a:endParaRPr lang="en-GB" sz="1800" dirty="0"/>
          </a:p>
          <a:p>
            <a:pPr marL="800100" lvl="1" indent="-342900">
              <a:buFont typeface="+mj-lt"/>
              <a:buAutoNum type="arabicPeriod"/>
            </a:pPr>
            <a:r>
              <a:rPr lang="en-GB" sz="1800" b="1" dirty="0"/>
              <a:t>Native:</a:t>
            </a:r>
            <a:r>
              <a:rPr lang="en-GB" sz="1800" dirty="0"/>
              <a:t> Built specifically for iOS or Android (e.g., Swift, Kotlin).</a:t>
            </a:r>
          </a:p>
          <a:p>
            <a:pPr marL="800100" lvl="1" indent="-342900">
              <a:buFont typeface="+mj-lt"/>
              <a:buAutoNum type="arabicPeriod"/>
            </a:pPr>
            <a:r>
              <a:rPr lang="en-GB" sz="1800" b="1" dirty="0"/>
              <a:t>Cross-platform:</a:t>
            </a:r>
            <a:r>
              <a:rPr lang="en-GB" sz="1800" dirty="0"/>
              <a:t> Shared codebase for multiple platforms (e.g., React Native, Flutter).</a:t>
            </a:r>
          </a:p>
        </p:txBody>
      </p:sp>
    </p:spTree>
    <p:extLst>
      <p:ext uri="{BB962C8B-B14F-4D97-AF65-F5344CB8AC3E}">
        <p14:creationId xmlns:p14="http://schemas.microsoft.com/office/powerpoint/2010/main" val="3063765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BE4B1-2231-8878-8907-39846F1498D3}"/>
              </a:ext>
            </a:extLst>
          </p:cNvPr>
          <p:cNvSpPr>
            <a:spLocks noGrp="1"/>
          </p:cNvSpPr>
          <p:nvPr>
            <p:ph type="title"/>
          </p:nvPr>
        </p:nvSpPr>
        <p:spPr/>
        <p:txBody>
          <a:bodyPr/>
          <a:lstStyle/>
          <a:p>
            <a:r>
              <a:rPr lang="en-GB" dirty="0"/>
              <a:t>How websites work</a:t>
            </a:r>
          </a:p>
        </p:txBody>
      </p:sp>
      <p:sp>
        <p:nvSpPr>
          <p:cNvPr id="11" name="TextBox 10">
            <a:extLst>
              <a:ext uri="{FF2B5EF4-FFF2-40B4-BE49-F238E27FC236}">
                <a16:creationId xmlns:a16="http://schemas.microsoft.com/office/drawing/2014/main" id="{C3473598-53D4-0745-D478-121CF92ED683}"/>
              </a:ext>
            </a:extLst>
          </p:cNvPr>
          <p:cNvSpPr txBox="1"/>
          <p:nvPr/>
        </p:nvSpPr>
        <p:spPr>
          <a:xfrm>
            <a:off x="838200" y="1393842"/>
            <a:ext cx="5100484" cy="4770537"/>
          </a:xfrm>
          <a:prstGeom prst="rect">
            <a:avLst/>
          </a:prstGeom>
          <a:noFill/>
        </p:spPr>
        <p:txBody>
          <a:bodyPr wrap="square">
            <a:spAutoFit/>
          </a:bodyPr>
          <a:lstStyle/>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rPr>
              <a:t>4- What is an API &amp; Intro to RESTful APIs</a:t>
            </a:r>
          </a:p>
          <a:p>
            <a:pPr marL="0" lvl="0" indent="0" eaLnBrk="0" fontAlgn="base" hangingPunct="0">
              <a:lnSpc>
                <a:spcPct val="100000"/>
              </a:lnSpc>
              <a:spcBef>
                <a:spcPct val="0"/>
              </a:spcBef>
              <a:spcAft>
                <a:spcPct val="0"/>
              </a:spcAft>
              <a:buNone/>
            </a:pPr>
            <a:endParaRPr lang="en-US" altLang="en-US" sz="1600" b="1"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rPr>
              <a:t>What is an API?</a:t>
            </a:r>
            <a:br>
              <a:rPr lang="en-US" altLang="en-US" sz="1600" dirty="0">
                <a:latin typeface="Arial" panose="020B0604020202020204" pitchFamily="34" charset="0"/>
              </a:rPr>
            </a:br>
            <a:r>
              <a:rPr lang="en-US" altLang="en-US" sz="2000" dirty="0">
                <a:latin typeface="Arial" panose="020B0604020202020204" pitchFamily="34" charset="0"/>
              </a:rPr>
              <a:t>API (Application Programming Interface) is a set of rules that allows different software applications to communicate with each other.</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Why do we use it?</a:t>
            </a:r>
          </a:p>
          <a:p>
            <a:pPr marL="342900" lvl="0" indent="-34290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Connect frontend with backend</a:t>
            </a:r>
          </a:p>
          <a:p>
            <a:pPr marL="342900" lvl="0" indent="-34290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Access data or services from servers</a:t>
            </a:r>
          </a:p>
          <a:p>
            <a:pPr marL="342900" lvl="0" indent="-34290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Build scalable and reusable systems</a:t>
            </a:r>
          </a:p>
          <a:p>
            <a:pPr marL="0" lvl="0" indent="0" eaLnBrk="0" fontAlgn="base" hangingPunct="0">
              <a:lnSpc>
                <a:spcPct val="100000"/>
              </a:lnSpc>
              <a:spcBef>
                <a:spcPct val="0"/>
              </a:spcBef>
              <a:spcAft>
                <a:spcPct val="0"/>
              </a:spcAft>
              <a:buNone/>
            </a:pPr>
            <a:endParaRPr lang="en-US" altLang="en-US" sz="1400" dirty="0">
              <a:latin typeface="Arial" panose="020B0604020202020204" pitchFamily="34" charset="0"/>
            </a:endParaRPr>
          </a:p>
          <a:p>
            <a:r>
              <a:rPr lang="en-GB" dirty="0">
                <a:hlinkClick r:id="rId2"/>
              </a:rPr>
              <a:t>What is an API? - Application Programming Interfaces Explained – AWS</a:t>
            </a:r>
            <a:endParaRPr lang="en-GB" b="1" dirty="0"/>
          </a:p>
          <a:p>
            <a:r>
              <a:rPr lang="en-GB" dirty="0" err="1">
                <a:hlinkClick r:id="rId3"/>
              </a:rPr>
              <a:t>JSONPlaceholder</a:t>
            </a:r>
            <a:r>
              <a:rPr lang="en-GB" dirty="0">
                <a:hlinkClick r:id="rId3"/>
              </a:rPr>
              <a:t> - Free Fake REST API</a:t>
            </a:r>
            <a:endParaRPr lang="en-GB" b="1" dirty="0"/>
          </a:p>
        </p:txBody>
      </p:sp>
      <p:pic>
        <p:nvPicPr>
          <p:cNvPr id="1034" name="Picture 10" descr="What is API? How does it work? - Website &amp; Android app Development">
            <a:extLst>
              <a:ext uri="{FF2B5EF4-FFF2-40B4-BE49-F238E27FC236}">
                <a16:creationId xmlns:a16="http://schemas.microsoft.com/office/drawing/2014/main" id="{65B893F3-F52F-C157-C908-66CE8D7815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7633" y="2019719"/>
            <a:ext cx="5637692" cy="3306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346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F5FC8-82CE-FC4E-CEA8-DF42B73F4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CF7B6-5A35-9D56-49FE-C5D452FB0328}"/>
              </a:ext>
            </a:extLst>
          </p:cNvPr>
          <p:cNvSpPr>
            <a:spLocks noGrp="1"/>
          </p:cNvSpPr>
          <p:nvPr>
            <p:ph type="title"/>
          </p:nvPr>
        </p:nvSpPr>
        <p:spPr/>
        <p:txBody>
          <a:bodyPr/>
          <a:lstStyle/>
          <a:p>
            <a:r>
              <a:rPr lang="en-GB"/>
              <a:t>How websites work</a:t>
            </a:r>
            <a:endParaRPr lang="en-GB" dirty="0"/>
          </a:p>
        </p:txBody>
      </p:sp>
      <p:sp>
        <p:nvSpPr>
          <p:cNvPr id="13" name="TextBox 12">
            <a:extLst>
              <a:ext uri="{FF2B5EF4-FFF2-40B4-BE49-F238E27FC236}">
                <a16:creationId xmlns:a16="http://schemas.microsoft.com/office/drawing/2014/main" id="{4A9A615C-B583-317B-1DC3-0303BF7F95B9}"/>
              </a:ext>
            </a:extLst>
          </p:cNvPr>
          <p:cNvSpPr txBox="1"/>
          <p:nvPr/>
        </p:nvSpPr>
        <p:spPr>
          <a:xfrm>
            <a:off x="757084" y="1464546"/>
            <a:ext cx="5338916" cy="5016758"/>
          </a:xfrm>
          <a:prstGeom prst="rect">
            <a:avLst/>
          </a:prstGeom>
          <a:noFill/>
        </p:spPr>
        <p:txBody>
          <a:bodyPr wrap="square">
            <a:spAutoFit/>
          </a:bodyPr>
          <a:lstStyle/>
          <a:p>
            <a:pPr eaLnBrk="0" fontAlgn="base" hangingPunct="0">
              <a:spcBef>
                <a:spcPct val="0"/>
              </a:spcBef>
              <a:spcAft>
                <a:spcPct val="0"/>
              </a:spcAft>
            </a:pPr>
            <a:r>
              <a:rPr lang="en-US" altLang="en-US" sz="2000" b="1" dirty="0">
                <a:latin typeface="Arial" panose="020B0604020202020204" pitchFamily="34" charset="0"/>
              </a:rPr>
              <a:t>4- What is an API &amp; Intro to RESTful APIs</a:t>
            </a:r>
          </a:p>
          <a:p>
            <a:pPr marL="0" lvl="0" indent="0" eaLnBrk="0" fontAlgn="base" hangingPunct="0">
              <a:lnSpc>
                <a:spcPct val="100000"/>
              </a:lnSpc>
              <a:spcBef>
                <a:spcPct val="0"/>
              </a:spcBef>
              <a:spcAft>
                <a:spcPct val="0"/>
              </a:spcAft>
              <a:buNone/>
            </a:pPr>
            <a:endParaRPr lang="en-US" altLang="en-US" sz="2000" b="1"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2000" b="1" dirty="0">
                <a:latin typeface="Arial" panose="020B0604020202020204" pitchFamily="34" charset="0"/>
              </a:rPr>
              <a:t>RESTful APIs - Introduction</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REST (Representational State Transfer) is a common way to structure APIs using HTTP methods.</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Basic HTTP Methods:</a:t>
            </a: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GET – Retrieve data</a:t>
            </a: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POST – Send new data</a:t>
            </a: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PUT – Update existing data</a:t>
            </a: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panose="020B0604020202020204" pitchFamily="34" charset="0"/>
              </a:rPr>
              <a:t>DELETE – Remove data</a:t>
            </a:r>
          </a:p>
          <a:p>
            <a:pPr marL="0" lvl="0" indent="0" eaLnBrk="0" fontAlgn="base" hangingPunct="0">
              <a:lnSpc>
                <a:spcPct val="100000"/>
              </a:lnSpc>
              <a:spcBef>
                <a:spcPct val="0"/>
              </a:spcBef>
              <a:spcAft>
                <a:spcPct val="0"/>
              </a:spcAft>
              <a:buNone/>
            </a:pPr>
            <a:r>
              <a:rPr lang="en-US" altLang="en-US" sz="2000" dirty="0">
                <a:latin typeface="Arial" panose="020B0604020202020204" pitchFamily="34" charset="0"/>
              </a:rPr>
              <a:t>Example (JSON format):</a:t>
            </a: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Unicode MS" panose="020B0604020202020204" pitchFamily="34" charset="-128"/>
              </a:rPr>
              <a:t>GET /users</a:t>
            </a:r>
            <a:r>
              <a:rPr lang="en-US" altLang="en-US" sz="2000" dirty="0"/>
              <a:t> → Get list of users</a:t>
            </a:r>
            <a:endParaRPr lang="en-US" altLang="en-US" sz="2000" dirty="0">
              <a:latin typeface="Arial" panose="020B0604020202020204" pitchFamily="34" charset="0"/>
            </a:endParaRP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Unicode MS" panose="020B0604020202020204" pitchFamily="34" charset="-128"/>
              </a:rPr>
              <a:t>POST /users</a:t>
            </a:r>
            <a:r>
              <a:rPr lang="en-US" altLang="en-US" sz="2000" dirty="0"/>
              <a:t> → Add a new user</a:t>
            </a:r>
            <a:endParaRPr lang="en-US" altLang="en-US" sz="2000" dirty="0">
              <a:latin typeface="Arial" panose="020B0604020202020204" pitchFamily="34" charset="0"/>
            </a:endParaRP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Unicode MS" panose="020B0604020202020204" pitchFamily="34" charset="-128"/>
              </a:rPr>
              <a:t>GET /users/1</a:t>
            </a:r>
            <a:r>
              <a:rPr lang="en-US" altLang="en-US" sz="2000" dirty="0"/>
              <a:t> → Get user with ID 1</a:t>
            </a:r>
            <a:endParaRPr lang="en-US" altLang="en-US" sz="2000" dirty="0">
              <a:latin typeface="Arial" panose="020B0604020202020204" pitchFamily="34" charset="0"/>
            </a:endParaRPr>
          </a:p>
          <a:p>
            <a:pPr marL="285750" lvl="0" indent="-285750" eaLnBrk="0" fontAlgn="base" hangingPunct="0">
              <a:lnSpc>
                <a:spcPct val="100000"/>
              </a:lnSpc>
              <a:spcBef>
                <a:spcPct val="0"/>
              </a:spcBef>
              <a:spcAft>
                <a:spcPct val="0"/>
              </a:spcAft>
              <a:buFont typeface="Arial" panose="020B0604020202020204" pitchFamily="34" charset="0"/>
              <a:buChar char="•"/>
            </a:pPr>
            <a:r>
              <a:rPr lang="en-US" altLang="en-US" sz="2000" dirty="0">
                <a:latin typeface="Arial Unicode MS" panose="020B0604020202020204" pitchFamily="34" charset="-128"/>
              </a:rPr>
              <a:t>DELETE /users/1</a:t>
            </a:r>
            <a:r>
              <a:rPr lang="en-US" altLang="en-US" sz="2000" dirty="0"/>
              <a:t> → Delete user with ID 1</a:t>
            </a:r>
            <a:endParaRPr lang="en-US" altLang="en-US" sz="2000" dirty="0">
              <a:latin typeface="Arial" panose="020B0604020202020204" pitchFamily="34" charset="0"/>
            </a:endParaRPr>
          </a:p>
        </p:txBody>
      </p:sp>
      <p:pic>
        <p:nvPicPr>
          <p:cNvPr id="2050" name="Picture 2" descr="What is REST API | PHPenthusiast">
            <a:extLst>
              <a:ext uri="{FF2B5EF4-FFF2-40B4-BE49-F238E27FC236}">
                <a16:creationId xmlns:a16="http://schemas.microsoft.com/office/drawing/2014/main" id="{28F34A27-644E-573B-773F-66B2312C1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207" y="2890683"/>
            <a:ext cx="5461864" cy="2219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6235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6CDC6DC-31F1-33A5-5B26-DE345075669E}"/>
              </a:ext>
            </a:extLst>
          </p:cNvPr>
          <p:cNvSpPr>
            <a:spLocks noGrp="1"/>
          </p:cNvSpPr>
          <p:nvPr>
            <p:ph type="title"/>
          </p:nvPr>
        </p:nvSpPr>
        <p:spPr>
          <a:xfrm>
            <a:off x="838200" y="365125"/>
            <a:ext cx="10515600" cy="1325563"/>
          </a:xfrm>
        </p:spPr>
        <p:txBody>
          <a:bodyPr>
            <a:normAutofit/>
          </a:bodyPr>
          <a:lstStyle/>
          <a:p>
            <a:r>
              <a:rPr lang="en-GB" b="1" dirty="0"/>
              <a:t>Course Overview</a:t>
            </a:r>
            <a:endParaRPr lang="en-GB" dirty="0"/>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67DCFF3-BD76-1411-F51A-CE40210151D4}"/>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GB" sz="2000" b="1" dirty="0"/>
              <a:t> Core Foundations (Main Technologies)</a:t>
            </a:r>
          </a:p>
          <a:p>
            <a:r>
              <a:rPr lang="en-GB" sz="2000" dirty="0"/>
              <a:t>Learn how to build responsive, interactive, and accessible web interfaces using:</a:t>
            </a:r>
          </a:p>
          <a:p>
            <a:r>
              <a:rPr lang="en-GB" sz="2000" b="1" dirty="0"/>
              <a:t>HTML</a:t>
            </a:r>
            <a:r>
              <a:rPr lang="en-GB" sz="2000" dirty="0"/>
              <a:t> – Structure your web content using semantic markup.</a:t>
            </a:r>
          </a:p>
          <a:p>
            <a:r>
              <a:rPr lang="en-GB" sz="2000" b="1" dirty="0"/>
              <a:t>CSS</a:t>
            </a:r>
            <a:r>
              <a:rPr lang="en-GB" sz="2000" dirty="0"/>
              <a:t> – Style and layout your content with modern techniques (Flexbox, Grid).</a:t>
            </a:r>
          </a:p>
          <a:p>
            <a:r>
              <a:rPr lang="en-GB" sz="2000" b="1" dirty="0"/>
              <a:t>JavaScript</a:t>
            </a:r>
            <a:r>
              <a:rPr lang="en-GB" sz="2000" dirty="0"/>
              <a:t> – Add interactivity and dynamic </a:t>
            </a:r>
            <a:r>
              <a:rPr lang="en-GB" sz="2000" dirty="0" err="1"/>
              <a:t>behavior</a:t>
            </a:r>
            <a:r>
              <a:rPr lang="en-GB" sz="2000" dirty="0"/>
              <a:t> to your pages.</a:t>
            </a:r>
          </a:p>
          <a:p>
            <a:r>
              <a:rPr lang="en-GB" sz="2000" b="1" dirty="0"/>
              <a:t>Bootstrap</a:t>
            </a:r>
            <a:r>
              <a:rPr lang="en-GB" sz="2000" dirty="0"/>
              <a:t> – Quickly create beautiful, responsive UIs using the most popular CSS framework.</a:t>
            </a:r>
          </a:p>
          <a:p>
            <a:endParaRPr lang="en-GB" sz="2000" dirty="0"/>
          </a:p>
          <a:p>
            <a:pPr marL="0" indent="0">
              <a:buNone/>
            </a:pPr>
            <a:r>
              <a:rPr lang="en-GB" sz="2000" b="1" dirty="0"/>
              <a:t>Developer Tools &amp; Enhancements (Secondary Technologies)</a:t>
            </a:r>
          </a:p>
          <a:p>
            <a:r>
              <a:rPr lang="en-GB" sz="2000" b="1" dirty="0"/>
              <a:t>Git &amp; GitHub</a:t>
            </a:r>
            <a:r>
              <a:rPr lang="en-GB" sz="2000" dirty="0"/>
              <a:t> – Version control your code, collaborate with others, and deploy your work.</a:t>
            </a:r>
          </a:p>
          <a:p>
            <a:r>
              <a:rPr lang="en-GB" sz="2000" b="1" dirty="0" err="1"/>
              <a:t>Supabase</a:t>
            </a:r>
            <a:r>
              <a:rPr lang="en-GB" sz="2000" dirty="0"/>
              <a:t> – Add backend features (authentication, database, storage) using this open-source Firebase alternative.</a:t>
            </a:r>
          </a:p>
          <a:p>
            <a:r>
              <a:rPr lang="en-GB" sz="2000" b="1" dirty="0"/>
              <a:t>TypeScript</a:t>
            </a:r>
            <a:r>
              <a:rPr lang="en-GB" sz="2000" dirty="0"/>
              <a:t> – Write safer, scalable JavaScript with static typing and modern development practices.</a:t>
            </a:r>
          </a:p>
        </p:txBody>
      </p:sp>
    </p:spTree>
    <p:extLst>
      <p:ext uri="{BB962C8B-B14F-4D97-AF65-F5344CB8AC3E}">
        <p14:creationId xmlns:p14="http://schemas.microsoft.com/office/powerpoint/2010/main" val="2009502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2E2A5-E9DE-C62D-0A93-F4A3712866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968B2B-D058-844E-6E36-B365EB29C079}"/>
              </a:ext>
            </a:extLst>
          </p:cNvPr>
          <p:cNvSpPr>
            <a:spLocks noGrp="1"/>
          </p:cNvSpPr>
          <p:nvPr>
            <p:ph type="title"/>
          </p:nvPr>
        </p:nvSpPr>
        <p:spPr>
          <a:xfrm>
            <a:off x="838200" y="365125"/>
            <a:ext cx="10515600" cy="1325563"/>
          </a:xfrm>
        </p:spPr>
        <p:txBody>
          <a:bodyPr>
            <a:normAutofit/>
          </a:bodyPr>
          <a:lstStyle/>
          <a:p>
            <a:r>
              <a:rPr lang="en-GB" b="1" dirty="0"/>
              <a:t>Course installation </a:t>
            </a:r>
            <a:endParaRPr lang="en-GB" dirty="0"/>
          </a:p>
        </p:txBody>
      </p:sp>
      <p:pic>
        <p:nvPicPr>
          <p:cNvPr id="1026" name="Picture 2">
            <a:hlinkClick r:id="rId3"/>
            <a:extLst>
              <a:ext uri="{FF2B5EF4-FFF2-40B4-BE49-F238E27FC236}">
                <a16:creationId xmlns:a16="http://schemas.microsoft.com/office/drawing/2014/main" id="{C2E8DB16-3552-7318-3CAB-1F1681255F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1376" y="2211642"/>
            <a:ext cx="13335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hlinkClick r:id="rId5"/>
            <a:extLst>
              <a:ext uri="{FF2B5EF4-FFF2-40B4-BE49-F238E27FC236}">
                <a16:creationId xmlns:a16="http://schemas.microsoft.com/office/drawing/2014/main" id="{DBC37F35-0974-439C-E7B6-35730003310E}"/>
              </a:ext>
            </a:extLst>
          </p:cNvPr>
          <p:cNvPicPr>
            <a:picLocks noChangeAspect="1"/>
          </p:cNvPicPr>
          <p:nvPr/>
        </p:nvPicPr>
        <p:blipFill>
          <a:blip r:embed="rId6"/>
          <a:stretch>
            <a:fillRect/>
          </a:stretch>
        </p:blipFill>
        <p:spPr>
          <a:xfrm>
            <a:off x="4768644" y="1551036"/>
            <a:ext cx="2654711" cy="2654711"/>
          </a:xfrm>
          <a:prstGeom prst="rect">
            <a:avLst/>
          </a:prstGeom>
        </p:spPr>
      </p:pic>
      <p:pic>
        <p:nvPicPr>
          <p:cNvPr id="1032" name="Picture 8" descr="Useful git tools &amp; functionalities | by Mario Gunawan | Medium">
            <a:hlinkClick r:id="rId7"/>
            <a:extLst>
              <a:ext uri="{FF2B5EF4-FFF2-40B4-BE49-F238E27FC236}">
                <a16:creationId xmlns:a16="http://schemas.microsoft.com/office/drawing/2014/main" id="{C0D57704-695A-6C73-7AF0-DD76B4C397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60492" y="1830857"/>
            <a:ext cx="2130527" cy="197546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itHub - Desktop App for Mac, Windows (PC) - WebCatalog">
            <a:hlinkClick r:id="rId9"/>
            <a:extLst>
              <a:ext uri="{FF2B5EF4-FFF2-40B4-BE49-F238E27FC236}">
                <a16:creationId xmlns:a16="http://schemas.microsoft.com/office/drawing/2014/main" id="{0E37375F-4E54-9AB9-B545-5F10E7DA69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4437" y="434975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940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6B022-6F24-CF7E-9A93-01AB9B9D35F3}"/>
              </a:ext>
            </a:extLst>
          </p:cNvPr>
          <p:cNvSpPr>
            <a:spLocks noGrp="1"/>
          </p:cNvSpPr>
          <p:nvPr>
            <p:ph type="title"/>
          </p:nvPr>
        </p:nvSpPr>
        <p:spPr/>
        <p:txBody>
          <a:bodyPr/>
          <a:lstStyle/>
          <a:p>
            <a:r>
              <a:rPr lang="en-GB" dirty="0"/>
              <a:t>Resources </a:t>
            </a:r>
          </a:p>
        </p:txBody>
      </p:sp>
      <p:sp>
        <p:nvSpPr>
          <p:cNvPr id="3" name="Content Placeholder 2">
            <a:extLst>
              <a:ext uri="{FF2B5EF4-FFF2-40B4-BE49-F238E27FC236}">
                <a16:creationId xmlns:a16="http://schemas.microsoft.com/office/drawing/2014/main" id="{B69F523B-9C07-3A67-C1F8-6A5677048DA7}"/>
              </a:ext>
            </a:extLst>
          </p:cNvPr>
          <p:cNvSpPr>
            <a:spLocks noGrp="1"/>
          </p:cNvSpPr>
          <p:nvPr>
            <p:ph idx="1"/>
          </p:nvPr>
        </p:nvSpPr>
        <p:spPr/>
        <p:txBody>
          <a:bodyPr>
            <a:normAutofit lnSpcReduction="10000"/>
          </a:bodyPr>
          <a:lstStyle/>
          <a:p>
            <a:r>
              <a:rPr lang="en-GB" dirty="0">
                <a:hlinkClick r:id="rId2"/>
              </a:rPr>
              <a:t>Responsive Web Design | freeCodeCamp.org</a:t>
            </a:r>
            <a:endParaRPr lang="en-GB" dirty="0"/>
          </a:p>
          <a:p>
            <a:r>
              <a:rPr lang="en-GB" dirty="0">
                <a:hlinkClick r:id="rId3"/>
              </a:rPr>
              <a:t>JavaScript Algorithms and Data Structures | freeCodeCamp.org</a:t>
            </a:r>
            <a:endParaRPr lang="en-GB" dirty="0"/>
          </a:p>
          <a:p>
            <a:r>
              <a:rPr lang="en-GB" dirty="0">
                <a:hlinkClick r:id="rId4"/>
              </a:rPr>
              <a:t>https://maharatech.gov.eg/course/view.php?id=36</a:t>
            </a:r>
            <a:endParaRPr lang="en-GB" dirty="0"/>
          </a:p>
          <a:p>
            <a:r>
              <a:rPr lang="ar-EG" dirty="0">
                <a:hlinkClick r:id="rId5"/>
              </a:rPr>
              <a:t>المقرر: لغة الجافا سكربت | </a:t>
            </a:r>
            <a:r>
              <a:rPr lang="en-GB" dirty="0">
                <a:hlinkClick r:id="rId5"/>
              </a:rPr>
              <a:t>Mahara-Tech</a:t>
            </a:r>
            <a:endParaRPr lang="en-GB" dirty="0"/>
          </a:p>
          <a:p>
            <a:r>
              <a:rPr lang="en-GB" dirty="0">
                <a:hlinkClick r:id="rId6"/>
              </a:rPr>
              <a:t>Bootstrap · The most popular HTML, CSS, and JS library in the world.</a:t>
            </a:r>
            <a:endParaRPr lang="en-GB" dirty="0"/>
          </a:p>
          <a:p>
            <a:r>
              <a:rPr lang="en-GB" dirty="0">
                <a:hlinkClick r:id="rId7"/>
              </a:rPr>
              <a:t>MDN Web Docs</a:t>
            </a:r>
            <a:endParaRPr lang="en-GB" dirty="0"/>
          </a:p>
          <a:p>
            <a:r>
              <a:rPr lang="en-GB" dirty="0">
                <a:hlinkClick r:id="rId8"/>
              </a:rPr>
              <a:t>https://youtube.com/playlist?list=PLxbVBWjVdAEjom8KOV1c9aXMCz4IE0OZy&amp;si=JgDWxH0lsTbB6vRf</a:t>
            </a:r>
            <a:endParaRPr lang="en-GB" dirty="0"/>
          </a:p>
          <a:p>
            <a:r>
              <a:rPr lang="en-GB" dirty="0">
                <a:hlinkClick r:id="rId9"/>
              </a:rPr>
              <a:t>W3Schools Online Web Tutorials</a:t>
            </a:r>
            <a:endParaRPr lang="en-GB" dirty="0"/>
          </a:p>
          <a:p>
            <a:endParaRPr lang="en-GB" dirty="0"/>
          </a:p>
        </p:txBody>
      </p:sp>
    </p:spTree>
    <p:extLst>
      <p:ext uri="{BB962C8B-B14F-4D97-AF65-F5344CB8AC3E}">
        <p14:creationId xmlns:p14="http://schemas.microsoft.com/office/powerpoint/2010/main" val="141959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9E752-0901-A8B0-9F54-25BDCC652DCD}"/>
              </a:ext>
            </a:extLst>
          </p:cNvPr>
          <p:cNvSpPr>
            <a:spLocks noGrp="1"/>
          </p:cNvSpPr>
          <p:nvPr>
            <p:ph type="title"/>
          </p:nvPr>
        </p:nvSpPr>
        <p:spPr/>
        <p:txBody>
          <a:bodyPr/>
          <a:lstStyle/>
          <a:p>
            <a:r>
              <a:rPr lang="en-GB" dirty="0">
                <a:solidFill>
                  <a:srgbClr val="FFC000"/>
                </a:solidFill>
              </a:rPr>
              <a:t>HTML &lt;p&gt;hello world&lt;/p&gt; </a:t>
            </a:r>
          </a:p>
        </p:txBody>
      </p:sp>
      <p:sp>
        <p:nvSpPr>
          <p:cNvPr id="5" name="TextBox 4">
            <a:extLst>
              <a:ext uri="{FF2B5EF4-FFF2-40B4-BE49-F238E27FC236}">
                <a16:creationId xmlns:a16="http://schemas.microsoft.com/office/drawing/2014/main" id="{31A3552A-55F1-4C85-E618-1E0E75056D9F}"/>
              </a:ext>
            </a:extLst>
          </p:cNvPr>
          <p:cNvSpPr txBox="1"/>
          <p:nvPr/>
        </p:nvSpPr>
        <p:spPr>
          <a:xfrm>
            <a:off x="747252" y="1797211"/>
            <a:ext cx="11071122" cy="1754326"/>
          </a:xfrm>
          <a:prstGeom prst="rect">
            <a:avLst/>
          </a:prstGeom>
          <a:noFill/>
        </p:spPr>
        <p:txBody>
          <a:bodyPr wrap="square">
            <a:spAutoFit/>
          </a:bodyPr>
          <a:lstStyle/>
          <a:p>
            <a:r>
              <a:rPr lang="en-GB" dirty="0"/>
              <a:t>HTML (</a:t>
            </a:r>
            <a:r>
              <a:rPr lang="en-GB" dirty="0" err="1"/>
              <a:t>HyperText</a:t>
            </a:r>
            <a:r>
              <a:rPr lang="en-GB" dirty="0"/>
              <a:t> Markup Language)</a:t>
            </a:r>
          </a:p>
          <a:p>
            <a:r>
              <a:rPr lang="en-GB" dirty="0"/>
              <a:t>In the late 1980s and early 1990s, Tim Berners-Lee, a software engineer at CERN, was trying to solve a big problem:</a:t>
            </a:r>
          </a:p>
          <a:p>
            <a:r>
              <a:rPr lang="en-GB" i="1" dirty="0"/>
              <a:t>How can scientists around the world share and access documents easily, regardless of computer or operating system?</a:t>
            </a:r>
          </a:p>
          <a:p>
            <a:r>
              <a:rPr lang="en-GB" dirty="0"/>
              <a:t>At that time, information was scattered, stored on different systems, and hard to link together.</a:t>
            </a:r>
          </a:p>
          <a:p>
            <a:r>
              <a:rPr lang="en-GB" dirty="0">
                <a:hlinkClick r:id="rId2"/>
              </a:rPr>
              <a:t>HTML history: Milestones in the web markup language</a:t>
            </a:r>
            <a:endParaRPr lang="en-GB" dirty="0"/>
          </a:p>
          <a:p>
            <a:r>
              <a:rPr lang="en-GB" dirty="0">
                <a:hlinkClick r:id="rId3"/>
              </a:rPr>
              <a:t>A Brief History of HTML | WIRED</a:t>
            </a:r>
            <a:endParaRPr lang="en-GB" dirty="0"/>
          </a:p>
        </p:txBody>
      </p:sp>
      <p:sp>
        <p:nvSpPr>
          <p:cNvPr id="7" name="TextBox 6">
            <a:extLst>
              <a:ext uri="{FF2B5EF4-FFF2-40B4-BE49-F238E27FC236}">
                <a16:creationId xmlns:a16="http://schemas.microsoft.com/office/drawing/2014/main" id="{BA270E8F-DD3A-9003-674F-8445C5455205}"/>
              </a:ext>
            </a:extLst>
          </p:cNvPr>
          <p:cNvSpPr txBox="1"/>
          <p:nvPr/>
        </p:nvSpPr>
        <p:spPr>
          <a:xfrm>
            <a:off x="838199" y="3577190"/>
            <a:ext cx="6096000" cy="369332"/>
          </a:xfrm>
          <a:prstGeom prst="rect">
            <a:avLst/>
          </a:prstGeom>
          <a:noFill/>
        </p:spPr>
        <p:txBody>
          <a:bodyPr wrap="square">
            <a:spAutoFit/>
          </a:bodyPr>
          <a:lstStyle/>
          <a:p>
            <a:r>
              <a:rPr lang="en-GB" b="1" dirty="0"/>
              <a:t>How HTML Was Created</a:t>
            </a:r>
          </a:p>
        </p:txBody>
      </p:sp>
      <p:sp>
        <p:nvSpPr>
          <p:cNvPr id="9" name="TextBox 8">
            <a:extLst>
              <a:ext uri="{FF2B5EF4-FFF2-40B4-BE49-F238E27FC236}">
                <a16:creationId xmlns:a16="http://schemas.microsoft.com/office/drawing/2014/main" id="{5DC4F57A-36E4-8439-ED09-316A23145C1F}"/>
              </a:ext>
            </a:extLst>
          </p:cNvPr>
          <p:cNvSpPr txBox="1"/>
          <p:nvPr/>
        </p:nvSpPr>
        <p:spPr>
          <a:xfrm>
            <a:off x="819762" y="3946522"/>
            <a:ext cx="11196484" cy="646331"/>
          </a:xfrm>
          <a:prstGeom prst="rect">
            <a:avLst/>
          </a:prstGeom>
          <a:noFill/>
        </p:spPr>
        <p:txBody>
          <a:bodyPr wrap="square">
            <a:spAutoFit/>
          </a:bodyPr>
          <a:lstStyle/>
          <a:p>
            <a:r>
              <a:rPr lang="en-GB" dirty="0"/>
              <a:t>1- Chose a Markup Language: Tim Berners-Lee needed a way to structure documents on the web, inspired by SGML, a complex markup system.</a:t>
            </a:r>
          </a:p>
        </p:txBody>
      </p:sp>
      <p:sp>
        <p:nvSpPr>
          <p:cNvPr id="11" name="TextBox 10">
            <a:extLst>
              <a:ext uri="{FF2B5EF4-FFF2-40B4-BE49-F238E27FC236}">
                <a16:creationId xmlns:a16="http://schemas.microsoft.com/office/drawing/2014/main" id="{6F955522-6F0E-098A-973C-D3902CF2F75C}"/>
              </a:ext>
            </a:extLst>
          </p:cNvPr>
          <p:cNvSpPr txBox="1"/>
          <p:nvPr/>
        </p:nvSpPr>
        <p:spPr>
          <a:xfrm>
            <a:off x="819762" y="4580054"/>
            <a:ext cx="10301748" cy="369332"/>
          </a:xfrm>
          <a:prstGeom prst="rect">
            <a:avLst/>
          </a:prstGeom>
          <a:noFill/>
        </p:spPr>
        <p:txBody>
          <a:bodyPr wrap="square">
            <a:spAutoFit/>
          </a:bodyPr>
          <a:lstStyle/>
          <a:p>
            <a:r>
              <a:rPr lang="en-GB" dirty="0"/>
              <a:t>2- Simplified SGML: He created a simpler version of SGML, suitable for the internet — this became HTML.</a:t>
            </a:r>
          </a:p>
        </p:txBody>
      </p:sp>
      <p:sp>
        <p:nvSpPr>
          <p:cNvPr id="13" name="TextBox 12">
            <a:extLst>
              <a:ext uri="{FF2B5EF4-FFF2-40B4-BE49-F238E27FC236}">
                <a16:creationId xmlns:a16="http://schemas.microsoft.com/office/drawing/2014/main" id="{15FAF0BE-4560-D77F-3E5F-E66DBAD080A0}"/>
              </a:ext>
            </a:extLst>
          </p:cNvPr>
          <p:cNvSpPr txBox="1"/>
          <p:nvPr/>
        </p:nvSpPr>
        <p:spPr>
          <a:xfrm>
            <a:off x="819762" y="4962185"/>
            <a:ext cx="6096000" cy="369332"/>
          </a:xfrm>
          <a:prstGeom prst="rect">
            <a:avLst/>
          </a:prstGeom>
          <a:noFill/>
        </p:spPr>
        <p:txBody>
          <a:bodyPr wrap="square">
            <a:spAutoFit/>
          </a:bodyPr>
          <a:lstStyle/>
          <a:p>
            <a:r>
              <a:rPr lang="en-GB" dirty="0"/>
              <a:t>3- Designed Basic Tags: Introduced readable</a:t>
            </a:r>
          </a:p>
        </p:txBody>
      </p:sp>
      <p:sp>
        <p:nvSpPr>
          <p:cNvPr id="15" name="TextBox 14">
            <a:extLst>
              <a:ext uri="{FF2B5EF4-FFF2-40B4-BE49-F238E27FC236}">
                <a16:creationId xmlns:a16="http://schemas.microsoft.com/office/drawing/2014/main" id="{C88F3856-17A6-DD7B-E45A-9260ED1BB568}"/>
              </a:ext>
            </a:extLst>
          </p:cNvPr>
          <p:cNvSpPr txBox="1"/>
          <p:nvPr/>
        </p:nvSpPr>
        <p:spPr>
          <a:xfrm>
            <a:off x="819762" y="5331517"/>
            <a:ext cx="8787581" cy="369332"/>
          </a:xfrm>
          <a:prstGeom prst="rect">
            <a:avLst/>
          </a:prstGeom>
          <a:noFill/>
        </p:spPr>
        <p:txBody>
          <a:bodyPr wrap="square">
            <a:spAutoFit/>
          </a:bodyPr>
          <a:lstStyle/>
          <a:p>
            <a:r>
              <a:rPr lang="en-GB" dirty="0"/>
              <a:t>4- Built First Browser &amp; Editor: In 1990, he developed </a:t>
            </a:r>
            <a:r>
              <a:rPr lang="en-GB" dirty="0" err="1"/>
              <a:t>WorldWideWeb</a:t>
            </a:r>
            <a:r>
              <a:rPr lang="en-GB" dirty="0"/>
              <a:t> (later Nexus) </a:t>
            </a:r>
          </a:p>
        </p:txBody>
      </p:sp>
      <p:sp>
        <p:nvSpPr>
          <p:cNvPr id="17" name="TextBox 16">
            <a:extLst>
              <a:ext uri="{FF2B5EF4-FFF2-40B4-BE49-F238E27FC236}">
                <a16:creationId xmlns:a16="http://schemas.microsoft.com/office/drawing/2014/main" id="{35414475-EFF9-9103-9DE2-EE26BC4D29E3}"/>
              </a:ext>
            </a:extLst>
          </p:cNvPr>
          <p:cNvSpPr txBox="1"/>
          <p:nvPr/>
        </p:nvSpPr>
        <p:spPr>
          <a:xfrm>
            <a:off x="819762" y="5700849"/>
            <a:ext cx="12148986" cy="369332"/>
          </a:xfrm>
          <a:prstGeom prst="rect">
            <a:avLst/>
          </a:prstGeom>
          <a:noFill/>
        </p:spPr>
        <p:txBody>
          <a:bodyPr wrap="square">
            <a:spAutoFit/>
          </a:bodyPr>
          <a:lstStyle/>
          <a:p>
            <a:r>
              <a:rPr lang="en-GB" dirty="0"/>
              <a:t>5- Wrote the First HTML Page: Hosted at CERN, explaining what the World Wide Web is and how to use it.</a:t>
            </a:r>
          </a:p>
        </p:txBody>
      </p:sp>
      <p:sp>
        <p:nvSpPr>
          <p:cNvPr id="19" name="TextBox 18">
            <a:extLst>
              <a:ext uri="{FF2B5EF4-FFF2-40B4-BE49-F238E27FC236}">
                <a16:creationId xmlns:a16="http://schemas.microsoft.com/office/drawing/2014/main" id="{376286C7-661B-A426-0F29-36042BFE5000}"/>
              </a:ext>
            </a:extLst>
          </p:cNvPr>
          <p:cNvSpPr txBox="1"/>
          <p:nvPr/>
        </p:nvSpPr>
        <p:spPr>
          <a:xfrm>
            <a:off x="931606" y="6057382"/>
            <a:ext cx="11084640" cy="369332"/>
          </a:xfrm>
          <a:prstGeom prst="rect">
            <a:avLst/>
          </a:prstGeom>
          <a:noFill/>
        </p:spPr>
        <p:txBody>
          <a:bodyPr wrap="square">
            <a:spAutoFit/>
          </a:bodyPr>
          <a:lstStyle/>
          <a:p>
            <a:r>
              <a:rPr lang="en-GB" dirty="0"/>
              <a:t>Released the First Specification: In 1991, he published the first HTML draft — listing 18 original tags.</a:t>
            </a:r>
          </a:p>
        </p:txBody>
      </p:sp>
    </p:spTree>
    <p:extLst>
      <p:ext uri="{BB962C8B-B14F-4D97-AF65-F5344CB8AC3E}">
        <p14:creationId xmlns:p14="http://schemas.microsoft.com/office/powerpoint/2010/main" val="5937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10FB-0F70-6C14-DF36-60F5AFBA28C9}"/>
              </a:ext>
            </a:extLst>
          </p:cNvPr>
          <p:cNvSpPr>
            <a:spLocks noGrp="1"/>
          </p:cNvSpPr>
          <p:nvPr>
            <p:ph type="title"/>
          </p:nvPr>
        </p:nvSpPr>
        <p:spPr/>
        <p:txBody>
          <a:bodyPr/>
          <a:lstStyle/>
          <a:p>
            <a:r>
              <a:rPr lang="en-GB" dirty="0"/>
              <a:t>Getting Started</a:t>
            </a:r>
          </a:p>
        </p:txBody>
      </p:sp>
      <p:sp>
        <p:nvSpPr>
          <p:cNvPr id="7" name="Content Placeholder 6">
            <a:extLst>
              <a:ext uri="{FF2B5EF4-FFF2-40B4-BE49-F238E27FC236}">
                <a16:creationId xmlns:a16="http://schemas.microsoft.com/office/drawing/2014/main" id="{4ED1BF20-9300-E238-F85B-215BAD23EC05}"/>
              </a:ext>
            </a:extLst>
          </p:cNvPr>
          <p:cNvSpPr>
            <a:spLocks noGrp="1"/>
          </p:cNvSpPr>
          <p:nvPr>
            <p:ph idx="1"/>
          </p:nvPr>
        </p:nvSpPr>
        <p:spPr/>
        <p:txBody>
          <a:bodyPr/>
          <a:lstStyle/>
          <a:p>
            <a:r>
              <a:rPr lang="en-GB" dirty="0"/>
              <a:t>Open project folder in VS Code: Use </a:t>
            </a:r>
            <a:r>
              <a:rPr lang="en-GB" dirty="0" err="1"/>
              <a:t>cmd</a:t>
            </a:r>
            <a:r>
              <a:rPr lang="en-GB" dirty="0"/>
              <a:t> + code . (Mac) or code . (Windows/Linux).</a:t>
            </a:r>
          </a:p>
          <a:p>
            <a:r>
              <a:rPr lang="en-GB" dirty="0"/>
              <a:t>HTML file extension: Save files with </a:t>
            </a:r>
            <a:r>
              <a:rPr lang="en-GB" dirty="0">
                <a:highlight>
                  <a:srgbClr val="FFFF00"/>
                </a:highlight>
              </a:rPr>
              <a:t>.html</a:t>
            </a:r>
          </a:p>
          <a:p>
            <a:r>
              <a:rPr lang="en-GB" dirty="0"/>
              <a:t>Document Type Declaration:&lt;!DOCTYPE html&gt; — tells the browser to expect an HTML5 document.</a:t>
            </a:r>
          </a:p>
          <a:p>
            <a:r>
              <a:rPr lang="en-GB" dirty="0"/>
              <a:t>html, head, title, and body are required tags.</a:t>
            </a:r>
          </a:p>
          <a:p>
            <a:r>
              <a:rPr lang="en-GB" dirty="0"/>
              <a:t>Use </a:t>
            </a:r>
            <a:r>
              <a:rPr lang="en-GB" dirty="0">
                <a:solidFill>
                  <a:schemeClr val="accent6"/>
                </a:solidFill>
              </a:rPr>
              <a:t>&lt;!-- Comment --&gt; </a:t>
            </a:r>
            <a:r>
              <a:rPr lang="en-GB" dirty="0"/>
              <a:t>or Ctrl + / to comment.</a:t>
            </a:r>
          </a:p>
        </p:txBody>
      </p:sp>
    </p:spTree>
    <p:extLst>
      <p:ext uri="{BB962C8B-B14F-4D97-AF65-F5344CB8AC3E}">
        <p14:creationId xmlns:p14="http://schemas.microsoft.com/office/powerpoint/2010/main" val="271924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65C78-AA44-CC51-46DA-CE01D33026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12FF6-39C1-E76F-F587-DC11D05AB25F}"/>
              </a:ext>
            </a:extLst>
          </p:cNvPr>
          <p:cNvSpPr>
            <a:spLocks noGrp="1"/>
          </p:cNvSpPr>
          <p:nvPr>
            <p:ph type="title"/>
          </p:nvPr>
        </p:nvSpPr>
        <p:spPr/>
        <p:txBody>
          <a:bodyPr/>
          <a:lstStyle/>
          <a:p>
            <a:r>
              <a:rPr lang="en-GB" dirty="0"/>
              <a:t>HTML Elements</a:t>
            </a:r>
          </a:p>
        </p:txBody>
      </p:sp>
      <p:pic>
        <p:nvPicPr>
          <p:cNvPr id="6" name="Content Placeholder 5">
            <a:extLst>
              <a:ext uri="{FF2B5EF4-FFF2-40B4-BE49-F238E27FC236}">
                <a16:creationId xmlns:a16="http://schemas.microsoft.com/office/drawing/2014/main" id="{E34F763B-5D7B-B353-E6A9-DD3A8AC53721}"/>
              </a:ext>
            </a:extLst>
          </p:cNvPr>
          <p:cNvPicPr>
            <a:picLocks noGrp="1" noChangeAspect="1"/>
          </p:cNvPicPr>
          <p:nvPr>
            <p:ph idx="1"/>
          </p:nvPr>
        </p:nvPicPr>
        <p:blipFill>
          <a:blip r:embed="rId2"/>
          <a:stretch>
            <a:fillRect/>
          </a:stretch>
        </p:blipFill>
        <p:spPr>
          <a:xfrm>
            <a:off x="1950671" y="1995489"/>
            <a:ext cx="7889498" cy="4025254"/>
          </a:xfrm>
        </p:spPr>
      </p:pic>
    </p:spTree>
    <p:extLst>
      <p:ext uri="{BB962C8B-B14F-4D97-AF65-F5344CB8AC3E}">
        <p14:creationId xmlns:p14="http://schemas.microsoft.com/office/powerpoint/2010/main" val="3352390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Shape 12">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computer screen shot of a computer&#10;&#10;AI-generated content may be incorrect.">
            <a:extLst>
              <a:ext uri="{FF2B5EF4-FFF2-40B4-BE49-F238E27FC236}">
                <a16:creationId xmlns:a16="http://schemas.microsoft.com/office/drawing/2014/main" id="{1B039405-A351-FBB4-D768-69436CBB474F}"/>
              </a:ext>
            </a:extLst>
          </p:cNvPr>
          <p:cNvPicPr>
            <a:picLocks noChangeAspect="1"/>
          </p:cNvPicPr>
          <p:nvPr/>
        </p:nvPicPr>
        <p:blipFill>
          <a:blip r:embed="rId2"/>
          <a:stretch>
            <a:fillRect/>
          </a:stretch>
        </p:blipFill>
        <p:spPr>
          <a:xfrm>
            <a:off x="6541053" y="2052752"/>
            <a:ext cx="5533146" cy="298789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5" name="Arc 14">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ABC7B8E-9899-73C4-75DF-385BE855BC3D}"/>
              </a:ext>
            </a:extLst>
          </p:cNvPr>
          <p:cNvSpPr>
            <a:spLocks noGrp="1"/>
          </p:cNvSpPr>
          <p:nvPr>
            <p:ph type="title"/>
          </p:nvPr>
        </p:nvSpPr>
        <p:spPr>
          <a:xfrm>
            <a:off x="838201" y="479493"/>
            <a:ext cx="5257800" cy="1325563"/>
          </a:xfrm>
        </p:spPr>
        <p:txBody>
          <a:bodyPr>
            <a:normAutofit/>
          </a:bodyPr>
          <a:lstStyle/>
          <a:p>
            <a:r>
              <a:rPr lang="en-GB" dirty="0"/>
              <a:t>HTML Structure</a:t>
            </a:r>
          </a:p>
        </p:txBody>
      </p:sp>
      <p:sp>
        <p:nvSpPr>
          <p:cNvPr id="3" name="Content Placeholder 2">
            <a:extLst>
              <a:ext uri="{FF2B5EF4-FFF2-40B4-BE49-F238E27FC236}">
                <a16:creationId xmlns:a16="http://schemas.microsoft.com/office/drawing/2014/main" id="{58F0487B-247B-E337-77BC-E70315F05914}"/>
              </a:ext>
            </a:extLst>
          </p:cNvPr>
          <p:cNvSpPr>
            <a:spLocks noGrp="1"/>
          </p:cNvSpPr>
          <p:nvPr>
            <p:ph idx="1"/>
          </p:nvPr>
        </p:nvSpPr>
        <p:spPr>
          <a:xfrm>
            <a:off x="381837" y="1984443"/>
            <a:ext cx="5714164" cy="4192520"/>
          </a:xfrm>
        </p:spPr>
        <p:txBody>
          <a:bodyPr>
            <a:normAutofit fontScale="92500" lnSpcReduction="10000"/>
          </a:bodyPr>
          <a:lstStyle/>
          <a:p>
            <a:pPr marL="0" indent="0">
              <a:buNone/>
            </a:pPr>
            <a:r>
              <a:rPr lang="en-GB" sz="2000" b="1" dirty="0"/>
              <a:t>&lt;head&gt; Tag – The Brain of the Page</a:t>
            </a:r>
          </a:p>
          <a:p>
            <a:r>
              <a:rPr lang="en-GB" sz="2000" dirty="0"/>
              <a:t>The &lt;head&gt; contains metadata and non-visible information about the web page.</a:t>
            </a:r>
          </a:p>
          <a:p>
            <a:r>
              <a:rPr lang="en-GB" sz="2000" dirty="0"/>
              <a:t>It helps the browser understand how to handle the page.</a:t>
            </a:r>
          </a:p>
          <a:p>
            <a:r>
              <a:rPr lang="en-GB" sz="2000" dirty="0"/>
              <a:t>Contents inside &lt;head&gt; do not appear in the browser window (except indirectly).</a:t>
            </a:r>
          </a:p>
          <a:p>
            <a:pPr marL="0" indent="0">
              <a:buNone/>
            </a:pPr>
            <a:r>
              <a:rPr lang="en-GB" sz="2000" b="1" dirty="0"/>
              <a:t>&lt;body&gt; Tag – The Content of the Page</a:t>
            </a:r>
          </a:p>
          <a:p>
            <a:r>
              <a:rPr lang="en-GB" sz="2000" dirty="0"/>
              <a:t>The &lt;body&gt; contains everything visible to the user.</a:t>
            </a:r>
          </a:p>
          <a:p>
            <a:r>
              <a:rPr lang="en-GB" sz="2000" dirty="0"/>
              <a:t>All the text, images, buttons, forms, etc., go inside this tag.</a:t>
            </a:r>
          </a:p>
          <a:p>
            <a:r>
              <a:rPr lang="en-GB" sz="2000" dirty="0"/>
              <a:t>What you see on the screen is rendered from the &lt;body&gt; section.</a:t>
            </a:r>
          </a:p>
        </p:txBody>
      </p:sp>
    </p:spTree>
    <p:extLst>
      <p:ext uri="{BB962C8B-B14F-4D97-AF65-F5344CB8AC3E}">
        <p14:creationId xmlns:p14="http://schemas.microsoft.com/office/powerpoint/2010/main" val="352017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blurry blue and green background&#10;&#10;AI-generated content may be incorrect.">
            <a:extLst>
              <a:ext uri="{FF2B5EF4-FFF2-40B4-BE49-F238E27FC236}">
                <a16:creationId xmlns:a16="http://schemas.microsoft.com/office/drawing/2014/main" id="{26E021BC-49E6-033C-3FE8-1A0C279A3FF3}"/>
              </a:ext>
            </a:extLst>
          </p:cNvPr>
          <p:cNvPicPr>
            <a:picLocks noChangeAspect="1"/>
          </p:cNvPicPr>
          <p:nvPr/>
        </p:nvPicPr>
        <p:blipFill>
          <a:blip r:embed="rId2"/>
          <a:srcRect t="14635" b="1410"/>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23C9F30-E895-5C59-A587-9B99AFD9A48E}"/>
              </a:ext>
            </a:extLst>
          </p:cNvPr>
          <p:cNvSpPr>
            <a:spLocks noGrp="1"/>
          </p:cNvSpPr>
          <p:nvPr>
            <p:ph type="title"/>
          </p:nvPr>
        </p:nvSpPr>
        <p:spPr>
          <a:xfrm>
            <a:off x="838200" y="365125"/>
            <a:ext cx="10515600" cy="1325563"/>
          </a:xfrm>
        </p:spPr>
        <p:txBody>
          <a:bodyPr>
            <a:normAutofit/>
          </a:bodyPr>
          <a:lstStyle/>
          <a:p>
            <a:r>
              <a:rPr lang="en-GB" b="1"/>
              <a:t>Agenda</a:t>
            </a:r>
          </a:p>
        </p:txBody>
      </p:sp>
      <p:graphicFrame>
        <p:nvGraphicFramePr>
          <p:cNvPr id="5" name="Content Placeholder 2">
            <a:extLst>
              <a:ext uri="{FF2B5EF4-FFF2-40B4-BE49-F238E27FC236}">
                <a16:creationId xmlns:a16="http://schemas.microsoft.com/office/drawing/2014/main" id="{235750E3-DAEC-58BE-D9DE-94D830FFE893}"/>
              </a:ext>
            </a:extLst>
          </p:cNvPr>
          <p:cNvGraphicFramePr>
            <a:graphicFrameLocks noGrp="1"/>
          </p:cNvGraphicFramePr>
          <p:nvPr>
            <p:ph idx="1"/>
            <p:extLst>
              <p:ext uri="{D42A27DB-BD31-4B8C-83A1-F6EECF244321}">
                <p14:modId xmlns:p14="http://schemas.microsoft.com/office/powerpoint/2010/main" val="7336304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07802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96D638-16F1-23BD-5C03-B5202D12626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E34A5F-D477-EDC1-7025-3887EA4CDFD3}"/>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First Code </a:t>
            </a:r>
          </a:p>
        </p:txBody>
      </p:sp>
      <p:pic>
        <p:nvPicPr>
          <p:cNvPr id="5" name="Content Placeholder 4">
            <a:extLst>
              <a:ext uri="{FF2B5EF4-FFF2-40B4-BE49-F238E27FC236}">
                <a16:creationId xmlns:a16="http://schemas.microsoft.com/office/drawing/2014/main" id="{D4C46318-5C40-FE15-438D-FC82F1BD53DA}"/>
              </a:ext>
            </a:extLst>
          </p:cNvPr>
          <p:cNvPicPr>
            <a:picLocks noGrp="1" noChangeAspect="1"/>
          </p:cNvPicPr>
          <p:nvPr>
            <p:ph idx="1"/>
          </p:nvPr>
        </p:nvPicPr>
        <p:blipFill>
          <a:blip r:embed="rId2"/>
          <a:stretch>
            <a:fillRect/>
          </a:stretch>
        </p:blipFill>
        <p:spPr>
          <a:xfrm>
            <a:off x="4578282" y="961812"/>
            <a:ext cx="6108834" cy="4930987"/>
          </a:xfrm>
          <a:prstGeom prst="rect">
            <a:avLst/>
          </a:prstGeom>
        </p:spPr>
      </p:pic>
    </p:spTree>
    <p:extLst>
      <p:ext uri="{BB962C8B-B14F-4D97-AF65-F5344CB8AC3E}">
        <p14:creationId xmlns:p14="http://schemas.microsoft.com/office/powerpoint/2010/main" val="3311295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400BF-F80A-9017-D7CB-6F008DE7A395}"/>
              </a:ext>
            </a:extLst>
          </p:cNvPr>
          <p:cNvSpPr>
            <a:spLocks noGrp="1"/>
          </p:cNvSpPr>
          <p:nvPr>
            <p:ph type="title"/>
          </p:nvPr>
        </p:nvSpPr>
        <p:spPr/>
        <p:txBody>
          <a:bodyPr/>
          <a:lstStyle/>
          <a:p>
            <a:r>
              <a:rPr lang="en-GB" dirty="0"/>
              <a:t>Text Elements &amp; Headings</a:t>
            </a:r>
          </a:p>
        </p:txBody>
      </p:sp>
      <p:sp>
        <p:nvSpPr>
          <p:cNvPr id="3" name="Content Placeholder 2">
            <a:extLst>
              <a:ext uri="{FF2B5EF4-FFF2-40B4-BE49-F238E27FC236}">
                <a16:creationId xmlns:a16="http://schemas.microsoft.com/office/drawing/2014/main" id="{E7E344EB-0000-A54C-593D-01A8BCEE54A2}"/>
              </a:ext>
            </a:extLst>
          </p:cNvPr>
          <p:cNvSpPr>
            <a:spLocks noGrp="1"/>
          </p:cNvSpPr>
          <p:nvPr>
            <p:ph idx="1"/>
          </p:nvPr>
        </p:nvSpPr>
        <p:spPr>
          <a:xfrm>
            <a:off x="838200" y="1825624"/>
            <a:ext cx="10515600" cy="1399357"/>
          </a:xfrm>
        </p:spPr>
        <p:txBody>
          <a:bodyPr/>
          <a:lstStyle/>
          <a:p>
            <a:r>
              <a:rPr lang="en-GB" dirty="0"/>
              <a:t>Headings: &lt;h1&gt; to &lt;h6&gt; — h1 should be used only once per page.</a:t>
            </a:r>
          </a:p>
          <a:p>
            <a:r>
              <a:rPr lang="en-GB" dirty="0"/>
              <a:t>Dummy text: Use lorem10 in VS Code to auto-generate text.</a:t>
            </a:r>
          </a:p>
        </p:txBody>
      </p:sp>
      <p:sp>
        <p:nvSpPr>
          <p:cNvPr id="6" name="TextBox 5">
            <a:extLst>
              <a:ext uri="{FF2B5EF4-FFF2-40B4-BE49-F238E27FC236}">
                <a16:creationId xmlns:a16="http://schemas.microsoft.com/office/drawing/2014/main" id="{A573D1FF-99B0-7F19-FD7C-AE6EF876E2F6}"/>
              </a:ext>
            </a:extLst>
          </p:cNvPr>
          <p:cNvSpPr txBox="1"/>
          <p:nvPr/>
        </p:nvSpPr>
        <p:spPr>
          <a:xfrm>
            <a:off x="838200" y="2863579"/>
            <a:ext cx="6096000" cy="769441"/>
          </a:xfrm>
          <a:prstGeom prst="rect">
            <a:avLst/>
          </a:prstGeom>
          <a:noFill/>
        </p:spPr>
        <p:txBody>
          <a:bodyPr wrap="square">
            <a:spAutoFit/>
          </a:bodyPr>
          <a:lstStyle/>
          <a:p>
            <a:r>
              <a:rPr lang="en-GB" sz="4400" dirty="0">
                <a:latin typeface="+mj-lt"/>
                <a:ea typeface="+mj-ea"/>
                <a:cs typeface="+mj-cs"/>
              </a:rPr>
              <a:t>HTML Elements</a:t>
            </a:r>
          </a:p>
        </p:txBody>
      </p:sp>
      <p:graphicFrame>
        <p:nvGraphicFramePr>
          <p:cNvPr id="10" name="TextBox 7">
            <a:extLst>
              <a:ext uri="{FF2B5EF4-FFF2-40B4-BE49-F238E27FC236}">
                <a16:creationId xmlns:a16="http://schemas.microsoft.com/office/drawing/2014/main" id="{484BC8B7-4857-FA62-5C08-4F1A0ECF35C7}"/>
              </a:ext>
            </a:extLst>
          </p:cNvPr>
          <p:cNvGraphicFramePr/>
          <p:nvPr/>
        </p:nvGraphicFramePr>
        <p:xfrm>
          <a:off x="838199" y="3633020"/>
          <a:ext cx="8325465"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3989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065C9-2802-A162-C255-FFBAAA6B3D11}"/>
              </a:ext>
            </a:extLst>
          </p:cNvPr>
          <p:cNvSpPr>
            <a:spLocks noGrp="1"/>
          </p:cNvSpPr>
          <p:nvPr>
            <p:ph type="title"/>
          </p:nvPr>
        </p:nvSpPr>
        <p:spPr/>
        <p:txBody>
          <a:bodyPr/>
          <a:lstStyle/>
          <a:p>
            <a:r>
              <a:rPr lang="en-GB" dirty="0"/>
              <a:t>Attributes </a:t>
            </a:r>
          </a:p>
        </p:txBody>
      </p:sp>
      <p:sp>
        <p:nvSpPr>
          <p:cNvPr id="3" name="Content Placeholder 2">
            <a:extLst>
              <a:ext uri="{FF2B5EF4-FFF2-40B4-BE49-F238E27FC236}">
                <a16:creationId xmlns:a16="http://schemas.microsoft.com/office/drawing/2014/main" id="{0E32ED70-B6C8-F41E-9E15-790607B6E77E}"/>
              </a:ext>
            </a:extLst>
          </p:cNvPr>
          <p:cNvSpPr>
            <a:spLocks noGrp="1"/>
          </p:cNvSpPr>
          <p:nvPr>
            <p:ph idx="1"/>
          </p:nvPr>
        </p:nvSpPr>
        <p:spPr/>
        <p:txBody>
          <a:bodyPr/>
          <a:lstStyle/>
          <a:p>
            <a:pPr marL="0" indent="0">
              <a:buNone/>
            </a:pPr>
            <a:r>
              <a:rPr lang="en-GB" b="1" dirty="0"/>
              <a:t>What are HTML Attributes?</a:t>
            </a:r>
          </a:p>
          <a:p>
            <a:pPr marL="0" indent="0">
              <a:buNone/>
            </a:pPr>
            <a:r>
              <a:rPr lang="en-GB" dirty="0"/>
              <a:t>Attributes provide additional information about HTML elements. They are always written in the opening tag, and usually come as name="value" pairs.</a:t>
            </a:r>
          </a:p>
        </p:txBody>
      </p:sp>
      <p:pic>
        <p:nvPicPr>
          <p:cNvPr id="4" name="Picture 3">
            <a:extLst>
              <a:ext uri="{FF2B5EF4-FFF2-40B4-BE49-F238E27FC236}">
                <a16:creationId xmlns:a16="http://schemas.microsoft.com/office/drawing/2014/main" id="{B54A380C-0A3D-8D03-5513-746FED74C96D}"/>
              </a:ext>
            </a:extLst>
          </p:cNvPr>
          <p:cNvPicPr>
            <a:picLocks noChangeAspect="1"/>
          </p:cNvPicPr>
          <p:nvPr/>
        </p:nvPicPr>
        <p:blipFill>
          <a:blip r:embed="rId2"/>
          <a:stretch>
            <a:fillRect/>
          </a:stretch>
        </p:blipFill>
        <p:spPr>
          <a:xfrm>
            <a:off x="3480620" y="3587196"/>
            <a:ext cx="5230760" cy="2724704"/>
          </a:xfrm>
          <a:prstGeom prst="rect">
            <a:avLst/>
          </a:prstGeom>
        </p:spPr>
      </p:pic>
    </p:spTree>
    <p:extLst>
      <p:ext uri="{BB962C8B-B14F-4D97-AF65-F5344CB8AC3E}">
        <p14:creationId xmlns:p14="http://schemas.microsoft.com/office/powerpoint/2010/main" val="406066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11358-7D7E-FDD8-8A9B-4FCA8D652EBB}"/>
              </a:ext>
            </a:extLst>
          </p:cNvPr>
          <p:cNvSpPr>
            <a:spLocks noGrp="1"/>
          </p:cNvSpPr>
          <p:nvPr>
            <p:ph type="title"/>
          </p:nvPr>
        </p:nvSpPr>
        <p:spPr/>
        <p:txBody>
          <a:bodyPr/>
          <a:lstStyle/>
          <a:p>
            <a:r>
              <a:rPr lang="en-GB" dirty="0"/>
              <a:t> Links &amp; Images</a:t>
            </a:r>
          </a:p>
        </p:txBody>
      </p:sp>
      <p:sp>
        <p:nvSpPr>
          <p:cNvPr id="3" name="Content Placeholder 2">
            <a:extLst>
              <a:ext uri="{FF2B5EF4-FFF2-40B4-BE49-F238E27FC236}">
                <a16:creationId xmlns:a16="http://schemas.microsoft.com/office/drawing/2014/main" id="{98C1A9DB-6F07-83A9-ED37-74754538A402}"/>
              </a:ext>
            </a:extLst>
          </p:cNvPr>
          <p:cNvSpPr>
            <a:spLocks noGrp="1"/>
          </p:cNvSpPr>
          <p:nvPr>
            <p:ph idx="1"/>
          </p:nvPr>
        </p:nvSpPr>
        <p:spPr/>
        <p:txBody>
          <a:bodyPr/>
          <a:lstStyle/>
          <a:p>
            <a:r>
              <a:rPr lang="en-GB" dirty="0"/>
              <a:t>Anchor Tags (&lt;a&gt;):</a:t>
            </a:r>
          </a:p>
          <a:p>
            <a:endParaRPr lang="en-GB" dirty="0"/>
          </a:p>
        </p:txBody>
      </p:sp>
      <p:pic>
        <p:nvPicPr>
          <p:cNvPr id="6" name="Picture 5">
            <a:extLst>
              <a:ext uri="{FF2B5EF4-FFF2-40B4-BE49-F238E27FC236}">
                <a16:creationId xmlns:a16="http://schemas.microsoft.com/office/drawing/2014/main" id="{259736F3-4F7D-49D6-4798-33395B7A441F}"/>
              </a:ext>
            </a:extLst>
          </p:cNvPr>
          <p:cNvPicPr>
            <a:picLocks noChangeAspect="1"/>
          </p:cNvPicPr>
          <p:nvPr/>
        </p:nvPicPr>
        <p:blipFill>
          <a:blip r:embed="rId2"/>
          <a:srcRect t="34078"/>
          <a:stretch>
            <a:fillRect/>
          </a:stretch>
        </p:blipFill>
        <p:spPr>
          <a:xfrm>
            <a:off x="915086" y="2566219"/>
            <a:ext cx="6629787" cy="435155"/>
          </a:xfrm>
          <a:prstGeom prst="rect">
            <a:avLst/>
          </a:prstGeom>
        </p:spPr>
      </p:pic>
      <p:sp>
        <p:nvSpPr>
          <p:cNvPr id="8" name="TextBox 7">
            <a:extLst>
              <a:ext uri="{FF2B5EF4-FFF2-40B4-BE49-F238E27FC236}">
                <a16:creationId xmlns:a16="http://schemas.microsoft.com/office/drawing/2014/main" id="{26AFFAFF-E1B8-67CE-98D0-2C8F528FAB00}"/>
              </a:ext>
            </a:extLst>
          </p:cNvPr>
          <p:cNvSpPr txBox="1"/>
          <p:nvPr/>
        </p:nvSpPr>
        <p:spPr>
          <a:xfrm>
            <a:off x="915086" y="3105834"/>
            <a:ext cx="6094324" cy="646331"/>
          </a:xfrm>
          <a:prstGeom prst="rect">
            <a:avLst/>
          </a:prstGeom>
          <a:noFill/>
        </p:spPr>
        <p:txBody>
          <a:bodyPr wrap="square">
            <a:spAutoFit/>
          </a:bodyPr>
          <a:lstStyle/>
          <a:p>
            <a:r>
              <a:rPr lang="en-GB" dirty="0"/>
              <a:t>target="_blank" opens the link in a new </a:t>
            </a:r>
            <a:r>
              <a:rPr lang="en-GB" dirty="0" err="1"/>
              <a:t>tab.Use</a:t>
            </a:r>
            <a:r>
              <a:rPr lang="en-GB" dirty="0"/>
              <a:t> name.html instead of ./name.html for relative internal links.</a:t>
            </a:r>
          </a:p>
        </p:txBody>
      </p:sp>
      <p:sp>
        <p:nvSpPr>
          <p:cNvPr id="10" name="TextBox 9">
            <a:extLst>
              <a:ext uri="{FF2B5EF4-FFF2-40B4-BE49-F238E27FC236}">
                <a16:creationId xmlns:a16="http://schemas.microsoft.com/office/drawing/2014/main" id="{7E27C20B-0473-19B8-303E-F9FDFD9475C1}"/>
              </a:ext>
            </a:extLst>
          </p:cNvPr>
          <p:cNvSpPr txBox="1"/>
          <p:nvPr/>
        </p:nvSpPr>
        <p:spPr>
          <a:xfrm>
            <a:off x="838200" y="4182455"/>
            <a:ext cx="6096000" cy="480131"/>
          </a:xfrm>
          <a:prstGeom prst="rect">
            <a:avLst/>
          </a:prstGeom>
          <a:noFill/>
        </p:spPr>
        <p:txBody>
          <a:bodyPr wrap="square">
            <a:spAutoFit/>
          </a:bodyPr>
          <a:lstStyle/>
          <a:p>
            <a:pPr marL="228600" indent="-228600" defTabSz="914400">
              <a:lnSpc>
                <a:spcPct val="90000"/>
              </a:lnSpc>
              <a:spcBef>
                <a:spcPts val="1000"/>
              </a:spcBef>
              <a:buFont typeface="Arial" panose="020B0604020202020204" pitchFamily="34" charset="0"/>
              <a:buChar char="•"/>
            </a:pPr>
            <a:r>
              <a:rPr lang="en-GB" sz="2800" dirty="0"/>
              <a:t>Image Tags (&lt;</a:t>
            </a:r>
            <a:r>
              <a:rPr lang="en-GB" sz="2800" dirty="0" err="1"/>
              <a:t>img</a:t>
            </a:r>
            <a:r>
              <a:rPr lang="en-GB" sz="2800" dirty="0"/>
              <a:t>&gt;):</a:t>
            </a:r>
          </a:p>
        </p:txBody>
      </p:sp>
      <p:pic>
        <p:nvPicPr>
          <p:cNvPr id="12" name="Picture 11">
            <a:extLst>
              <a:ext uri="{FF2B5EF4-FFF2-40B4-BE49-F238E27FC236}">
                <a16:creationId xmlns:a16="http://schemas.microsoft.com/office/drawing/2014/main" id="{34B0B395-1810-321E-ABBD-C565845025B8}"/>
              </a:ext>
            </a:extLst>
          </p:cNvPr>
          <p:cNvPicPr>
            <a:picLocks noChangeAspect="1"/>
          </p:cNvPicPr>
          <p:nvPr/>
        </p:nvPicPr>
        <p:blipFill>
          <a:blip r:embed="rId3"/>
          <a:stretch>
            <a:fillRect/>
          </a:stretch>
        </p:blipFill>
        <p:spPr>
          <a:xfrm>
            <a:off x="8627344" y="2341266"/>
            <a:ext cx="1643985" cy="633619"/>
          </a:xfrm>
          <a:prstGeom prst="rect">
            <a:avLst/>
          </a:prstGeom>
        </p:spPr>
      </p:pic>
      <p:pic>
        <p:nvPicPr>
          <p:cNvPr id="14" name="Picture 13">
            <a:extLst>
              <a:ext uri="{FF2B5EF4-FFF2-40B4-BE49-F238E27FC236}">
                <a16:creationId xmlns:a16="http://schemas.microsoft.com/office/drawing/2014/main" id="{92E5194A-18FA-832A-8CD1-82EA82182757}"/>
              </a:ext>
            </a:extLst>
          </p:cNvPr>
          <p:cNvPicPr>
            <a:picLocks noChangeAspect="1"/>
          </p:cNvPicPr>
          <p:nvPr/>
        </p:nvPicPr>
        <p:blipFill>
          <a:blip r:embed="rId4"/>
          <a:srcRect r="19585"/>
          <a:stretch>
            <a:fillRect/>
          </a:stretch>
        </p:blipFill>
        <p:spPr>
          <a:xfrm>
            <a:off x="8627344" y="3979469"/>
            <a:ext cx="1758778" cy="1806097"/>
          </a:xfrm>
          <a:prstGeom prst="rect">
            <a:avLst/>
          </a:prstGeom>
        </p:spPr>
      </p:pic>
      <p:pic>
        <p:nvPicPr>
          <p:cNvPr id="16" name="Picture 15">
            <a:extLst>
              <a:ext uri="{FF2B5EF4-FFF2-40B4-BE49-F238E27FC236}">
                <a16:creationId xmlns:a16="http://schemas.microsoft.com/office/drawing/2014/main" id="{7EFB2FD5-3A9F-FE41-EA52-5A61E7D1D2EF}"/>
              </a:ext>
            </a:extLst>
          </p:cNvPr>
          <p:cNvPicPr>
            <a:picLocks noChangeAspect="1"/>
          </p:cNvPicPr>
          <p:nvPr/>
        </p:nvPicPr>
        <p:blipFill>
          <a:blip r:embed="rId5"/>
          <a:stretch>
            <a:fillRect/>
          </a:stretch>
        </p:blipFill>
        <p:spPr>
          <a:xfrm>
            <a:off x="915085" y="4760560"/>
            <a:ext cx="6027165" cy="480130"/>
          </a:xfrm>
          <a:prstGeom prst="rect">
            <a:avLst/>
          </a:prstGeom>
        </p:spPr>
      </p:pic>
      <p:sp>
        <p:nvSpPr>
          <p:cNvPr id="18" name="TextBox 17">
            <a:extLst>
              <a:ext uri="{FF2B5EF4-FFF2-40B4-BE49-F238E27FC236}">
                <a16:creationId xmlns:a16="http://schemas.microsoft.com/office/drawing/2014/main" id="{DC237511-EE18-3B3C-6E61-9CCCCDF88361}"/>
              </a:ext>
            </a:extLst>
          </p:cNvPr>
          <p:cNvSpPr txBox="1"/>
          <p:nvPr/>
        </p:nvSpPr>
        <p:spPr>
          <a:xfrm>
            <a:off x="880667" y="5416234"/>
            <a:ext cx="6096000" cy="369332"/>
          </a:xfrm>
          <a:prstGeom prst="rect">
            <a:avLst/>
          </a:prstGeom>
          <a:noFill/>
        </p:spPr>
        <p:txBody>
          <a:bodyPr wrap="square">
            <a:spAutoFit/>
          </a:bodyPr>
          <a:lstStyle/>
          <a:p>
            <a:r>
              <a:rPr lang="en-GB" dirty="0"/>
              <a:t>Alt &amp; title is important for SEO and accessibility.</a:t>
            </a:r>
          </a:p>
        </p:txBody>
      </p:sp>
      <p:sp>
        <p:nvSpPr>
          <p:cNvPr id="20" name="TextBox 19">
            <a:extLst>
              <a:ext uri="{FF2B5EF4-FFF2-40B4-BE49-F238E27FC236}">
                <a16:creationId xmlns:a16="http://schemas.microsoft.com/office/drawing/2014/main" id="{C0830C5D-1453-9570-58CE-27149E4DB7F8}"/>
              </a:ext>
            </a:extLst>
          </p:cNvPr>
          <p:cNvSpPr txBox="1"/>
          <p:nvPr/>
        </p:nvSpPr>
        <p:spPr>
          <a:xfrm>
            <a:off x="880667" y="5796598"/>
            <a:ext cx="6096000" cy="369332"/>
          </a:xfrm>
          <a:prstGeom prst="rect">
            <a:avLst/>
          </a:prstGeom>
          <a:noFill/>
        </p:spPr>
        <p:txBody>
          <a:bodyPr wrap="square">
            <a:spAutoFit/>
          </a:bodyPr>
          <a:lstStyle/>
          <a:p>
            <a:r>
              <a:rPr lang="en-GB" dirty="0"/>
              <a:t>Use % for responsive width.</a:t>
            </a:r>
          </a:p>
        </p:txBody>
      </p:sp>
    </p:spTree>
    <p:extLst>
      <p:ext uri="{BB962C8B-B14F-4D97-AF65-F5344CB8AC3E}">
        <p14:creationId xmlns:p14="http://schemas.microsoft.com/office/powerpoint/2010/main" val="1733734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ED01-E9EC-007B-B996-B45AFCE21143}"/>
              </a:ext>
            </a:extLst>
          </p:cNvPr>
          <p:cNvSpPr>
            <a:spLocks noGrp="1"/>
          </p:cNvSpPr>
          <p:nvPr>
            <p:ph type="title"/>
          </p:nvPr>
        </p:nvSpPr>
        <p:spPr/>
        <p:txBody>
          <a:bodyPr/>
          <a:lstStyle/>
          <a:p>
            <a:r>
              <a:rPr lang="en-GB" dirty="0"/>
              <a:t> Lists</a:t>
            </a:r>
          </a:p>
        </p:txBody>
      </p:sp>
      <p:sp>
        <p:nvSpPr>
          <p:cNvPr id="7" name="TextBox 6">
            <a:extLst>
              <a:ext uri="{FF2B5EF4-FFF2-40B4-BE49-F238E27FC236}">
                <a16:creationId xmlns:a16="http://schemas.microsoft.com/office/drawing/2014/main" id="{E0D167A6-D6DB-2D9C-820F-612B16EA03BD}"/>
              </a:ext>
            </a:extLst>
          </p:cNvPr>
          <p:cNvSpPr txBox="1"/>
          <p:nvPr/>
        </p:nvSpPr>
        <p:spPr>
          <a:xfrm>
            <a:off x="838200" y="4187482"/>
            <a:ext cx="6094324" cy="523220"/>
          </a:xfrm>
          <a:prstGeom prst="rect">
            <a:avLst/>
          </a:prstGeom>
          <a:noFill/>
        </p:spPr>
        <p:txBody>
          <a:bodyPr wrap="square">
            <a:spAutoFit/>
          </a:bodyPr>
          <a:lstStyle/>
          <a:p>
            <a:r>
              <a:rPr lang="en-GB" sz="2800" dirty="0"/>
              <a:t>Ordered List:</a:t>
            </a:r>
          </a:p>
        </p:txBody>
      </p:sp>
      <p:sp>
        <p:nvSpPr>
          <p:cNvPr id="11" name="TextBox 10">
            <a:extLst>
              <a:ext uri="{FF2B5EF4-FFF2-40B4-BE49-F238E27FC236}">
                <a16:creationId xmlns:a16="http://schemas.microsoft.com/office/drawing/2014/main" id="{97C3BD63-06FF-7886-07DE-06305E4F60C1}"/>
              </a:ext>
            </a:extLst>
          </p:cNvPr>
          <p:cNvSpPr txBox="1"/>
          <p:nvPr/>
        </p:nvSpPr>
        <p:spPr>
          <a:xfrm>
            <a:off x="663246" y="3108293"/>
            <a:ext cx="6096000" cy="1004506"/>
          </a:xfrm>
          <a:prstGeom prst="rect">
            <a:avLst/>
          </a:prstGeom>
          <a:noFill/>
        </p:spPr>
        <p:txBody>
          <a:bodyPr wrap="square">
            <a:spAutoFit/>
          </a:bodyPr>
          <a:lstStyle/>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ul</a:t>
            </a:r>
            <a:r>
              <a:rPr lang="it-IT" b="0" dirty="0">
                <a:solidFill>
                  <a:srgbClr val="CCCCCC"/>
                </a:solidFill>
                <a:effectLst/>
                <a:latin typeface="Consolas" panose="020B0609020204030204" pitchFamily="49" charset="0"/>
              </a:rPr>
              <a:t> </a:t>
            </a:r>
            <a:r>
              <a:rPr lang="it-IT" b="0" dirty="0">
                <a:solidFill>
                  <a:srgbClr val="9CDCFE"/>
                </a:solidFill>
                <a:effectLst/>
                <a:latin typeface="Consolas" panose="020B0609020204030204" pitchFamily="49" charset="0"/>
              </a:rPr>
              <a:t>type</a:t>
            </a:r>
            <a:r>
              <a:rPr lang="it-IT" b="0" dirty="0">
                <a:solidFill>
                  <a:srgbClr val="CCCCCC"/>
                </a:solidFill>
                <a:effectLst/>
                <a:latin typeface="Consolas" panose="020B0609020204030204" pitchFamily="49" charset="0"/>
              </a:rPr>
              <a:t>=</a:t>
            </a:r>
            <a:r>
              <a:rPr lang="it-IT" b="0" dirty="0">
                <a:solidFill>
                  <a:srgbClr val="CE9178"/>
                </a:solidFill>
                <a:effectLst/>
                <a:latin typeface="Consolas" panose="020B0609020204030204" pitchFamily="49" charset="0"/>
              </a:rPr>
              <a:t>"circle"</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1</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2</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3</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ul</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8366E1E6-A9E0-73DF-FA4A-CCAAF28CE03E}"/>
              </a:ext>
            </a:extLst>
          </p:cNvPr>
          <p:cNvSpPr txBox="1"/>
          <p:nvPr/>
        </p:nvSpPr>
        <p:spPr>
          <a:xfrm>
            <a:off x="569407" y="5064914"/>
            <a:ext cx="6096000" cy="1004506"/>
          </a:xfrm>
          <a:prstGeom prst="rect">
            <a:avLst/>
          </a:prstGeom>
          <a:noFill/>
        </p:spPr>
        <p:txBody>
          <a:bodyPr wrap="square">
            <a:spAutoFit/>
          </a:bodyPr>
          <a:lstStyle/>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ol</a:t>
            </a:r>
            <a:r>
              <a:rPr lang="it-IT" b="0" dirty="0">
                <a:solidFill>
                  <a:srgbClr val="CCCCCC"/>
                </a:solidFill>
                <a:effectLst/>
                <a:latin typeface="Consolas" panose="020B0609020204030204" pitchFamily="49" charset="0"/>
              </a:rPr>
              <a:t> </a:t>
            </a:r>
            <a:r>
              <a:rPr lang="it-IT" b="0" dirty="0">
                <a:solidFill>
                  <a:srgbClr val="9CDCFE"/>
                </a:solidFill>
                <a:effectLst/>
                <a:latin typeface="Consolas" panose="020B0609020204030204" pitchFamily="49" charset="0"/>
              </a:rPr>
              <a:t>type</a:t>
            </a:r>
            <a:r>
              <a:rPr lang="it-IT" b="0" dirty="0">
                <a:solidFill>
                  <a:srgbClr val="CCCCCC"/>
                </a:solidFill>
                <a:effectLst/>
                <a:latin typeface="Consolas" panose="020B0609020204030204" pitchFamily="49" charset="0"/>
              </a:rPr>
              <a:t>=</a:t>
            </a:r>
            <a:r>
              <a:rPr lang="it-IT" b="0" dirty="0">
                <a:solidFill>
                  <a:srgbClr val="CE9178"/>
                </a:solidFill>
                <a:effectLst/>
                <a:latin typeface="Consolas" panose="020B0609020204030204" pitchFamily="49" charset="0"/>
              </a:rPr>
              <a:t>"I"</a:t>
            </a:r>
            <a:r>
              <a:rPr lang="it-IT" b="0" dirty="0">
                <a:solidFill>
                  <a:srgbClr val="CCCCCC"/>
                </a:solidFill>
                <a:effectLst/>
                <a:latin typeface="Consolas" panose="020B0609020204030204" pitchFamily="49" charset="0"/>
              </a:rPr>
              <a:t> </a:t>
            </a:r>
            <a:r>
              <a:rPr lang="it-IT" b="0" dirty="0">
                <a:solidFill>
                  <a:srgbClr val="9CDCFE"/>
                </a:solidFill>
                <a:effectLst/>
                <a:latin typeface="Consolas" panose="020B0609020204030204" pitchFamily="49" charset="0"/>
              </a:rPr>
              <a:t>start</a:t>
            </a:r>
            <a:r>
              <a:rPr lang="it-IT" b="0" dirty="0">
                <a:solidFill>
                  <a:srgbClr val="CCCCCC"/>
                </a:solidFill>
                <a:effectLst/>
                <a:latin typeface="Consolas" panose="020B0609020204030204" pitchFamily="49" charset="0"/>
              </a:rPr>
              <a:t>=</a:t>
            </a:r>
            <a:r>
              <a:rPr lang="it-IT" b="0" dirty="0">
                <a:solidFill>
                  <a:srgbClr val="CE9178"/>
                </a:solidFill>
                <a:effectLst/>
                <a:latin typeface="Consolas" panose="020B0609020204030204" pitchFamily="49" charset="0"/>
              </a:rPr>
              <a:t>"2"</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1</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2</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buNone/>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r>
              <a:rPr lang="it-IT" b="0" dirty="0">
                <a:solidFill>
                  <a:srgbClr val="CCCCCC"/>
                </a:solidFill>
                <a:effectLst/>
                <a:latin typeface="Consolas" panose="020B0609020204030204" pitchFamily="49" charset="0"/>
              </a:rPr>
              <a:t>Item 3</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li</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a:p>
            <a:pPr>
              <a:lnSpc>
                <a:spcPts val="1425"/>
              </a:lnSpc>
            </a:pPr>
            <a:r>
              <a:rPr lang="it-IT" b="0" dirty="0">
                <a:solidFill>
                  <a:srgbClr val="CCCCCC"/>
                </a:solidFill>
                <a:effectLst/>
                <a:latin typeface="Consolas" panose="020B0609020204030204" pitchFamily="49" charset="0"/>
              </a:rPr>
              <a:t>    </a:t>
            </a:r>
            <a:r>
              <a:rPr lang="it-IT" b="0" dirty="0">
                <a:solidFill>
                  <a:srgbClr val="808080"/>
                </a:solidFill>
                <a:effectLst/>
                <a:latin typeface="Consolas" panose="020B0609020204030204" pitchFamily="49" charset="0"/>
              </a:rPr>
              <a:t>&lt;/</a:t>
            </a:r>
            <a:r>
              <a:rPr lang="it-IT" b="0" dirty="0">
                <a:solidFill>
                  <a:srgbClr val="569CD6"/>
                </a:solidFill>
                <a:effectLst/>
                <a:latin typeface="Consolas" panose="020B0609020204030204" pitchFamily="49" charset="0"/>
              </a:rPr>
              <a:t>ol</a:t>
            </a:r>
            <a:r>
              <a:rPr lang="it-IT" b="0" dirty="0">
                <a:solidFill>
                  <a:srgbClr val="808080"/>
                </a:solidFill>
                <a:effectLst/>
                <a:latin typeface="Consolas" panose="020B0609020204030204" pitchFamily="49" charset="0"/>
              </a:rPr>
              <a:t>&gt;</a:t>
            </a:r>
            <a:endParaRPr lang="it-IT" b="0" dirty="0">
              <a:solidFill>
                <a:srgbClr val="CCCCCC"/>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6A7BA9A8-3742-5322-9A2B-42E21BBBBDA1}"/>
              </a:ext>
            </a:extLst>
          </p:cNvPr>
          <p:cNvPicPr>
            <a:picLocks noChangeAspect="1"/>
          </p:cNvPicPr>
          <p:nvPr/>
        </p:nvPicPr>
        <p:blipFill>
          <a:blip r:embed="rId2"/>
          <a:stretch>
            <a:fillRect/>
          </a:stretch>
        </p:blipFill>
        <p:spPr>
          <a:xfrm>
            <a:off x="6853084" y="2586282"/>
            <a:ext cx="2617827" cy="2980885"/>
          </a:xfrm>
          <a:prstGeom prst="rect">
            <a:avLst/>
          </a:prstGeom>
        </p:spPr>
      </p:pic>
      <p:sp>
        <p:nvSpPr>
          <p:cNvPr id="5" name="TextBox 4">
            <a:extLst>
              <a:ext uri="{FF2B5EF4-FFF2-40B4-BE49-F238E27FC236}">
                <a16:creationId xmlns:a16="http://schemas.microsoft.com/office/drawing/2014/main" id="{3FE203B0-DE88-E6E0-40AD-4F96996B1D5F}"/>
              </a:ext>
            </a:extLst>
          </p:cNvPr>
          <p:cNvSpPr txBox="1"/>
          <p:nvPr/>
        </p:nvSpPr>
        <p:spPr>
          <a:xfrm>
            <a:off x="797642" y="2186172"/>
            <a:ext cx="6096000" cy="800219"/>
          </a:xfrm>
          <a:prstGeom prst="rect">
            <a:avLst/>
          </a:prstGeom>
          <a:noFill/>
        </p:spPr>
        <p:txBody>
          <a:bodyPr wrap="square">
            <a:spAutoFit/>
          </a:bodyPr>
          <a:lstStyle/>
          <a:p>
            <a:r>
              <a:rPr lang="en-GB" sz="2800" dirty="0"/>
              <a:t>Unordered List:</a:t>
            </a:r>
          </a:p>
          <a:p>
            <a:endParaRPr lang="en-GB" dirty="0"/>
          </a:p>
        </p:txBody>
      </p:sp>
    </p:spTree>
    <p:extLst>
      <p:ext uri="{BB962C8B-B14F-4D97-AF65-F5344CB8AC3E}">
        <p14:creationId xmlns:p14="http://schemas.microsoft.com/office/powerpoint/2010/main" val="1201217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D029-7150-729A-91AC-B437C23FE1EA}"/>
              </a:ext>
            </a:extLst>
          </p:cNvPr>
          <p:cNvSpPr>
            <a:spLocks noGrp="1"/>
          </p:cNvSpPr>
          <p:nvPr>
            <p:ph type="title"/>
          </p:nvPr>
        </p:nvSpPr>
        <p:spPr/>
        <p:txBody>
          <a:bodyPr/>
          <a:lstStyle/>
          <a:p>
            <a:r>
              <a:rPr lang="en-GB" dirty="0"/>
              <a:t>Tables </a:t>
            </a:r>
          </a:p>
        </p:txBody>
      </p:sp>
      <p:pic>
        <p:nvPicPr>
          <p:cNvPr id="9" name="Picture 8">
            <a:extLst>
              <a:ext uri="{FF2B5EF4-FFF2-40B4-BE49-F238E27FC236}">
                <a16:creationId xmlns:a16="http://schemas.microsoft.com/office/drawing/2014/main" id="{E7C6AA25-FDAE-BD07-8AC0-F848FE7F8272}"/>
              </a:ext>
            </a:extLst>
          </p:cNvPr>
          <p:cNvPicPr>
            <a:picLocks noChangeAspect="1"/>
          </p:cNvPicPr>
          <p:nvPr/>
        </p:nvPicPr>
        <p:blipFill>
          <a:blip r:embed="rId2"/>
          <a:srcRect t="27022" r="943"/>
          <a:stretch>
            <a:fillRect/>
          </a:stretch>
        </p:blipFill>
        <p:spPr>
          <a:xfrm>
            <a:off x="1349478" y="1868128"/>
            <a:ext cx="6132871" cy="1654381"/>
          </a:xfrm>
          <a:prstGeom prst="rect">
            <a:avLst/>
          </a:prstGeom>
        </p:spPr>
      </p:pic>
      <p:sp>
        <p:nvSpPr>
          <p:cNvPr id="10" name="TextBox 9">
            <a:extLst>
              <a:ext uri="{FF2B5EF4-FFF2-40B4-BE49-F238E27FC236}">
                <a16:creationId xmlns:a16="http://schemas.microsoft.com/office/drawing/2014/main" id="{CA42C2CA-8E3D-3AA3-05C5-CE9AD1C55EE2}"/>
              </a:ext>
            </a:extLst>
          </p:cNvPr>
          <p:cNvSpPr txBox="1"/>
          <p:nvPr/>
        </p:nvSpPr>
        <p:spPr>
          <a:xfrm>
            <a:off x="1349478" y="3969107"/>
            <a:ext cx="5868979" cy="2523768"/>
          </a:xfrm>
          <a:prstGeom prst="rect">
            <a:avLst/>
          </a:prstGeom>
          <a:noFill/>
        </p:spPr>
        <p:txBody>
          <a:bodyPr wrap="none" rtlCol="0">
            <a:spAutoFit/>
          </a:bodyPr>
          <a:lstStyle/>
          <a:p>
            <a:r>
              <a:rPr lang="en-GB" sz="2000" dirty="0"/>
              <a:t>1- start with &lt;table&gt;</a:t>
            </a:r>
          </a:p>
          <a:p>
            <a:r>
              <a:rPr lang="en-GB" sz="2000" dirty="0"/>
              <a:t>2- titles in &lt;</a:t>
            </a:r>
            <a:r>
              <a:rPr lang="en-GB" sz="2000" dirty="0" err="1"/>
              <a:t>thead</a:t>
            </a:r>
            <a:r>
              <a:rPr lang="en-GB" sz="2000" dirty="0"/>
              <a:t>&gt; or first row</a:t>
            </a:r>
          </a:p>
          <a:p>
            <a:r>
              <a:rPr lang="en-GB" sz="2000" dirty="0"/>
              <a:t>3- main table in &lt;</a:t>
            </a:r>
            <a:r>
              <a:rPr lang="en-GB" sz="2000" dirty="0" err="1"/>
              <a:t>tbody</a:t>
            </a:r>
            <a:r>
              <a:rPr lang="en-GB" sz="2000" dirty="0"/>
              <a:t>&gt;</a:t>
            </a:r>
          </a:p>
          <a:p>
            <a:r>
              <a:rPr lang="en-GB" sz="2000" dirty="0"/>
              <a:t>4- use &lt;tr&gt; to make row </a:t>
            </a:r>
          </a:p>
          <a:p>
            <a:r>
              <a:rPr lang="en-GB" sz="2000" dirty="0"/>
              <a:t>5- &lt;td&gt; for normal data cells and &lt;</a:t>
            </a:r>
            <a:r>
              <a:rPr lang="en-GB" sz="2000" dirty="0" err="1"/>
              <a:t>th</a:t>
            </a:r>
            <a:r>
              <a:rPr lang="en-GB" sz="2000" dirty="0"/>
              <a:t>&gt; for heading cells</a:t>
            </a:r>
          </a:p>
          <a:p>
            <a:pPr marL="342900" indent="-342900">
              <a:buFont typeface="Arial" panose="020B0604020202020204" pitchFamily="34" charset="0"/>
              <a:buChar char="•"/>
            </a:pPr>
            <a:r>
              <a:rPr lang="en-GB" sz="2000" dirty="0" err="1"/>
              <a:t>colspan</a:t>
            </a:r>
            <a:r>
              <a:rPr lang="en-GB" sz="2000" dirty="0"/>
              <a:t> — spans columns.</a:t>
            </a:r>
          </a:p>
          <a:p>
            <a:pPr marL="342900" indent="-342900">
              <a:buFont typeface="Arial" panose="020B0604020202020204" pitchFamily="34" charset="0"/>
              <a:buChar char="•"/>
            </a:pPr>
            <a:r>
              <a:rPr lang="en-GB" sz="2000" dirty="0" err="1"/>
              <a:t>rowspan</a:t>
            </a:r>
            <a:r>
              <a:rPr lang="en-GB" sz="2000" dirty="0"/>
              <a:t> — spans rows.</a:t>
            </a:r>
          </a:p>
          <a:p>
            <a:r>
              <a:rPr lang="en-GB" dirty="0"/>
              <a:t> </a:t>
            </a:r>
          </a:p>
        </p:txBody>
      </p:sp>
    </p:spTree>
    <p:extLst>
      <p:ext uri="{BB962C8B-B14F-4D97-AF65-F5344CB8AC3E}">
        <p14:creationId xmlns:p14="http://schemas.microsoft.com/office/powerpoint/2010/main" val="1295949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110CB3F-7624-123E-20D6-864D0C623D74}"/>
              </a:ext>
            </a:extLst>
          </p:cNvPr>
          <p:cNvPicPr>
            <a:picLocks noChangeAspect="1"/>
          </p:cNvPicPr>
          <p:nvPr/>
        </p:nvPicPr>
        <p:blipFill>
          <a:blip r:embed="rId2">
            <a:duotone>
              <a:schemeClr val="bg2">
                <a:shade val="45000"/>
                <a:satMod val="135000"/>
              </a:schemeClr>
              <a:prstClr val="white"/>
            </a:duotone>
          </a:blip>
          <a:srcRect t="6932" b="8799"/>
          <a:stretch>
            <a:fillRect/>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336267-43BF-2607-F64C-9D331426A03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Formatting &amp; Layout</a:t>
            </a:r>
          </a:p>
        </p:txBody>
      </p:sp>
      <p:graphicFrame>
        <p:nvGraphicFramePr>
          <p:cNvPr id="7" name="TextBox 4">
            <a:extLst>
              <a:ext uri="{FF2B5EF4-FFF2-40B4-BE49-F238E27FC236}">
                <a16:creationId xmlns:a16="http://schemas.microsoft.com/office/drawing/2014/main" id="{1EA0AB21-5959-21F9-A303-AD7A08E58737}"/>
              </a:ext>
            </a:extLst>
          </p:cNvPr>
          <p:cNvGraphicFramePr/>
          <p:nvPr>
            <p:extLst>
              <p:ext uri="{D42A27DB-BD31-4B8C-83A1-F6EECF244321}">
                <p14:modId xmlns:p14="http://schemas.microsoft.com/office/powerpoint/2010/main" val="6500074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12456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75E7E-06DC-D643-F128-92AD7506A1B5}"/>
              </a:ext>
            </a:extLst>
          </p:cNvPr>
          <p:cNvSpPr>
            <a:spLocks noGrp="1"/>
          </p:cNvSpPr>
          <p:nvPr>
            <p:ph type="title"/>
          </p:nvPr>
        </p:nvSpPr>
        <p:spPr/>
        <p:txBody>
          <a:bodyPr/>
          <a:lstStyle/>
          <a:p>
            <a:r>
              <a:rPr lang="en-GB" dirty="0"/>
              <a:t> Some media tags</a:t>
            </a:r>
          </a:p>
        </p:txBody>
      </p:sp>
      <p:sp>
        <p:nvSpPr>
          <p:cNvPr id="5" name="TextBox 4">
            <a:extLst>
              <a:ext uri="{FF2B5EF4-FFF2-40B4-BE49-F238E27FC236}">
                <a16:creationId xmlns:a16="http://schemas.microsoft.com/office/drawing/2014/main" id="{71BC826D-CD9E-3C24-9E1F-79C8586AAFE1}"/>
              </a:ext>
            </a:extLst>
          </p:cNvPr>
          <p:cNvSpPr txBox="1"/>
          <p:nvPr/>
        </p:nvSpPr>
        <p:spPr>
          <a:xfrm>
            <a:off x="619756" y="1542345"/>
            <a:ext cx="11267443" cy="2062103"/>
          </a:xfrm>
          <a:prstGeom prst="rect">
            <a:avLst/>
          </a:prstGeom>
          <a:noFill/>
        </p:spPr>
        <p:txBody>
          <a:bodyPr wrap="square">
            <a:spAutoFit/>
          </a:bodyPr>
          <a:lstStyle/>
          <a:p>
            <a:r>
              <a:rPr lang="en-GB" sz="2000" b="1" dirty="0" err="1"/>
              <a:t>Ifram</a:t>
            </a:r>
            <a:r>
              <a:rPr lang="en-GB" sz="2000" b="1" dirty="0"/>
              <a:t> </a:t>
            </a:r>
          </a:p>
          <a:p>
            <a:r>
              <a:rPr lang="en-GB" dirty="0"/>
              <a:t>An &lt;</a:t>
            </a:r>
            <a:r>
              <a:rPr lang="en-GB" dirty="0" err="1"/>
              <a:t>iframe</a:t>
            </a:r>
            <a:r>
              <a:rPr lang="en-GB" dirty="0"/>
              <a:t>&gt; (inline frame) is an HTML tag used to embed another webpage or content (like videos, maps, or documents) within the current page.</a:t>
            </a:r>
          </a:p>
          <a:p>
            <a:endParaRPr lang="en-GB" dirty="0"/>
          </a:p>
          <a:p>
            <a:r>
              <a:rPr lang="en-GB" dirty="0"/>
              <a:t>&lt;</a:t>
            </a:r>
            <a:r>
              <a:rPr lang="en-GB" dirty="0" err="1"/>
              <a:t>iframe</a:t>
            </a:r>
            <a:r>
              <a:rPr lang="en-GB" dirty="0"/>
              <a:t> </a:t>
            </a:r>
            <a:r>
              <a:rPr lang="en-GB" dirty="0" err="1"/>
              <a:t>src</a:t>
            </a:r>
            <a:r>
              <a:rPr lang="en-GB" dirty="0"/>
              <a:t>="https://www.youtube.com/embed/videoID" name="</a:t>
            </a:r>
            <a:r>
              <a:rPr lang="en-GB" dirty="0" err="1"/>
              <a:t>myFrame</a:t>
            </a:r>
            <a:r>
              <a:rPr lang="en-GB" dirty="0"/>
              <a:t>"&gt;&lt;/</a:t>
            </a:r>
            <a:r>
              <a:rPr lang="en-GB" dirty="0" err="1"/>
              <a:t>iframe</a:t>
            </a:r>
            <a:r>
              <a:rPr lang="en-GB" dirty="0"/>
              <a:t>&gt;</a:t>
            </a:r>
          </a:p>
          <a:p>
            <a:endParaRPr lang="en-GB" dirty="0"/>
          </a:p>
          <a:p>
            <a:r>
              <a:rPr lang="en-GB" dirty="0"/>
              <a:t>&lt;a </a:t>
            </a:r>
            <a:r>
              <a:rPr lang="en-GB" dirty="0" err="1"/>
              <a:t>href</a:t>
            </a:r>
            <a:r>
              <a:rPr lang="en-GB" dirty="0"/>
              <a:t>="page.html" target="</a:t>
            </a:r>
            <a:r>
              <a:rPr lang="en-GB" dirty="0" err="1"/>
              <a:t>myFrame</a:t>
            </a:r>
            <a:r>
              <a:rPr lang="en-GB" dirty="0"/>
              <a:t>"&gt;Open in </a:t>
            </a:r>
            <a:r>
              <a:rPr lang="en-GB" dirty="0" err="1"/>
              <a:t>iframe</a:t>
            </a:r>
            <a:r>
              <a:rPr lang="en-GB" dirty="0"/>
              <a:t>&lt;/a&gt;</a:t>
            </a:r>
          </a:p>
        </p:txBody>
      </p:sp>
      <p:sp>
        <p:nvSpPr>
          <p:cNvPr id="8" name="TextBox 7">
            <a:extLst>
              <a:ext uri="{FF2B5EF4-FFF2-40B4-BE49-F238E27FC236}">
                <a16:creationId xmlns:a16="http://schemas.microsoft.com/office/drawing/2014/main" id="{63E1CC8C-D26F-55DA-58B6-91B8CC65AA2C}"/>
              </a:ext>
            </a:extLst>
          </p:cNvPr>
          <p:cNvSpPr txBox="1"/>
          <p:nvPr/>
        </p:nvSpPr>
        <p:spPr>
          <a:xfrm>
            <a:off x="838200" y="4158446"/>
            <a:ext cx="5002161" cy="2062103"/>
          </a:xfrm>
          <a:prstGeom prst="rect">
            <a:avLst/>
          </a:prstGeom>
          <a:noFill/>
        </p:spPr>
        <p:txBody>
          <a:bodyPr wrap="square">
            <a:spAutoFit/>
          </a:bodyPr>
          <a:lstStyle/>
          <a:p>
            <a:r>
              <a:rPr lang="en-GB" sz="2000" b="1" dirty="0"/>
              <a:t>video</a:t>
            </a:r>
          </a:p>
          <a:p>
            <a:r>
              <a:rPr lang="en-GB" dirty="0"/>
              <a:t>&lt;video controls width="500" height="300" poster="thumbnail.jpg"&gt;</a:t>
            </a:r>
          </a:p>
          <a:p>
            <a:r>
              <a:rPr lang="en-GB" dirty="0"/>
              <a:t>  &lt;source </a:t>
            </a:r>
            <a:r>
              <a:rPr lang="en-GB" dirty="0" err="1"/>
              <a:t>src</a:t>
            </a:r>
            <a:r>
              <a:rPr lang="en-GB" dirty="0"/>
              <a:t>="movie.mp4" type="video/mp4"&gt;</a:t>
            </a:r>
          </a:p>
          <a:p>
            <a:r>
              <a:rPr lang="en-GB" dirty="0"/>
              <a:t>  &lt;source </a:t>
            </a:r>
            <a:r>
              <a:rPr lang="en-GB" dirty="0" err="1"/>
              <a:t>src</a:t>
            </a:r>
            <a:r>
              <a:rPr lang="en-GB" dirty="0"/>
              <a:t>="</a:t>
            </a:r>
            <a:r>
              <a:rPr lang="en-GB" dirty="0" err="1"/>
              <a:t>movie.webm</a:t>
            </a:r>
            <a:r>
              <a:rPr lang="en-GB" dirty="0"/>
              <a:t>" type="video/</a:t>
            </a:r>
            <a:r>
              <a:rPr lang="en-GB" dirty="0" err="1"/>
              <a:t>webm</a:t>
            </a:r>
            <a:r>
              <a:rPr lang="en-GB" dirty="0"/>
              <a:t>"&gt;</a:t>
            </a:r>
          </a:p>
          <a:p>
            <a:r>
              <a:rPr lang="en-GB" dirty="0"/>
              <a:t>  Your browser does not support the video tag.</a:t>
            </a:r>
          </a:p>
          <a:p>
            <a:r>
              <a:rPr lang="en-GB" dirty="0"/>
              <a:t>&lt;/video&gt;</a:t>
            </a:r>
          </a:p>
        </p:txBody>
      </p:sp>
      <p:sp>
        <p:nvSpPr>
          <p:cNvPr id="10" name="TextBox 9">
            <a:extLst>
              <a:ext uri="{FF2B5EF4-FFF2-40B4-BE49-F238E27FC236}">
                <a16:creationId xmlns:a16="http://schemas.microsoft.com/office/drawing/2014/main" id="{D5D807DA-4E01-E815-2C01-B1BB25B3F19E}"/>
              </a:ext>
            </a:extLst>
          </p:cNvPr>
          <p:cNvSpPr txBox="1"/>
          <p:nvPr/>
        </p:nvSpPr>
        <p:spPr>
          <a:xfrm>
            <a:off x="6548284" y="4337121"/>
            <a:ext cx="5142271" cy="1785104"/>
          </a:xfrm>
          <a:prstGeom prst="rect">
            <a:avLst/>
          </a:prstGeom>
          <a:noFill/>
        </p:spPr>
        <p:txBody>
          <a:bodyPr wrap="square">
            <a:spAutoFit/>
          </a:bodyPr>
          <a:lstStyle/>
          <a:p>
            <a:r>
              <a:rPr lang="en-GB" sz="2000" b="1" dirty="0"/>
              <a:t>audio</a:t>
            </a:r>
          </a:p>
          <a:p>
            <a:r>
              <a:rPr lang="en-GB" dirty="0"/>
              <a:t>&lt;audio controls&gt;</a:t>
            </a:r>
          </a:p>
          <a:p>
            <a:r>
              <a:rPr lang="en-GB" dirty="0"/>
              <a:t>  &lt;source </a:t>
            </a:r>
            <a:r>
              <a:rPr lang="en-GB" dirty="0" err="1"/>
              <a:t>src</a:t>
            </a:r>
            <a:r>
              <a:rPr lang="en-GB" dirty="0"/>
              <a:t>="sound.mp3" type="audio/mpeg"&gt;</a:t>
            </a:r>
          </a:p>
          <a:p>
            <a:r>
              <a:rPr lang="en-GB" dirty="0"/>
              <a:t>  &lt;source </a:t>
            </a:r>
            <a:r>
              <a:rPr lang="en-GB" dirty="0" err="1"/>
              <a:t>src</a:t>
            </a:r>
            <a:r>
              <a:rPr lang="en-GB" dirty="0"/>
              <a:t>="sound.ogg" type="audio/</a:t>
            </a:r>
            <a:r>
              <a:rPr lang="en-GB" dirty="0" err="1"/>
              <a:t>ogg</a:t>
            </a:r>
            <a:r>
              <a:rPr lang="en-GB" dirty="0"/>
              <a:t>"&gt;</a:t>
            </a:r>
          </a:p>
          <a:p>
            <a:r>
              <a:rPr lang="en-GB" dirty="0"/>
              <a:t>  Your browser does not support the audio element.</a:t>
            </a:r>
          </a:p>
          <a:p>
            <a:r>
              <a:rPr lang="en-GB" dirty="0"/>
              <a:t>&lt;/audio&gt;</a:t>
            </a:r>
          </a:p>
        </p:txBody>
      </p:sp>
    </p:spTree>
    <p:extLst>
      <p:ext uri="{BB962C8B-B14F-4D97-AF65-F5344CB8AC3E}">
        <p14:creationId xmlns:p14="http://schemas.microsoft.com/office/powerpoint/2010/main" val="8575566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3923A3-037D-582F-D9EE-F2749DA9C14F}"/>
              </a:ext>
            </a:extLst>
          </p:cNvPr>
          <p:cNvSpPr>
            <a:spLocks noGrp="1"/>
          </p:cNvSpPr>
          <p:nvPr>
            <p:ph type="title"/>
          </p:nvPr>
        </p:nvSpPr>
        <p:spPr>
          <a:xfrm>
            <a:off x="793662" y="386930"/>
            <a:ext cx="10066122" cy="1298448"/>
          </a:xfrm>
        </p:spPr>
        <p:txBody>
          <a:bodyPr anchor="b">
            <a:normAutofit/>
          </a:bodyPr>
          <a:lstStyle/>
          <a:p>
            <a:r>
              <a:rPr lang="en-GB" sz="4800" dirty="0"/>
              <a:t> Semantic Tags</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494F59B-748C-FAF2-F8EC-3787BFA1338C}"/>
              </a:ext>
            </a:extLst>
          </p:cNvPr>
          <p:cNvSpPr>
            <a:spLocks noGrp="1"/>
          </p:cNvSpPr>
          <p:nvPr>
            <p:ph idx="1"/>
          </p:nvPr>
        </p:nvSpPr>
        <p:spPr>
          <a:xfrm>
            <a:off x="793661" y="2599509"/>
            <a:ext cx="4530898" cy="3639450"/>
          </a:xfrm>
        </p:spPr>
        <p:txBody>
          <a:bodyPr anchor="ctr">
            <a:normAutofit/>
          </a:bodyPr>
          <a:lstStyle/>
          <a:p>
            <a:pPr marL="0" indent="0">
              <a:buNone/>
            </a:pPr>
            <a:r>
              <a:rPr lang="en-GB" sz="2400" dirty="0"/>
              <a:t>Use instead of &lt;div&gt; for meaningful structure:</a:t>
            </a:r>
          </a:p>
          <a:p>
            <a:pPr marL="0" indent="0">
              <a:buNone/>
            </a:pPr>
            <a:r>
              <a:rPr lang="en-GB" sz="2400" dirty="0"/>
              <a:t>&lt;nav&gt;, &lt;header&gt;, &lt;main&gt;, &lt;section&gt;, &lt;article&gt;, &lt;aside&gt;, &lt;footer&gt;</a:t>
            </a:r>
          </a:p>
          <a:p>
            <a:pPr marL="0" indent="0">
              <a:buNone/>
            </a:pPr>
            <a:endParaRPr lang="en-GB" sz="2000" dirty="0"/>
          </a:p>
        </p:txBody>
      </p:sp>
      <p:pic>
        <p:nvPicPr>
          <p:cNvPr id="6" name="Picture 5">
            <a:extLst>
              <a:ext uri="{FF2B5EF4-FFF2-40B4-BE49-F238E27FC236}">
                <a16:creationId xmlns:a16="http://schemas.microsoft.com/office/drawing/2014/main" id="{312A36D5-664D-C4AD-9787-12195CD70468}"/>
              </a:ext>
            </a:extLst>
          </p:cNvPr>
          <p:cNvPicPr>
            <a:picLocks noChangeAspect="1"/>
          </p:cNvPicPr>
          <p:nvPr/>
        </p:nvPicPr>
        <p:blipFill>
          <a:blip r:embed="rId2"/>
          <a:stretch>
            <a:fillRect/>
          </a:stretch>
        </p:blipFill>
        <p:spPr>
          <a:xfrm>
            <a:off x="4591943" y="3428999"/>
            <a:ext cx="7251872" cy="1903615"/>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206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201" name="Arc 820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A7C7C0-0691-5871-78B6-9696C2A5694E}"/>
              </a:ext>
            </a:extLst>
          </p:cNvPr>
          <p:cNvSpPr>
            <a:spLocks noGrp="1"/>
          </p:cNvSpPr>
          <p:nvPr>
            <p:ph type="title"/>
          </p:nvPr>
        </p:nvSpPr>
        <p:spPr>
          <a:xfrm>
            <a:off x="637162" y="368848"/>
            <a:ext cx="5458838" cy="1325563"/>
          </a:xfrm>
        </p:spPr>
        <p:txBody>
          <a:bodyPr>
            <a:normAutofit/>
          </a:bodyPr>
          <a:lstStyle/>
          <a:p>
            <a:r>
              <a:rPr lang="en-GB" dirty="0"/>
              <a:t>Task one</a:t>
            </a:r>
          </a:p>
        </p:txBody>
      </p:sp>
      <p:sp>
        <p:nvSpPr>
          <p:cNvPr id="8203" name="Freeform: Shape 820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194" name="Picture 2" descr="HTML Rowspan - Naukri Code 360">
            <a:extLst>
              <a:ext uri="{FF2B5EF4-FFF2-40B4-BE49-F238E27FC236}">
                <a16:creationId xmlns:a16="http://schemas.microsoft.com/office/drawing/2014/main" id="{73658C0B-7F1C-D56B-01C7-F614E1972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65" t="19158" r="20478"/>
          <a:stretch>
            <a:fillRect/>
          </a:stretch>
        </p:blipFill>
        <p:spPr bwMode="auto">
          <a:xfrm>
            <a:off x="6737497" y="2163550"/>
            <a:ext cx="4777381" cy="31244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49922AD-2BFE-327D-D4CB-6D67F322C491}"/>
              </a:ext>
            </a:extLst>
          </p:cNvPr>
          <p:cNvSpPr>
            <a:spLocks noGrp="1"/>
          </p:cNvSpPr>
          <p:nvPr>
            <p:ph idx="1"/>
          </p:nvPr>
        </p:nvSpPr>
        <p:spPr>
          <a:xfrm>
            <a:off x="601537" y="1859028"/>
            <a:ext cx="5458838" cy="4192520"/>
          </a:xfrm>
        </p:spPr>
        <p:txBody>
          <a:bodyPr>
            <a:normAutofit fontScale="92500" lnSpcReduction="20000"/>
          </a:bodyPr>
          <a:lstStyle/>
          <a:p>
            <a:pPr marL="0" indent="0">
              <a:buNone/>
            </a:pPr>
            <a:r>
              <a:rPr lang="en-GB" sz="2400" dirty="0"/>
              <a:t>Simulation you make a website for the company use :-</a:t>
            </a:r>
          </a:p>
          <a:p>
            <a:pPr marL="0" indent="0">
              <a:buNone/>
            </a:pPr>
            <a:r>
              <a:rPr lang="en-GB" sz="2400" dirty="0"/>
              <a:t>1- paragraph to descript the company</a:t>
            </a:r>
          </a:p>
          <a:p>
            <a:pPr marL="0" indent="0">
              <a:buNone/>
            </a:pPr>
            <a:r>
              <a:rPr lang="en-GB" sz="2400" dirty="0"/>
              <a:t>2- use order and unorder lists to describe services and goals</a:t>
            </a:r>
          </a:p>
          <a:p>
            <a:pPr marL="0" indent="0">
              <a:buNone/>
            </a:pPr>
            <a:r>
              <a:rPr lang="en-GB" sz="2400" dirty="0"/>
              <a:t>3- some images with alt and title attributes</a:t>
            </a:r>
          </a:p>
          <a:p>
            <a:pPr marL="0" indent="0">
              <a:buNone/>
            </a:pPr>
            <a:r>
              <a:rPr lang="en-GB" sz="2400" dirty="0"/>
              <a:t>4- links social with when I click make the tap open in a new window</a:t>
            </a:r>
          </a:p>
          <a:p>
            <a:pPr marL="0" indent="0">
              <a:buNone/>
            </a:pPr>
            <a:r>
              <a:rPr lang="en-GB" sz="2400" dirty="0"/>
              <a:t>5- put a YouTube video </a:t>
            </a:r>
          </a:p>
          <a:p>
            <a:pPr marL="0" indent="0">
              <a:buNone/>
            </a:pPr>
            <a:r>
              <a:rPr lang="en-GB" sz="2400" dirty="0"/>
              <a:t>6- use Semantic elements</a:t>
            </a:r>
          </a:p>
          <a:p>
            <a:pPr marL="0" indent="0">
              <a:buNone/>
            </a:pPr>
            <a:r>
              <a:rPr lang="en-GB" sz="2400" dirty="0"/>
              <a:t>7- make some thing like this Table:</a:t>
            </a:r>
          </a:p>
          <a:p>
            <a:pPr marL="0" indent="0">
              <a:buNone/>
            </a:pPr>
            <a:r>
              <a:rPr lang="en-GB" sz="2400" dirty="0"/>
              <a:t>8- make footer and write copyright with entity code</a:t>
            </a:r>
          </a:p>
        </p:txBody>
      </p:sp>
    </p:spTree>
    <p:extLst>
      <p:ext uri="{BB962C8B-B14F-4D97-AF65-F5344CB8AC3E}">
        <p14:creationId xmlns:p14="http://schemas.microsoft.com/office/powerpoint/2010/main" val="3448877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F88D8-98BA-FD96-F031-6ED96E549FEB}"/>
              </a:ext>
            </a:extLst>
          </p:cNvPr>
          <p:cNvSpPr>
            <a:spLocks noGrp="1"/>
          </p:cNvSpPr>
          <p:nvPr>
            <p:ph type="title"/>
          </p:nvPr>
        </p:nvSpPr>
        <p:spPr>
          <a:xfrm>
            <a:off x="586478" y="1683756"/>
            <a:ext cx="3115265" cy="2396359"/>
          </a:xfrm>
        </p:spPr>
        <p:txBody>
          <a:bodyPr anchor="b">
            <a:normAutofit/>
          </a:bodyPr>
          <a:lstStyle/>
          <a:p>
            <a:r>
              <a:rPr lang="en-GB" sz="4000" b="1" dirty="0">
                <a:solidFill>
                  <a:srgbClr val="FFFFFF"/>
                </a:solidFill>
              </a:rPr>
              <a:t>Icebreaker Activity</a:t>
            </a:r>
            <a:endParaRPr lang="en-GB" sz="4000" dirty="0">
              <a:solidFill>
                <a:srgbClr val="FFFFFF"/>
              </a:solidFill>
            </a:endParaRPr>
          </a:p>
        </p:txBody>
      </p:sp>
      <p:graphicFrame>
        <p:nvGraphicFramePr>
          <p:cNvPr id="5" name="Content Placeholder 2">
            <a:extLst>
              <a:ext uri="{FF2B5EF4-FFF2-40B4-BE49-F238E27FC236}">
                <a16:creationId xmlns:a16="http://schemas.microsoft.com/office/drawing/2014/main" id="{64CD5B72-3598-01D1-3FDC-FBEEC26BD3B8}"/>
              </a:ext>
            </a:extLst>
          </p:cNvPr>
          <p:cNvGraphicFramePr>
            <a:graphicFrameLocks noGrp="1"/>
          </p:cNvGraphicFramePr>
          <p:nvPr>
            <p:ph idx="1"/>
            <p:extLst>
              <p:ext uri="{D42A27DB-BD31-4B8C-83A1-F6EECF244321}">
                <p14:modId xmlns:p14="http://schemas.microsoft.com/office/powerpoint/2010/main" val="1748819149"/>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668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0D573-D44C-EF0A-05E5-1F1EED701D14}"/>
              </a:ext>
            </a:extLst>
          </p:cNvPr>
          <p:cNvSpPr>
            <a:spLocks noGrp="1"/>
          </p:cNvSpPr>
          <p:nvPr>
            <p:ph type="title"/>
          </p:nvPr>
        </p:nvSpPr>
        <p:spPr/>
        <p:txBody>
          <a:bodyPr/>
          <a:lstStyle/>
          <a:p>
            <a:r>
              <a:rPr lang="en-GB" dirty="0"/>
              <a:t>Forms</a:t>
            </a:r>
          </a:p>
        </p:txBody>
      </p:sp>
      <p:sp>
        <p:nvSpPr>
          <p:cNvPr id="3" name="Content Placeholder 2">
            <a:extLst>
              <a:ext uri="{FF2B5EF4-FFF2-40B4-BE49-F238E27FC236}">
                <a16:creationId xmlns:a16="http://schemas.microsoft.com/office/drawing/2014/main" id="{4B367C05-14F2-CDBD-2D5E-6C77FD13979B}"/>
              </a:ext>
            </a:extLst>
          </p:cNvPr>
          <p:cNvSpPr>
            <a:spLocks noGrp="1"/>
          </p:cNvSpPr>
          <p:nvPr>
            <p:ph idx="1"/>
          </p:nvPr>
        </p:nvSpPr>
        <p:spPr/>
        <p:txBody>
          <a:bodyPr/>
          <a:lstStyle/>
          <a:p>
            <a:pPr marL="0" indent="0">
              <a:buNone/>
            </a:pPr>
            <a:r>
              <a:rPr lang="en-GB" dirty="0"/>
              <a:t> &lt;form&gt;  tag the container of inputs</a:t>
            </a:r>
          </a:p>
          <a:p>
            <a:pPr marL="0" indent="0">
              <a:buNone/>
            </a:pPr>
            <a:endParaRPr lang="en-GB" dirty="0"/>
          </a:p>
          <a:p>
            <a:pPr marL="0" indent="0">
              <a:buNone/>
            </a:pPr>
            <a:r>
              <a:rPr lang="en-GB" b="1" dirty="0"/>
              <a:t>Attributes:</a:t>
            </a:r>
          </a:p>
          <a:p>
            <a:r>
              <a:rPr lang="en-GB" dirty="0"/>
              <a:t>action – the URL/page to send form data to</a:t>
            </a:r>
          </a:p>
          <a:p>
            <a:r>
              <a:rPr lang="en-GB" dirty="0"/>
              <a:t>method – "get" (data in URL) or "post" (secure)</a:t>
            </a:r>
          </a:p>
        </p:txBody>
      </p:sp>
    </p:spTree>
    <p:extLst>
      <p:ext uri="{BB962C8B-B14F-4D97-AF65-F5344CB8AC3E}">
        <p14:creationId xmlns:p14="http://schemas.microsoft.com/office/powerpoint/2010/main" val="6222291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96A3D-7692-1CB5-0D8E-FDF85E974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31BBB7-5421-2DEE-06AB-44F1F06D09EC}"/>
              </a:ext>
            </a:extLst>
          </p:cNvPr>
          <p:cNvSpPr>
            <a:spLocks noGrp="1"/>
          </p:cNvSpPr>
          <p:nvPr>
            <p:ph type="title"/>
          </p:nvPr>
        </p:nvSpPr>
        <p:spPr/>
        <p:txBody>
          <a:bodyPr/>
          <a:lstStyle/>
          <a:p>
            <a:r>
              <a:rPr lang="en-GB" dirty="0"/>
              <a:t>Forms</a:t>
            </a:r>
          </a:p>
        </p:txBody>
      </p:sp>
      <p:sp>
        <p:nvSpPr>
          <p:cNvPr id="3" name="Content Placeholder 2">
            <a:extLst>
              <a:ext uri="{FF2B5EF4-FFF2-40B4-BE49-F238E27FC236}">
                <a16:creationId xmlns:a16="http://schemas.microsoft.com/office/drawing/2014/main" id="{96FE99D2-1623-08AB-4E99-213AB98EAA75}"/>
              </a:ext>
            </a:extLst>
          </p:cNvPr>
          <p:cNvSpPr>
            <a:spLocks noGrp="1"/>
          </p:cNvSpPr>
          <p:nvPr>
            <p:ph idx="1"/>
          </p:nvPr>
        </p:nvSpPr>
        <p:spPr/>
        <p:txBody>
          <a:bodyPr>
            <a:normAutofit lnSpcReduction="10000"/>
          </a:bodyPr>
          <a:lstStyle/>
          <a:p>
            <a:pPr marL="0" indent="0">
              <a:buNone/>
            </a:pPr>
            <a:r>
              <a:rPr lang="en-GB" b="1" dirty="0"/>
              <a:t>Common type values:</a:t>
            </a:r>
          </a:p>
          <a:p>
            <a:pPr marL="0" indent="0">
              <a:buNone/>
            </a:pPr>
            <a:r>
              <a:rPr lang="en-GB" dirty="0"/>
              <a:t>text, email, password, submit, reset, radio, checkbox, file, </a:t>
            </a:r>
            <a:r>
              <a:rPr lang="en-GB" dirty="0" err="1"/>
              <a:t>url</a:t>
            </a:r>
            <a:r>
              <a:rPr lang="en-GB" dirty="0"/>
              <a:t>, number, </a:t>
            </a:r>
            <a:r>
              <a:rPr lang="en-GB" dirty="0" err="1"/>
              <a:t>color</a:t>
            </a:r>
            <a:r>
              <a:rPr lang="en-GB" dirty="0"/>
              <a:t>, date, datetime-local, month, range</a:t>
            </a:r>
          </a:p>
          <a:p>
            <a:pPr marL="0" indent="0">
              <a:buNone/>
            </a:pPr>
            <a:r>
              <a:rPr lang="en-GB" b="1" dirty="0"/>
              <a:t>Input Validations:</a:t>
            </a:r>
          </a:p>
          <a:p>
            <a:r>
              <a:rPr lang="en-GB" dirty="0"/>
              <a:t>required – makes field mandatory</a:t>
            </a:r>
          </a:p>
          <a:p>
            <a:r>
              <a:rPr lang="en-GB" dirty="0" err="1"/>
              <a:t>maxlength</a:t>
            </a:r>
            <a:r>
              <a:rPr lang="en-GB" dirty="0"/>
              <a:t> / </a:t>
            </a:r>
            <a:r>
              <a:rPr lang="en-GB" dirty="0" err="1"/>
              <a:t>minlength</a:t>
            </a:r>
            <a:r>
              <a:rPr lang="en-GB" dirty="0"/>
              <a:t> – restrict character count</a:t>
            </a:r>
          </a:p>
          <a:p>
            <a:r>
              <a:rPr lang="en-GB" dirty="0"/>
              <a:t>pattern – custom </a:t>
            </a:r>
            <a:r>
              <a:rPr lang="en-GB" dirty="0" err="1"/>
              <a:t>RegEx</a:t>
            </a:r>
            <a:r>
              <a:rPr lang="en-GB" dirty="0"/>
              <a:t> for advanced validation</a:t>
            </a:r>
          </a:p>
          <a:p>
            <a:r>
              <a:rPr lang="en-GB" dirty="0"/>
              <a:t>disabled – user can’t edit, value won’t be sent</a:t>
            </a:r>
          </a:p>
          <a:p>
            <a:r>
              <a:rPr lang="en-GB" dirty="0" err="1"/>
              <a:t>readonly</a:t>
            </a:r>
            <a:r>
              <a:rPr lang="en-GB" dirty="0"/>
              <a:t> – user can’t edit, value is sent</a:t>
            </a:r>
          </a:p>
        </p:txBody>
      </p:sp>
    </p:spTree>
    <p:extLst>
      <p:ext uri="{BB962C8B-B14F-4D97-AF65-F5344CB8AC3E}">
        <p14:creationId xmlns:p14="http://schemas.microsoft.com/office/powerpoint/2010/main" val="2006480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3648E-6120-9B6F-69A4-AC353F2347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6C832-CD04-E472-0407-2C3C49CDD8F9}"/>
              </a:ext>
            </a:extLst>
          </p:cNvPr>
          <p:cNvSpPr>
            <a:spLocks noGrp="1"/>
          </p:cNvSpPr>
          <p:nvPr>
            <p:ph type="title"/>
          </p:nvPr>
        </p:nvSpPr>
        <p:spPr/>
        <p:txBody>
          <a:bodyPr/>
          <a:lstStyle/>
          <a:p>
            <a:r>
              <a:rPr lang="en-GB" dirty="0"/>
              <a:t>Forms</a:t>
            </a:r>
          </a:p>
        </p:txBody>
      </p:sp>
      <p:sp>
        <p:nvSpPr>
          <p:cNvPr id="3" name="Content Placeholder 2">
            <a:extLst>
              <a:ext uri="{FF2B5EF4-FFF2-40B4-BE49-F238E27FC236}">
                <a16:creationId xmlns:a16="http://schemas.microsoft.com/office/drawing/2014/main" id="{22E4AFC2-724A-9D0C-2F0C-921B9FB0AC66}"/>
              </a:ext>
            </a:extLst>
          </p:cNvPr>
          <p:cNvSpPr>
            <a:spLocks noGrp="1"/>
          </p:cNvSpPr>
          <p:nvPr>
            <p:ph idx="1"/>
          </p:nvPr>
        </p:nvSpPr>
        <p:spPr/>
        <p:txBody>
          <a:bodyPr>
            <a:normAutofit lnSpcReduction="10000"/>
          </a:bodyPr>
          <a:lstStyle/>
          <a:p>
            <a:pPr marL="0" indent="0">
              <a:buNone/>
            </a:pPr>
            <a:r>
              <a:rPr lang="en-GB" b="1" dirty="0"/>
              <a:t> Other Attributes:</a:t>
            </a:r>
          </a:p>
          <a:p>
            <a:r>
              <a:rPr lang="en-GB" dirty="0"/>
              <a:t>placeholder – dummy hint text inside input</a:t>
            </a:r>
          </a:p>
          <a:p>
            <a:r>
              <a:rPr lang="en-GB" dirty="0"/>
              <a:t>value – default/pre-filled value</a:t>
            </a:r>
          </a:p>
          <a:p>
            <a:r>
              <a:rPr lang="en-GB" dirty="0"/>
              <a:t>name – key used when submitting data (must be unique)autocomplete="off" – disables autofill</a:t>
            </a:r>
          </a:p>
          <a:p>
            <a:r>
              <a:rPr lang="en-GB" dirty="0"/>
              <a:t>autofocus – auto-focuses on this input on page load</a:t>
            </a:r>
          </a:p>
          <a:p>
            <a:pPr marL="0" indent="0">
              <a:buNone/>
            </a:pPr>
            <a:r>
              <a:rPr lang="en-GB" b="1" dirty="0"/>
              <a:t>Submit &amp; Buttons:</a:t>
            </a:r>
          </a:p>
          <a:p>
            <a:r>
              <a:rPr lang="en-GB" dirty="0"/>
              <a:t>&lt;input type="submit" value="Send"&gt;</a:t>
            </a:r>
          </a:p>
          <a:p>
            <a:r>
              <a:rPr lang="en-GB" dirty="0"/>
              <a:t>&lt;button type="submit"&gt;Submit&lt;/button&gt;</a:t>
            </a:r>
          </a:p>
        </p:txBody>
      </p:sp>
    </p:spTree>
    <p:extLst>
      <p:ext uri="{BB962C8B-B14F-4D97-AF65-F5344CB8AC3E}">
        <p14:creationId xmlns:p14="http://schemas.microsoft.com/office/powerpoint/2010/main" val="2150719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2BA21-64B1-5971-C3D2-2507C2C51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A9F93-11F7-A803-167D-F3CD3FD00147}"/>
              </a:ext>
            </a:extLst>
          </p:cNvPr>
          <p:cNvSpPr>
            <a:spLocks noGrp="1"/>
          </p:cNvSpPr>
          <p:nvPr>
            <p:ph type="title"/>
          </p:nvPr>
        </p:nvSpPr>
        <p:spPr/>
        <p:txBody>
          <a:bodyPr/>
          <a:lstStyle/>
          <a:p>
            <a:r>
              <a:rPr lang="en-GB" dirty="0"/>
              <a:t>Forms</a:t>
            </a:r>
          </a:p>
        </p:txBody>
      </p:sp>
      <p:sp>
        <p:nvSpPr>
          <p:cNvPr id="3" name="Content Placeholder 2">
            <a:extLst>
              <a:ext uri="{FF2B5EF4-FFF2-40B4-BE49-F238E27FC236}">
                <a16:creationId xmlns:a16="http://schemas.microsoft.com/office/drawing/2014/main" id="{DF23610E-D0A7-8088-CB83-8FD1AE3D9CFE}"/>
              </a:ext>
            </a:extLst>
          </p:cNvPr>
          <p:cNvSpPr>
            <a:spLocks noGrp="1"/>
          </p:cNvSpPr>
          <p:nvPr>
            <p:ph idx="1"/>
          </p:nvPr>
        </p:nvSpPr>
        <p:spPr/>
        <p:txBody>
          <a:bodyPr>
            <a:normAutofit/>
          </a:bodyPr>
          <a:lstStyle/>
          <a:p>
            <a:pPr marL="0" indent="0">
              <a:buNone/>
            </a:pPr>
            <a:r>
              <a:rPr lang="en-GB" b="1" dirty="0"/>
              <a:t>File Upload</a:t>
            </a:r>
          </a:p>
          <a:p>
            <a:r>
              <a:rPr lang="en-GB" dirty="0"/>
              <a:t>&lt;input type="file" name="upload" multiple&gt;</a:t>
            </a:r>
          </a:p>
          <a:p>
            <a:r>
              <a:rPr lang="en-GB" dirty="0"/>
              <a:t>multiple allows multiple file selection</a:t>
            </a:r>
          </a:p>
          <a:p>
            <a:pPr marL="0" indent="0">
              <a:buNone/>
            </a:pPr>
            <a:r>
              <a:rPr lang="en-GB" b="1" dirty="0"/>
              <a:t>Radio Buttons</a:t>
            </a:r>
          </a:p>
          <a:p>
            <a:r>
              <a:rPr lang="en-GB" dirty="0"/>
              <a:t>&lt;input type="radio" name="gender" value="male"&gt; Male  </a:t>
            </a:r>
          </a:p>
          <a:p>
            <a:r>
              <a:rPr lang="en-GB" dirty="0"/>
              <a:t>&lt;input type="radio" name="gender" value="female"&gt; Female</a:t>
            </a:r>
          </a:p>
          <a:p>
            <a:pPr marL="0" indent="0">
              <a:buNone/>
            </a:pPr>
            <a:r>
              <a:rPr lang="en-GB" dirty="0"/>
              <a:t>All radio buttons in a group must have the same name, different values</a:t>
            </a:r>
          </a:p>
        </p:txBody>
      </p:sp>
    </p:spTree>
    <p:extLst>
      <p:ext uri="{BB962C8B-B14F-4D97-AF65-F5344CB8AC3E}">
        <p14:creationId xmlns:p14="http://schemas.microsoft.com/office/powerpoint/2010/main" val="3432581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48854D-C906-B195-BEA3-1D58EB041347}"/>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Arc 14">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892A57D-446D-6F3F-B611-200D57C74D6A}"/>
              </a:ext>
            </a:extLst>
          </p:cNvPr>
          <p:cNvSpPr>
            <a:spLocks noGrp="1"/>
          </p:cNvSpPr>
          <p:nvPr>
            <p:ph type="title"/>
          </p:nvPr>
        </p:nvSpPr>
        <p:spPr>
          <a:xfrm>
            <a:off x="838200" y="365125"/>
            <a:ext cx="10515599" cy="1325563"/>
          </a:xfrm>
        </p:spPr>
        <p:txBody>
          <a:bodyPr>
            <a:normAutofit/>
          </a:bodyPr>
          <a:lstStyle/>
          <a:p>
            <a:r>
              <a:rPr lang="en-GB" dirty="0"/>
              <a:t>Forms</a:t>
            </a:r>
          </a:p>
        </p:txBody>
      </p:sp>
      <p:sp>
        <p:nvSpPr>
          <p:cNvPr id="3" name="Content Placeholder 2">
            <a:extLst>
              <a:ext uri="{FF2B5EF4-FFF2-40B4-BE49-F238E27FC236}">
                <a16:creationId xmlns:a16="http://schemas.microsoft.com/office/drawing/2014/main" id="{E94A64B0-975E-519F-FB3B-6D4B941832C0}"/>
              </a:ext>
            </a:extLst>
          </p:cNvPr>
          <p:cNvSpPr>
            <a:spLocks noGrp="1"/>
          </p:cNvSpPr>
          <p:nvPr>
            <p:ph idx="1"/>
          </p:nvPr>
        </p:nvSpPr>
        <p:spPr>
          <a:xfrm>
            <a:off x="838199" y="1825625"/>
            <a:ext cx="8276303" cy="4351338"/>
          </a:xfrm>
        </p:spPr>
        <p:txBody>
          <a:bodyPr>
            <a:normAutofit fontScale="92500" lnSpcReduction="10000"/>
          </a:bodyPr>
          <a:lstStyle/>
          <a:p>
            <a:pPr marL="0" indent="0">
              <a:buNone/>
            </a:pPr>
            <a:r>
              <a:rPr lang="en-GB" b="1" dirty="0"/>
              <a:t>Checkboxes</a:t>
            </a:r>
          </a:p>
          <a:p>
            <a:pPr marL="0" indent="0">
              <a:buNone/>
            </a:pPr>
            <a:r>
              <a:rPr lang="en-GB" sz="2000" dirty="0"/>
              <a:t>&lt;input type="checkbox" name="hobby" value="coding"&gt; Coding  </a:t>
            </a:r>
          </a:p>
          <a:p>
            <a:pPr marL="0" indent="0">
              <a:buNone/>
            </a:pPr>
            <a:r>
              <a:rPr lang="en-GB" sz="2000" dirty="0"/>
              <a:t>&lt;input type="checkbox" name="hobby" value="music"&gt; Music</a:t>
            </a:r>
          </a:p>
          <a:p>
            <a:pPr marL="0" indent="0">
              <a:buNone/>
            </a:pPr>
            <a:r>
              <a:rPr lang="en-GB" b="1" dirty="0"/>
              <a:t>Special Inputs</a:t>
            </a:r>
          </a:p>
          <a:p>
            <a:pPr marL="0" indent="0">
              <a:buNone/>
            </a:pPr>
            <a:r>
              <a:rPr lang="en-GB" sz="2400" dirty="0"/>
              <a:t>&lt;input type="</a:t>
            </a:r>
            <a:r>
              <a:rPr lang="en-GB" sz="2400" dirty="0" err="1"/>
              <a:t>color</a:t>
            </a:r>
            <a:r>
              <a:rPr lang="en-GB" sz="2400" dirty="0"/>
              <a:t>" name="</a:t>
            </a:r>
            <a:r>
              <a:rPr lang="en-GB" sz="2400" dirty="0" err="1"/>
              <a:t>favColor</a:t>
            </a:r>
            <a:r>
              <a:rPr lang="en-GB" sz="2400" dirty="0"/>
              <a:t>"&gt;</a:t>
            </a:r>
          </a:p>
          <a:p>
            <a:pPr marL="0" indent="0">
              <a:buNone/>
            </a:pPr>
            <a:r>
              <a:rPr lang="en-GB" sz="2400" dirty="0"/>
              <a:t>&lt;input type="date" name="</a:t>
            </a:r>
            <a:r>
              <a:rPr lang="en-GB" sz="2400" dirty="0" err="1"/>
              <a:t>birthDate</a:t>
            </a:r>
            <a:r>
              <a:rPr lang="en-GB" sz="2400" dirty="0"/>
              <a:t>"&gt;</a:t>
            </a:r>
          </a:p>
          <a:p>
            <a:pPr marL="0" indent="0">
              <a:buNone/>
            </a:pPr>
            <a:r>
              <a:rPr lang="en-GB" sz="2400" dirty="0"/>
              <a:t>&lt;input type="datetime-local" name="appointment"&gt;</a:t>
            </a:r>
          </a:p>
          <a:p>
            <a:pPr marL="0" indent="0">
              <a:buNone/>
            </a:pPr>
            <a:r>
              <a:rPr lang="en-GB" sz="2400" dirty="0"/>
              <a:t>&lt;input type="month" name="</a:t>
            </a:r>
            <a:r>
              <a:rPr lang="en-GB" sz="2400" dirty="0" err="1"/>
              <a:t>billingMonth</a:t>
            </a:r>
            <a:r>
              <a:rPr lang="en-GB" sz="2400" dirty="0"/>
              <a:t>"&gt;</a:t>
            </a:r>
          </a:p>
          <a:p>
            <a:pPr marL="0" indent="0">
              <a:buNone/>
            </a:pPr>
            <a:r>
              <a:rPr lang="en-GB" sz="2400" dirty="0"/>
              <a:t>&lt;input type="range" min="0" max="100" step="10" name="volume"&gt;</a:t>
            </a:r>
          </a:p>
          <a:p>
            <a:pPr marL="0" indent="0">
              <a:buNone/>
            </a:pPr>
            <a:r>
              <a:rPr lang="en-GB" sz="2400" dirty="0"/>
              <a:t>&lt;input type="number" name="age"&gt;</a:t>
            </a:r>
          </a:p>
          <a:p>
            <a:pPr marL="0" indent="0">
              <a:buNone/>
            </a:pPr>
            <a:r>
              <a:rPr lang="en-GB" sz="2400" dirty="0"/>
              <a:t>&lt;input type="</a:t>
            </a:r>
            <a:r>
              <a:rPr lang="en-GB" sz="2400" dirty="0" err="1"/>
              <a:t>url</a:t>
            </a:r>
            <a:r>
              <a:rPr lang="en-GB" sz="2400" dirty="0"/>
              <a:t>" name="website"&gt;</a:t>
            </a:r>
          </a:p>
        </p:txBody>
      </p:sp>
      <p:sp>
        <p:nvSpPr>
          <p:cNvPr id="17" name="Oval 1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7492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46293-3769-2A8B-D443-F327FC3C9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4077B5-CAAB-940C-1264-DFC2BF67794B}"/>
              </a:ext>
            </a:extLst>
          </p:cNvPr>
          <p:cNvSpPr>
            <a:spLocks noGrp="1"/>
          </p:cNvSpPr>
          <p:nvPr>
            <p:ph type="title"/>
          </p:nvPr>
        </p:nvSpPr>
        <p:spPr>
          <a:xfrm>
            <a:off x="838200" y="365125"/>
            <a:ext cx="10515599" cy="1325563"/>
          </a:xfrm>
        </p:spPr>
        <p:txBody>
          <a:bodyPr>
            <a:normAutofit/>
          </a:bodyPr>
          <a:lstStyle/>
          <a:p>
            <a:r>
              <a:rPr lang="en-GB" dirty="0"/>
              <a:t>Forms</a:t>
            </a:r>
          </a:p>
        </p:txBody>
      </p:sp>
      <p:sp>
        <p:nvSpPr>
          <p:cNvPr id="3" name="Content Placeholder 2">
            <a:extLst>
              <a:ext uri="{FF2B5EF4-FFF2-40B4-BE49-F238E27FC236}">
                <a16:creationId xmlns:a16="http://schemas.microsoft.com/office/drawing/2014/main" id="{7C437F64-8B7E-233F-D5B8-540FABA59C24}"/>
              </a:ext>
            </a:extLst>
          </p:cNvPr>
          <p:cNvSpPr>
            <a:spLocks noGrp="1"/>
          </p:cNvSpPr>
          <p:nvPr>
            <p:ph idx="1"/>
          </p:nvPr>
        </p:nvSpPr>
        <p:spPr>
          <a:xfrm>
            <a:off x="838199" y="1825625"/>
            <a:ext cx="8276303" cy="4351338"/>
          </a:xfrm>
        </p:spPr>
        <p:txBody>
          <a:bodyPr>
            <a:normAutofit/>
          </a:bodyPr>
          <a:lstStyle/>
          <a:p>
            <a:pPr marL="0" indent="0">
              <a:buNone/>
            </a:pPr>
            <a:r>
              <a:rPr lang="en-GB" b="1" dirty="0"/>
              <a:t>Search &amp; Suggestions (Data List)</a:t>
            </a:r>
          </a:p>
          <a:p>
            <a:pPr marL="0" indent="0">
              <a:buNone/>
            </a:pPr>
            <a:r>
              <a:rPr lang="en-GB" sz="2400" dirty="0"/>
              <a:t>&lt;input list="browsers" name="browser"&gt;</a:t>
            </a:r>
          </a:p>
          <a:p>
            <a:pPr marL="0" indent="0">
              <a:buNone/>
            </a:pPr>
            <a:r>
              <a:rPr lang="en-GB" sz="2400" dirty="0"/>
              <a:t>&lt;</a:t>
            </a:r>
            <a:r>
              <a:rPr lang="en-GB" sz="2400" dirty="0" err="1"/>
              <a:t>datalist</a:t>
            </a:r>
            <a:r>
              <a:rPr lang="en-GB" sz="2400" dirty="0"/>
              <a:t> id="browsers"&gt;</a:t>
            </a:r>
          </a:p>
          <a:p>
            <a:pPr marL="0" indent="0">
              <a:buNone/>
            </a:pPr>
            <a:r>
              <a:rPr lang="en-GB" sz="2400" dirty="0"/>
              <a:t>  &lt;option value="Chrome"&gt;</a:t>
            </a:r>
          </a:p>
          <a:p>
            <a:pPr marL="0" indent="0">
              <a:buNone/>
            </a:pPr>
            <a:r>
              <a:rPr lang="en-GB" sz="2400" dirty="0"/>
              <a:t>  &lt;option value="Firefox"&gt;</a:t>
            </a:r>
          </a:p>
          <a:p>
            <a:pPr marL="0" indent="0">
              <a:buNone/>
            </a:pPr>
            <a:r>
              <a:rPr lang="en-GB" sz="2400" dirty="0"/>
              <a:t>  &lt;option value="Safari"&gt;</a:t>
            </a:r>
          </a:p>
          <a:p>
            <a:pPr marL="0" indent="0">
              <a:buNone/>
            </a:pPr>
            <a:r>
              <a:rPr lang="en-GB" sz="2400" dirty="0"/>
              <a:t>&lt;/</a:t>
            </a:r>
            <a:r>
              <a:rPr lang="en-GB" sz="2400" dirty="0" err="1"/>
              <a:t>datalist</a:t>
            </a:r>
            <a:r>
              <a:rPr lang="en-GB" sz="2400" dirty="0"/>
              <a:t>&gt;</a:t>
            </a:r>
          </a:p>
        </p:txBody>
      </p:sp>
    </p:spTree>
    <p:extLst>
      <p:ext uri="{BB962C8B-B14F-4D97-AF65-F5344CB8AC3E}">
        <p14:creationId xmlns:p14="http://schemas.microsoft.com/office/powerpoint/2010/main" val="11427131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7AB7E-2BA1-1A67-0B9F-5C8DE051B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E0977-A86B-6EFF-AE97-562C4F5E2EF9}"/>
              </a:ext>
            </a:extLst>
          </p:cNvPr>
          <p:cNvSpPr>
            <a:spLocks noGrp="1"/>
          </p:cNvSpPr>
          <p:nvPr>
            <p:ph type="title"/>
          </p:nvPr>
        </p:nvSpPr>
        <p:spPr>
          <a:xfrm>
            <a:off x="838200" y="365125"/>
            <a:ext cx="10515599" cy="1325563"/>
          </a:xfrm>
        </p:spPr>
        <p:txBody>
          <a:bodyPr>
            <a:normAutofit/>
          </a:bodyPr>
          <a:lstStyle/>
          <a:p>
            <a:r>
              <a:rPr lang="en-GB" dirty="0"/>
              <a:t>Forms</a:t>
            </a:r>
          </a:p>
        </p:txBody>
      </p:sp>
      <p:sp>
        <p:nvSpPr>
          <p:cNvPr id="3" name="Content Placeholder 2">
            <a:extLst>
              <a:ext uri="{FF2B5EF4-FFF2-40B4-BE49-F238E27FC236}">
                <a16:creationId xmlns:a16="http://schemas.microsoft.com/office/drawing/2014/main" id="{8B72FE24-B31D-66B4-D673-011DD85B24A2}"/>
              </a:ext>
            </a:extLst>
          </p:cNvPr>
          <p:cNvSpPr>
            <a:spLocks noGrp="1"/>
          </p:cNvSpPr>
          <p:nvPr>
            <p:ph idx="1"/>
          </p:nvPr>
        </p:nvSpPr>
        <p:spPr>
          <a:xfrm>
            <a:off x="838199" y="1825625"/>
            <a:ext cx="8276303" cy="4351338"/>
          </a:xfrm>
        </p:spPr>
        <p:txBody>
          <a:bodyPr>
            <a:normAutofit/>
          </a:bodyPr>
          <a:lstStyle/>
          <a:p>
            <a:pPr marL="0" indent="0">
              <a:buNone/>
            </a:pPr>
            <a:r>
              <a:rPr lang="en-GB" b="1" dirty="0" err="1"/>
              <a:t>Fieldset</a:t>
            </a:r>
            <a:r>
              <a:rPr lang="en-GB" b="1" dirty="0"/>
              <a:t> &amp; Legend</a:t>
            </a:r>
          </a:p>
          <a:p>
            <a:pPr marL="0" indent="0">
              <a:buNone/>
            </a:pPr>
            <a:r>
              <a:rPr lang="en-GB" sz="2400" dirty="0"/>
              <a:t>Used to group related inputs in a form (improves accessibility &amp; structure):</a:t>
            </a:r>
            <a:endParaRPr lang="en-GB" sz="2400" b="1" dirty="0"/>
          </a:p>
          <a:p>
            <a:pPr marL="0" indent="0">
              <a:buNone/>
            </a:pPr>
            <a:r>
              <a:rPr lang="en-GB" sz="2400" dirty="0"/>
              <a:t>&lt;</a:t>
            </a:r>
            <a:r>
              <a:rPr lang="en-GB" sz="2400" dirty="0" err="1"/>
              <a:t>fieldset</a:t>
            </a:r>
            <a:r>
              <a:rPr lang="en-GB" sz="2400" dirty="0"/>
              <a:t>&gt;</a:t>
            </a:r>
          </a:p>
          <a:p>
            <a:pPr marL="0" indent="0">
              <a:buNone/>
            </a:pPr>
            <a:r>
              <a:rPr lang="en-GB" sz="2400" dirty="0"/>
              <a:t>  &lt;legend&gt;Personal Info&lt;/legend&gt;</a:t>
            </a:r>
          </a:p>
          <a:p>
            <a:pPr marL="0" indent="0">
              <a:buNone/>
            </a:pPr>
            <a:r>
              <a:rPr lang="en-GB" sz="2400" dirty="0"/>
              <a:t>  &lt;label for="name"&gt;Name:&lt;/label&gt;</a:t>
            </a:r>
          </a:p>
          <a:p>
            <a:pPr marL="0" indent="0">
              <a:buNone/>
            </a:pPr>
            <a:r>
              <a:rPr lang="en-GB" sz="2400" dirty="0"/>
              <a:t>  &lt;input id="name" name="</a:t>
            </a:r>
            <a:r>
              <a:rPr lang="en-GB" sz="2400" dirty="0" err="1"/>
              <a:t>userName</a:t>
            </a:r>
            <a:r>
              <a:rPr lang="en-GB" sz="2400" dirty="0"/>
              <a:t>" type="text"&gt;</a:t>
            </a:r>
          </a:p>
          <a:p>
            <a:pPr marL="0" indent="0">
              <a:buNone/>
            </a:pPr>
            <a:r>
              <a:rPr lang="en-GB" sz="2400" dirty="0"/>
              <a:t>&lt;/</a:t>
            </a:r>
            <a:r>
              <a:rPr lang="en-GB" sz="2400" dirty="0" err="1"/>
              <a:t>fieldset</a:t>
            </a:r>
            <a:r>
              <a:rPr lang="en-GB" sz="2400" dirty="0"/>
              <a:t>&gt;</a:t>
            </a:r>
          </a:p>
        </p:txBody>
      </p:sp>
    </p:spTree>
    <p:extLst>
      <p:ext uri="{BB962C8B-B14F-4D97-AF65-F5344CB8AC3E}">
        <p14:creationId xmlns:p14="http://schemas.microsoft.com/office/powerpoint/2010/main" val="1124784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67EE-9E81-3D24-AE1E-756E1DB20EE9}"/>
              </a:ext>
            </a:extLst>
          </p:cNvPr>
          <p:cNvSpPr>
            <a:spLocks noGrp="1"/>
          </p:cNvSpPr>
          <p:nvPr>
            <p:ph type="title"/>
          </p:nvPr>
        </p:nvSpPr>
        <p:spPr/>
        <p:txBody>
          <a:bodyPr/>
          <a:lstStyle/>
          <a:p>
            <a:r>
              <a:rPr lang="en-GB" dirty="0"/>
              <a:t>Task two</a:t>
            </a:r>
          </a:p>
        </p:txBody>
      </p:sp>
      <p:sp>
        <p:nvSpPr>
          <p:cNvPr id="3" name="Content Placeholder 2">
            <a:extLst>
              <a:ext uri="{FF2B5EF4-FFF2-40B4-BE49-F238E27FC236}">
                <a16:creationId xmlns:a16="http://schemas.microsoft.com/office/drawing/2014/main" id="{34CAA5B3-4856-E59D-C26D-87B816BAD3A1}"/>
              </a:ext>
            </a:extLst>
          </p:cNvPr>
          <p:cNvSpPr>
            <a:spLocks noGrp="1"/>
          </p:cNvSpPr>
          <p:nvPr>
            <p:ph idx="1"/>
          </p:nvPr>
        </p:nvSpPr>
        <p:spPr/>
        <p:txBody>
          <a:bodyPr/>
          <a:lstStyle/>
          <a:p>
            <a:pPr marL="0" indent="0">
              <a:buNone/>
            </a:pPr>
            <a:r>
              <a:rPr lang="en-GB" dirty="0"/>
              <a:t>1- search what is </a:t>
            </a:r>
            <a:r>
              <a:rPr lang="en-GB" dirty="0" err="1"/>
              <a:t>svg</a:t>
            </a:r>
            <a:endParaRPr lang="en-GB" dirty="0"/>
          </a:p>
          <a:p>
            <a:pPr marL="0" indent="0">
              <a:buNone/>
            </a:pPr>
            <a:r>
              <a:rPr lang="en-GB" dirty="0"/>
              <a:t>2- what is map image and how to use it</a:t>
            </a:r>
          </a:p>
          <a:p>
            <a:pPr marL="0" indent="0">
              <a:buNone/>
            </a:pPr>
            <a:r>
              <a:rPr lang="en-GB" dirty="0"/>
              <a:t>3- complete this html only </a:t>
            </a:r>
          </a:p>
          <a:p>
            <a:pPr marL="0" indent="0">
              <a:buNone/>
            </a:pPr>
            <a:r>
              <a:rPr lang="en-GB" dirty="0"/>
              <a:t>Note : create account on </a:t>
            </a:r>
            <a:r>
              <a:rPr lang="en-GB" dirty="0" err="1"/>
              <a:t>freecodecamp</a:t>
            </a:r>
            <a:endParaRPr lang="en-GB" dirty="0"/>
          </a:p>
          <a:p>
            <a:pPr marL="0" indent="0">
              <a:buNone/>
            </a:pPr>
            <a:r>
              <a:rPr lang="en-GB" dirty="0">
                <a:hlinkClick r:id="rId2"/>
              </a:rPr>
              <a:t>Learn HTML by Building a Cat Photo App: Step 1 | freeCodeCamp.org</a:t>
            </a:r>
            <a:endParaRPr lang="en-GB" dirty="0"/>
          </a:p>
          <a:p>
            <a:pPr marL="0" indent="0">
              <a:buNone/>
            </a:pPr>
            <a:r>
              <a:rPr lang="en-GB" dirty="0">
                <a:hlinkClick r:id="rId3"/>
              </a:rPr>
              <a:t>Learn Accessibility by Building a Quiz: Step 1 | freeCodeCamp.org</a:t>
            </a:r>
            <a:endParaRPr lang="en-GB" dirty="0"/>
          </a:p>
        </p:txBody>
      </p:sp>
    </p:spTree>
    <p:extLst>
      <p:ext uri="{BB962C8B-B14F-4D97-AF65-F5344CB8AC3E}">
        <p14:creationId xmlns:p14="http://schemas.microsoft.com/office/powerpoint/2010/main" val="2463203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4F125-B44C-4BDC-7D47-3522003BAAED}"/>
              </a:ext>
            </a:extLst>
          </p:cNvPr>
          <p:cNvSpPr>
            <a:spLocks noGrp="1"/>
          </p:cNvSpPr>
          <p:nvPr>
            <p:ph idx="1"/>
          </p:nvPr>
        </p:nvSpPr>
        <p:spPr/>
        <p:txBody>
          <a:bodyPr/>
          <a:lstStyle/>
          <a:p>
            <a:r>
              <a:rPr lang="en-GB" dirty="0"/>
              <a:t>Repo: </a:t>
            </a:r>
            <a:r>
              <a:rPr lang="en-GB" dirty="0">
                <a:hlinkClick r:id="rId2"/>
              </a:rPr>
              <a:t>ahmedsamir45/Frontend-Course: explain html </a:t>
            </a:r>
            <a:r>
              <a:rPr lang="en-GB" dirty="0" err="1">
                <a:hlinkClick r:id="rId2"/>
              </a:rPr>
              <a:t>css</a:t>
            </a:r>
            <a:r>
              <a:rPr lang="en-GB" dirty="0">
                <a:hlinkClick r:id="rId2"/>
              </a:rPr>
              <a:t> </a:t>
            </a:r>
            <a:r>
              <a:rPr lang="en-GB" dirty="0" err="1">
                <a:hlinkClick r:id="rId2"/>
              </a:rPr>
              <a:t>js</a:t>
            </a:r>
            <a:r>
              <a:rPr lang="en-GB" dirty="0">
                <a:hlinkClick r:id="rId2"/>
              </a:rPr>
              <a:t> bootstrap react</a:t>
            </a:r>
            <a:endParaRPr lang="en-GB" dirty="0"/>
          </a:p>
        </p:txBody>
      </p:sp>
    </p:spTree>
    <p:extLst>
      <p:ext uri="{BB962C8B-B14F-4D97-AF65-F5344CB8AC3E}">
        <p14:creationId xmlns:p14="http://schemas.microsoft.com/office/powerpoint/2010/main" val="197420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ow a Website Works: A Step-by-Step Guide | NONE.edu.vn">
            <a:extLst>
              <a:ext uri="{FF2B5EF4-FFF2-40B4-BE49-F238E27FC236}">
                <a16:creationId xmlns:a16="http://schemas.microsoft.com/office/drawing/2014/main" id="{919F681A-76A8-7153-F002-701FD22EC00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676" y="1030002"/>
            <a:ext cx="3874124" cy="183140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ow do Web Servers work?">
            <a:extLst>
              <a:ext uri="{FF2B5EF4-FFF2-40B4-BE49-F238E27FC236}">
                <a16:creationId xmlns:a16="http://schemas.microsoft.com/office/drawing/2014/main" id="{9B7D2E44-BB8F-1911-A7D1-5F348E2FF10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676" y="3610896"/>
            <a:ext cx="3874124" cy="2595662"/>
          </a:xfrm>
          <a:prstGeom prst="rect">
            <a:avLst/>
          </a:prstGeom>
          <a:noFill/>
          <a:extLst>
            <a:ext uri="{909E8E84-426E-40DD-AFC4-6F175D3DCCD1}">
              <a14:hiddenFill xmlns:a14="http://schemas.microsoft.com/office/drawing/2010/main">
                <a:solidFill>
                  <a:srgbClr val="FFFFFF"/>
                </a:solidFill>
              </a14:hiddenFill>
            </a:ext>
          </a:extLst>
        </p:spPr>
      </p:pic>
      <p:sp>
        <p:nvSpPr>
          <p:cNvPr id="1040" name="Right Triangle 103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ABB2E-5D1D-1485-2461-D45AFAA11424}"/>
              </a:ext>
            </a:extLst>
          </p:cNvPr>
          <p:cNvSpPr>
            <a:spLocks noGrp="1"/>
          </p:cNvSpPr>
          <p:nvPr>
            <p:ph type="title"/>
          </p:nvPr>
        </p:nvSpPr>
        <p:spPr>
          <a:xfrm>
            <a:off x="5465659" y="1188637"/>
            <a:ext cx="5642312" cy="1597228"/>
          </a:xfrm>
        </p:spPr>
        <p:txBody>
          <a:bodyPr>
            <a:normAutofit/>
          </a:bodyPr>
          <a:lstStyle/>
          <a:p>
            <a:r>
              <a:rPr lang="en-GB" sz="5400" b="1" dirty="0"/>
              <a:t>How Websites Work</a:t>
            </a:r>
            <a:endParaRPr lang="en-GB" sz="5400" dirty="0"/>
          </a:p>
        </p:txBody>
      </p:sp>
      <p:sp>
        <p:nvSpPr>
          <p:cNvPr id="1032" name="Content Placeholder 1031">
            <a:extLst>
              <a:ext uri="{FF2B5EF4-FFF2-40B4-BE49-F238E27FC236}">
                <a16:creationId xmlns:a16="http://schemas.microsoft.com/office/drawing/2014/main" id="{9386EC03-7F8C-0A0B-808B-ACA1105D9E1A}"/>
              </a:ext>
            </a:extLst>
          </p:cNvPr>
          <p:cNvSpPr>
            <a:spLocks noGrp="1"/>
          </p:cNvSpPr>
          <p:nvPr>
            <p:ph idx="1"/>
          </p:nvPr>
        </p:nvSpPr>
        <p:spPr>
          <a:xfrm>
            <a:off x="5465660" y="2998278"/>
            <a:ext cx="4505654" cy="2728198"/>
          </a:xfrm>
        </p:spPr>
        <p:txBody>
          <a:bodyPr anchor="t">
            <a:normAutofit/>
          </a:bodyPr>
          <a:lstStyle/>
          <a:p>
            <a:r>
              <a:rPr lang="en-US" sz="2400" dirty="0"/>
              <a:t>Web Server </a:t>
            </a:r>
          </a:p>
          <a:p>
            <a:r>
              <a:rPr lang="en-US" sz="2400" dirty="0"/>
              <a:t>Databases</a:t>
            </a:r>
          </a:p>
          <a:p>
            <a:r>
              <a:rPr lang="en-US" sz="2400" dirty="0"/>
              <a:t>Backend </a:t>
            </a:r>
          </a:p>
          <a:p>
            <a:r>
              <a:rPr lang="en-US" sz="2400" dirty="0"/>
              <a:t>API</a:t>
            </a:r>
          </a:p>
          <a:p>
            <a:r>
              <a:rPr lang="en-US" sz="2400" dirty="0"/>
              <a:t>Frontend</a:t>
            </a:r>
          </a:p>
        </p:txBody>
      </p:sp>
    </p:spTree>
    <p:extLst>
      <p:ext uri="{BB962C8B-B14F-4D97-AF65-F5344CB8AC3E}">
        <p14:creationId xmlns:p14="http://schemas.microsoft.com/office/powerpoint/2010/main" val="756199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ight Triangle 206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5" name="Rectangle 206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0FFFCE-8366-F3D3-8270-D74CB272A9E5}"/>
              </a:ext>
            </a:extLst>
          </p:cNvPr>
          <p:cNvSpPr>
            <a:spLocks noGrp="1"/>
          </p:cNvSpPr>
          <p:nvPr>
            <p:ph type="title"/>
          </p:nvPr>
        </p:nvSpPr>
        <p:spPr>
          <a:xfrm>
            <a:off x="1123356" y="1188637"/>
            <a:ext cx="9984615" cy="1597228"/>
          </a:xfrm>
        </p:spPr>
        <p:txBody>
          <a:bodyPr>
            <a:normAutofit/>
          </a:bodyPr>
          <a:lstStyle/>
          <a:p>
            <a:r>
              <a:rPr lang="en-GB" sz="6000" b="1" dirty="0"/>
              <a:t>How Websites Work</a:t>
            </a:r>
            <a:endParaRPr lang="en-GB" sz="6000" dirty="0"/>
          </a:p>
        </p:txBody>
      </p:sp>
      <p:sp>
        <p:nvSpPr>
          <p:cNvPr id="3" name="Content Placeholder 2">
            <a:extLst>
              <a:ext uri="{FF2B5EF4-FFF2-40B4-BE49-F238E27FC236}">
                <a16:creationId xmlns:a16="http://schemas.microsoft.com/office/drawing/2014/main" id="{9C17DD8B-67D3-5849-092D-995E300330BB}"/>
              </a:ext>
            </a:extLst>
          </p:cNvPr>
          <p:cNvSpPr>
            <a:spLocks noGrp="1"/>
          </p:cNvSpPr>
          <p:nvPr>
            <p:ph idx="1"/>
          </p:nvPr>
        </p:nvSpPr>
        <p:spPr>
          <a:xfrm>
            <a:off x="1326037" y="2941165"/>
            <a:ext cx="4238257" cy="2728198"/>
          </a:xfrm>
        </p:spPr>
        <p:txBody>
          <a:bodyPr anchor="t">
            <a:normAutofit fontScale="77500" lnSpcReduction="20000"/>
          </a:bodyPr>
          <a:lstStyle/>
          <a:p>
            <a:pPr marL="0" indent="0">
              <a:lnSpc>
                <a:spcPct val="150000"/>
              </a:lnSpc>
              <a:buNone/>
            </a:pPr>
            <a:r>
              <a:rPr lang="en-GB" sz="1900" b="1" dirty="0"/>
              <a:t>1- web server: </a:t>
            </a:r>
            <a:r>
              <a:rPr lang="en-GB" sz="1900" dirty="0"/>
              <a:t>A web server is a computer hosting one or more websites. "Hosting" means that all the web pages and their associated files are available on that computer. The web server will send web page files it is hosting to a user's browser when they attempt to load it. Don't confuse websites and web </a:t>
            </a:r>
            <a:r>
              <a:rPr lang="en-GB" sz="1900" dirty="0" err="1"/>
              <a:t>servers.Jun</a:t>
            </a:r>
            <a:r>
              <a:rPr lang="en-GB" sz="1900" dirty="0"/>
              <a:t> 23, 2025 </a:t>
            </a:r>
            <a:r>
              <a:rPr lang="en-GB" sz="1900" dirty="0">
                <a:hlinkClick r:id="rId2"/>
              </a:rPr>
              <a:t>What is a web server? - Learn web development | MDN</a:t>
            </a:r>
            <a:endParaRPr lang="en-GB" sz="1900" dirty="0"/>
          </a:p>
        </p:txBody>
      </p:sp>
      <p:pic>
        <p:nvPicPr>
          <p:cNvPr id="2058" name="Picture 10" descr="What is a Web Server? Web Server Definition">
            <a:extLst>
              <a:ext uri="{FF2B5EF4-FFF2-40B4-BE49-F238E27FC236}">
                <a16:creationId xmlns:a16="http://schemas.microsoft.com/office/drawing/2014/main" id="{22321D93-9422-5525-0874-96AB308285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994" y="2468963"/>
            <a:ext cx="5451844"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03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58242-D760-1313-C11F-C2E26BBC3C8E}"/>
              </a:ext>
            </a:extLst>
          </p:cNvPr>
          <p:cNvSpPr>
            <a:spLocks noGrp="1"/>
          </p:cNvSpPr>
          <p:nvPr>
            <p:ph type="title"/>
          </p:nvPr>
        </p:nvSpPr>
        <p:spPr>
          <a:xfrm>
            <a:off x="589560" y="856180"/>
            <a:ext cx="5279408" cy="1128068"/>
          </a:xfrm>
        </p:spPr>
        <p:txBody>
          <a:bodyPr vert="horz" lIns="91440" tIns="45720" rIns="91440" bIns="45720" rtlCol="0" anchor="ctr">
            <a:normAutofit/>
          </a:bodyPr>
          <a:lstStyle/>
          <a:p>
            <a:r>
              <a:rPr lang="en-US" sz="4000" kern="1200">
                <a:solidFill>
                  <a:schemeClr val="tx1"/>
                </a:solidFill>
                <a:latin typeface="+mj-lt"/>
                <a:ea typeface="+mj-ea"/>
                <a:cs typeface="+mj-cs"/>
              </a:rPr>
              <a:t>How Websites Work</a:t>
            </a:r>
          </a:p>
        </p:txBody>
      </p:sp>
      <p:grpSp>
        <p:nvGrpSpPr>
          <p:cNvPr id="3081" name="Group 308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82" name="Rectangle 308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85" name="Rectangle 308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F900734-F05C-6261-73B7-492801C6F0BE}"/>
              </a:ext>
            </a:extLst>
          </p:cNvPr>
          <p:cNvSpPr txBox="1"/>
          <p:nvPr/>
        </p:nvSpPr>
        <p:spPr>
          <a:xfrm>
            <a:off x="355196" y="2330505"/>
            <a:ext cx="5878456" cy="3979585"/>
          </a:xfrm>
          <a:prstGeom prst="rect">
            <a:avLst/>
          </a:prstGeom>
        </p:spPr>
        <p:txBody>
          <a:bodyPr vert="horz" lIns="91440" tIns="45720" rIns="91440" bIns="45720" rtlCol="0" anchor="ctr">
            <a:normAutofit/>
          </a:bodyPr>
          <a:lstStyle/>
          <a:p>
            <a:r>
              <a:rPr lang="en-US" sz="2000" b="1" dirty="0"/>
              <a:t>2- Databases: </a:t>
            </a:r>
            <a:r>
              <a:rPr lang="en-US" sz="2000" dirty="0"/>
              <a:t>A database is an organized collection of data stored electronically. It allows users and applications to easily access, update, and manipulate information. This data contains text, numbers, images, videos and more. Databases are managed using specialized software known as a </a:t>
            </a:r>
            <a:r>
              <a:rPr lang="en-US" sz="2000" b="1" dirty="0"/>
              <a:t>Database Management System (DBMS)</a:t>
            </a:r>
            <a:r>
              <a:rPr lang="en-US" sz="2000" b="1" dirty="0" err="1"/>
              <a:t>i.e</a:t>
            </a:r>
            <a:r>
              <a:rPr lang="en-US" sz="2000" b="1" dirty="0"/>
              <a:t> </a:t>
            </a:r>
            <a:r>
              <a:rPr lang="en-GB" sz="2000" dirty="0"/>
              <a:t>MySQL, PostgreSQL, Microsoft SQL Server, and Oracle Database. </a:t>
            </a:r>
            <a:r>
              <a:rPr lang="en-US" sz="2000" dirty="0"/>
              <a:t>which facilitates the storage, retrieval, and manipulation of data.</a:t>
            </a:r>
          </a:p>
          <a:p>
            <a:pPr indent="-228600" defTabSz="914400">
              <a:lnSpc>
                <a:spcPct val="90000"/>
              </a:lnSpc>
              <a:spcAft>
                <a:spcPts val="600"/>
              </a:spcAft>
              <a:buFont typeface="Arial" panose="020B0604020202020204" pitchFamily="34" charset="0"/>
              <a:buChar char="•"/>
            </a:pPr>
            <a:r>
              <a:rPr lang="en-US" sz="2000" dirty="0">
                <a:hlinkClick r:id="rId2"/>
              </a:rPr>
              <a:t>What is Database? - </a:t>
            </a:r>
            <a:r>
              <a:rPr lang="en-US" sz="2000" dirty="0" err="1">
                <a:hlinkClick r:id="rId2"/>
              </a:rPr>
              <a:t>GeeksforGeeks</a:t>
            </a:r>
            <a:endParaRPr lang="en-US" sz="2000" dirty="0"/>
          </a:p>
          <a:p>
            <a:pPr indent="-228600" defTabSz="914400">
              <a:lnSpc>
                <a:spcPct val="90000"/>
              </a:lnSpc>
              <a:spcAft>
                <a:spcPts val="600"/>
              </a:spcAft>
              <a:buFont typeface="Arial" panose="020B0604020202020204" pitchFamily="34" charset="0"/>
              <a:buChar char="•"/>
            </a:pPr>
            <a:r>
              <a:rPr lang="en-US" sz="2000" dirty="0">
                <a:hlinkClick r:id="rId3"/>
              </a:rPr>
              <a:t>Course: Database Fundamentals* | Mahara-Tech</a:t>
            </a:r>
            <a:endParaRPr lang="en-US" sz="2000" dirty="0"/>
          </a:p>
        </p:txBody>
      </p:sp>
      <p:sp>
        <p:nvSpPr>
          <p:cNvPr id="3087" name="Rectangle 308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Rectangle 308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5 Types of Databases and When to Use Them">
            <a:extLst>
              <a:ext uri="{FF2B5EF4-FFF2-40B4-BE49-F238E27FC236}">
                <a16:creationId xmlns:a16="http://schemas.microsoft.com/office/drawing/2014/main" id="{88A337F8-1F64-D898-85C9-A3E98961B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 b="2923"/>
          <a:stretch>
            <a:fillRect/>
          </a:stretch>
        </p:blipFill>
        <p:spPr bwMode="auto">
          <a:xfrm>
            <a:off x="7083423" y="581892"/>
            <a:ext cx="4397433" cy="2518756"/>
          </a:xfrm>
          <a:prstGeom prst="rect">
            <a:avLst/>
          </a:prstGeom>
          <a:noFill/>
          <a:extLst>
            <a:ext uri="{909E8E84-426E-40DD-AFC4-6F175D3DCCD1}">
              <a14:hiddenFill xmlns:a14="http://schemas.microsoft.com/office/drawing/2010/main">
                <a:solidFill>
                  <a:srgbClr val="FFFFFF"/>
                </a:solidFill>
              </a14:hiddenFill>
            </a:ext>
          </a:extLst>
        </p:spPr>
      </p:pic>
      <p:sp>
        <p:nvSpPr>
          <p:cNvPr id="3091" name="Rectangle 3090">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88C0882-1345-1D3C-2842-7E60999E457F}"/>
              </a:ext>
            </a:extLst>
          </p:cNvPr>
          <p:cNvPicPr>
            <a:picLocks noGrp="1" noChangeAspect="1"/>
          </p:cNvPicPr>
          <p:nvPr>
            <p:ph idx="1"/>
          </p:nvPr>
        </p:nvPicPr>
        <p:blipFill>
          <a:blip r:embed="rId5"/>
          <a:srcRect t="10212" r="1" b="13386"/>
          <a:stretch>
            <a:fillRect/>
          </a:stretch>
        </p:blipFill>
        <p:spPr>
          <a:xfrm>
            <a:off x="7083423" y="3707894"/>
            <a:ext cx="4395569" cy="2518756"/>
          </a:xfrm>
          <a:prstGeom prst="rect">
            <a:avLst/>
          </a:prstGeom>
        </p:spPr>
      </p:pic>
    </p:spTree>
    <p:extLst>
      <p:ext uri="{BB962C8B-B14F-4D97-AF65-F5344CB8AC3E}">
        <p14:creationId xmlns:p14="http://schemas.microsoft.com/office/powerpoint/2010/main" val="669241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1A6DF1-EC1E-E60B-7084-F7D63A1B34FF}"/>
            </a:ext>
          </a:extLst>
        </p:cNvPr>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5EA355-641A-69E9-EF66-54DE47152F1E}"/>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How Websites Work</a:t>
            </a:r>
          </a:p>
        </p:txBody>
      </p:sp>
      <p:grpSp>
        <p:nvGrpSpPr>
          <p:cNvPr id="4105" name="Group 410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4106" name="Rectangle 410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7" name="Rectangle 410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09" name="Rectangle 410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7665A35-4F5B-03C0-B094-6AE5936CC4BF}"/>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dirty="0"/>
              <a:t>Relational DBMS (RDBMS): Data is organized into tables with rows and columns, and relationships are established between tables. Examples include MySQL, PostgreSQL, Microsoft SQL Server, and Oracle Database. </a:t>
            </a:r>
          </a:p>
          <a:p>
            <a:pPr indent="-228600" defTabSz="914400">
              <a:lnSpc>
                <a:spcPct val="90000"/>
              </a:lnSpc>
              <a:spcAft>
                <a:spcPts val="600"/>
              </a:spcAft>
              <a:buFont typeface="Arial" panose="020B0604020202020204" pitchFamily="34" charset="0"/>
              <a:buChar char="•"/>
            </a:pPr>
            <a:endParaRPr lang="en-US" sz="2000" dirty="0"/>
          </a:p>
          <a:p>
            <a:pPr indent="-228600" defTabSz="914400">
              <a:lnSpc>
                <a:spcPct val="90000"/>
              </a:lnSpc>
              <a:spcAft>
                <a:spcPts val="600"/>
              </a:spcAft>
              <a:buFont typeface="Arial" panose="020B0604020202020204" pitchFamily="34" charset="0"/>
              <a:buChar char="•"/>
            </a:pPr>
            <a:r>
              <a:rPr lang="en-US" sz="2000" dirty="0"/>
              <a:t>NoSQL DBMS: These systems are designed for handling unstructured or semi-structured data and offer flexibility and scalability. Examples include MongoDB, Cassandra, and Redis. </a:t>
            </a:r>
          </a:p>
        </p:txBody>
      </p:sp>
      <p:sp>
        <p:nvSpPr>
          <p:cNvPr id="4111" name="Rectangle 411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3" name="Rectangle 411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What is Structured Data?">
            <a:extLst>
              <a:ext uri="{FF2B5EF4-FFF2-40B4-BE49-F238E27FC236}">
                <a16:creationId xmlns:a16="http://schemas.microsoft.com/office/drawing/2014/main" id="{4D33BA6A-27A5-4C22-AEAE-0F7918FFCB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867" t="29119" r="10776"/>
          <a:stretch>
            <a:fillRect/>
          </a:stretch>
        </p:blipFill>
        <p:spPr bwMode="auto">
          <a:xfrm>
            <a:off x="5627850" y="1885926"/>
            <a:ext cx="5929345" cy="4074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926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A1545-144E-5CAA-0FAD-9E369F8D3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CC57C-864E-D49D-A1B9-AE8CF9575ACC}"/>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4000"/>
              <a:t>How Websites Work</a:t>
            </a:r>
          </a:p>
        </p:txBody>
      </p:sp>
      <p:sp>
        <p:nvSpPr>
          <p:cNvPr id="8" name="TextBox 7">
            <a:extLst>
              <a:ext uri="{FF2B5EF4-FFF2-40B4-BE49-F238E27FC236}">
                <a16:creationId xmlns:a16="http://schemas.microsoft.com/office/drawing/2014/main" id="{C169E932-BC88-C848-4E56-3BB1F6AC1BD0}"/>
              </a:ext>
            </a:extLst>
          </p:cNvPr>
          <p:cNvSpPr txBox="1"/>
          <p:nvPr/>
        </p:nvSpPr>
        <p:spPr>
          <a:xfrm>
            <a:off x="590719" y="2330505"/>
            <a:ext cx="4856352" cy="3979585"/>
          </a:xfrm>
          <a:prstGeom prst="rect">
            <a:avLst/>
          </a:prstGeom>
        </p:spPr>
        <p:txBody>
          <a:bodyPr vert="horz" lIns="91440" tIns="45720" rIns="91440" bIns="45720" rtlCol="0" anchor="ctr">
            <a:normAutofit fontScale="92500"/>
          </a:bodyPr>
          <a:lstStyle/>
          <a:p>
            <a:pPr indent="-228600" defTabSz="914400">
              <a:lnSpc>
                <a:spcPct val="90000"/>
              </a:lnSpc>
              <a:spcAft>
                <a:spcPts val="600"/>
              </a:spcAft>
              <a:buFont typeface="Arial" panose="020B0604020202020204" pitchFamily="34" charset="0"/>
              <a:buChar char="•"/>
            </a:pPr>
            <a:r>
              <a:rPr lang="en-US" sz="2400" dirty="0"/>
              <a:t>Relational DBMS (RDBMS): Data is organized into tables with rows and columns, and relationships are established between tables. Examples include MySQL, PostgreSQL, Microsoft SQL Server, and Oracle Database. </a:t>
            </a:r>
          </a:p>
          <a:p>
            <a:pPr indent="-228600" defTabSz="914400">
              <a:lnSpc>
                <a:spcPct val="90000"/>
              </a:lnSpc>
              <a:spcAft>
                <a:spcPts val="600"/>
              </a:spcAft>
              <a:buFont typeface="Arial" panose="020B0604020202020204" pitchFamily="34" charset="0"/>
              <a:buChar char="•"/>
            </a:pPr>
            <a:endParaRPr lang="en-US" sz="2400" dirty="0"/>
          </a:p>
          <a:p>
            <a:pPr indent="-228600" defTabSz="914400">
              <a:lnSpc>
                <a:spcPct val="90000"/>
              </a:lnSpc>
              <a:spcAft>
                <a:spcPts val="600"/>
              </a:spcAft>
              <a:buFont typeface="Arial" panose="020B0604020202020204" pitchFamily="34" charset="0"/>
              <a:buChar char="•"/>
            </a:pPr>
            <a:r>
              <a:rPr lang="en-US" sz="2400" dirty="0"/>
              <a:t>NoSQL DBMS: These systems are designed for handling unstructured or semi-structured data and offer flexibility and scalability. Examples include MongoDB, Cassandra, and Redis. </a:t>
            </a:r>
          </a:p>
        </p:txBody>
      </p:sp>
      <p:pic>
        <p:nvPicPr>
          <p:cNvPr id="4098" name="Picture 2" descr="What is Structured Data?">
            <a:extLst>
              <a:ext uri="{FF2B5EF4-FFF2-40B4-BE49-F238E27FC236}">
                <a16:creationId xmlns:a16="http://schemas.microsoft.com/office/drawing/2014/main" id="{5E501BC8-5582-78D6-8419-ACDC491CFC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946" t="32059" r="10776" b="14569"/>
          <a:stretch>
            <a:fillRect/>
          </a:stretch>
        </p:blipFill>
        <p:spPr bwMode="auto">
          <a:xfrm>
            <a:off x="5810865" y="2054941"/>
            <a:ext cx="5746330" cy="306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334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72CAF86-4FF0-3E6E-DFD0-F9987D2607AD}"/>
              </a:ext>
            </a:extLst>
          </p:cNvPr>
          <p:cNvSpPr>
            <a:spLocks noGrp="1"/>
          </p:cNvSpPr>
          <p:nvPr>
            <p:ph type="title"/>
          </p:nvPr>
        </p:nvSpPr>
        <p:spPr>
          <a:xfrm>
            <a:off x="838200" y="365125"/>
            <a:ext cx="10515600" cy="1325563"/>
          </a:xfrm>
        </p:spPr>
        <p:txBody>
          <a:bodyPr>
            <a:normAutofit/>
          </a:bodyPr>
          <a:lstStyle/>
          <a:p>
            <a:r>
              <a:rPr lang="en-GB" dirty="0"/>
              <a:t>How websites work</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58844F3-63DE-901C-DEBF-DA623F093914}"/>
              </a:ext>
            </a:extLst>
          </p:cNvPr>
          <p:cNvSpPr>
            <a:spLocks noGrp="1"/>
          </p:cNvSpPr>
          <p:nvPr>
            <p:ph idx="1"/>
          </p:nvPr>
        </p:nvSpPr>
        <p:spPr>
          <a:xfrm>
            <a:off x="838200" y="1825625"/>
            <a:ext cx="10515600" cy="4351338"/>
          </a:xfrm>
        </p:spPr>
        <p:txBody>
          <a:bodyPr>
            <a:normAutofit fontScale="92500" lnSpcReduction="20000"/>
          </a:bodyPr>
          <a:lstStyle/>
          <a:p>
            <a:pPr marL="0" indent="0">
              <a:buNone/>
            </a:pPr>
            <a:r>
              <a:rPr lang="en-GB" sz="2400" b="1" dirty="0"/>
              <a:t>3-backend roles:-</a:t>
            </a:r>
          </a:p>
          <a:p>
            <a:pPr marL="457200" lvl="0" indent="-457200">
              <a:buFont typeface="+mj-lt"/>
              <a:buAutoNum type="arabicPeriod"/>
            </a:pPr>
            <a:r>
              <a:rPr lang="en-GB" sz="2400" dirty="0"/>
              <a:t>Authentication: The process of verifying a user's identity (e.g., login with email &amp; password).</a:t>
            </a:r>
          </a:p>
          <a:p>
            <a:pPr marL="457200" lvl="0" indent="-457200">
              <a:buFont typeface="+mj-lt"/>
              <a:buAutoNum type="arabicPeriod"/>
            </a:pPr>
            <a:r>
              <a:rPr lang="en-GB" sz="2400" dirty="0"/>
              <a:t>Authorization: The process of determining what a user is allowed to do (e.g., access admin panel).Database design &amp; management</a:t>
            </a:r>
          </a:p>
          <a:p>
            <a:pPr marL="457200" lvl="0" indent="-457200">
              <a:buFont typeface="+mj-lt"/>
              <a:buAutoNum type="arabicPeriod"/>
            </a:pPr>
            <a:r>
              <a:rPr lang="en-GB" sz="2400" dirty="0"/>
              <a:t>Database Design &amp; Management: Organizing data into structured formats (tables or documents) and managing how it's stored, accessed, and updated in a database system.</a:t>
            </a:r>
          </a:p>
          <a:p>
            <a:pPr marL="457200" lvl="0" indent="-457200">
              <a:buFont typeface="+mj-lt"/>
              <a:buAutoNum type="arabicPeriod"/>
            </a:pPr>
            <a:r>
              <a:rPr lang="en-GB" sz="2400" dirty="0"/>
              <a:t>API creation: Building interfaces (usually REST APIs) that allow different systems (like frontend &amp; backend) to communicate using standard HTTP methods.</a:t>
            </a:r>
          </a:p>
          <a:p>
            <a:pPr marL="457200" lvl="0" indent="-457200">
              <a:buFont typeface="+mj-lt"/>
              <a:buAutoNum type="arabicPeriod"/>
            </a:pPr>
            <a:r>
              <a:rPr lang="en-GB" sz="2400" dirty="0"/>
              <a:t>Security: Protecting the application and data from unauthorized access or attacks.</a:t>
            </a:r>
          </a:p>
          <a:p>
            <a:pPr marL="457200" lvl="0" indent="-457200">
              <a:buFont typeface="+mj-lt"/>
              <a:buAutoNum type="arabicPeriod"/>
            </a:pPr>
            <a:r>
              <a:rPr lang="en-GB" sz="2400" dirty="0"/>
              <a:t>Scalability: The system’s ability to grow and handle increasing loads efficiently.</a:t>
            </a:r>
          </a:p>
          <a:p>
            <a:pPr marL="457200" lvl="0" indent="-457200">
              <a:buFont typeface="+mj-lt"/>
              <a:buAutoNum type="arabicPeriod"/>
            </a:pPr>
            <a:r>
              <a:rPr lang="en-GB" sz="2400" dirty="0"/>
              <a:t>Performance: How fast and efficiently the system responds to users or requests.</a:t>
            </a:r>
          </a:p>
        </p:txBody>
      </p:sp>
    </p:spTree>
    <p:extLst>
      <p:ext uri="{BB962C8B-B14F-4D97-AF65-F5344CB8AC3E}">
        <p14:creationId xmlns:p14="http://schemas.microsoft.com/office/powerpoint/2010/main" val="244534115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6450</TotalTime>
  <Words>2708</Words>
  <Application>Microsoft Office PowerPoint</Application>
  <PresentationFormat>Widescreen</PresentationFormat>
  <Paragraphs>289</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 Unicode MS</vt:lpstr>
      <vt:lpstr>Aptos</vt:lpstr>
      <vt:lpstr>Arial</vt:lpstr>
      <vt:lpstr>Calibri</vt:lpstr>
      <vt:lpstr>Calibri Light</vt:lpstr>
      <vt:lpstr>Consolas</vt:lpstr>
      <vt:lpstr>Office 2013 - 2022 Theme</vt:lpstr>
      <vt:lpstr>Frontend course session 1 Introduction to Programming World</vt:lpstr>
      <vt:lpstr>Agenda</vt:lpstr>
      <vt:lpstr>Icebreaker Activity</vt:lpstr>
      <vt:lpstr>How Websites Work</vt:lpstr>
      <vt:lpstr>How Websites Work</vt:lpstr>
      <vt:lpstr>How Websites Work</vt:lpstr>
      <vt:lpstr>How Websites Work</vt:lpstr>
      <vt:lpstr>How Websites Work</vt:lpstr>
      <vt:lpstr>How websites work</vt:lpstr>
      <vt:lpstr>How websites work</vt:lpstr>
      <vt:lpstr>How websites work</vt:lpstr>
      <vt:lpstr>How websites work</vt:lpstr>
      <vt:lpstr>Course Overview</vt:lpstr>
      <vt:lpstr>Course installation </vt:lpstr>
      <vt:lpstr>Resources </vt:lpstr>
      <vt:lpstr>HTML &lt;p&gt;hello world&lt;/p&gt; </vt:lpstr>
      <vt:lpstr>Getting Started</vt:lpstr>
      <vt:lpstr>HTML Elements</vt:lpstr>
      <vt:lpstr>HTML Structure</vt:lpstr>
      <vt:lpstr>First Code </vt:lpstr>
      <vt:lpstr>Text Elements &amp; Headings</vt:lpstr>
      <vt:lpstr>Attributes </vt:lpstr>
      <vt:lpstr> Links &amp; Images</vt:lpstr>
      <vt:lpstr> Lists</vt:lpstr>
      <vt:lpstr>Tables </vt:lpstr>
      <vt:lpstr>Formatting &amp; Layout</vt:lpstr>
      <vt:lpstr> Some media tags</vt:lpstr>
      <vt:lpstr> Semantic Tags</vt:lpstr>
      <vt:lpstr>Task one</vt:lpstr>
      <vt:lpstr>Forms</vt:lpstr>
      <vt:lpstr>Forms</vt:lpstr>
      <vt:lpstr>Forms</vt:lpstr>
      <vt:lpstr>Forms</vt:lpstr>
      <vt:lpstr>Forms</vt:lpstr>
      <vt:lpstr>Forms</vt:lpstr>
      <vt:lpstr>Forms</vt:lpstr>
      <vt:lpstr>Task two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ahmed samir</dc:creator>
  <cp:lastModifiedBy>ahmed samir</cp:lastModifiedBy>
  <cp:revision>11</cp:revision>
  <dcterms:created xsi:type="dcterms:W3CDTF">2025-07-19T15:19:17Z</dcterms:created>
  <dcterms:modified xsi:type="dcterms:W3CDTF">2025-07-31T12:53:40Z</dcterms:modified>
</cp:coreProperties>
</file>