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5" r:id="rId18"/>
    <p:sldId id="272" r:id="rId19"/>
    <p:sldId id="273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8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9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tyle/CSS20/histo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2022/responsive-web-design/learn-accessibility-by-building-a-quiz/step-1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20/history.html" TargetMode="External"/><Relationship Id="rId2" Type="http://schemas.openxmlformats.org/officeDocument/2006/relationships/hyperlink" Target="https://youtu.be/Z4pCqK-V_Wo?si=v_EUY6St5xa-M1x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FBC9E-C4DA-3948-2657-E873074C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471BF-8047-4FD1-EF42-9F8C4737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GB" sz="6100" b="1" dirty="0"/>
              <a:t>Frontend course session 2</a:t>
            </a:r>
            <a:br>
              <a:rPr lang="en-GB" sz="6100" dirty="0"/>
            </a:br>
            <a:r>
              <a:rPr lang="en-GB" sz="6100" cap="none" dirty="0"/>
              <a:t>first CSS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3830F-BD15-7799-CF41-FCA6BE41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GB" sz="2200" cap="none"/>
              <a:t>Created by Ahmed Samir</a:t>
            </a:r>
          </a:p>
        </p:txBody>
      </p:sp>
    </p:spTree>
    <p:extLst>
      <p:ext uri="{BB962C8B-B14F-4D97-AF65-F5344CB8AC3E}">
        <p14:creationId xmlns:p14="http://schemas.microsoft.com/office/powerpoint/2010/main" val="113619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B0AE-4703-8443-D9A8-D3D931D5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278-5501-C6D2-DF1F-AC97E139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CSS until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C9519-1FD3-7BF7-1A47-5E25E9FB2154}"/>
              </a:ext>
            </a:extLst>
          </p:cNvPr>
          <p:cNvSpPr txBox="1"/>
          <p:nvPr/>
        </p:nvSpPr>
        <p:spPr>
          <a:xfrm>
            <a:off x="1179225" y="1845790"/>
            <a:ext cx="983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Widespread Use and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2016, CSS had over 60 modules, with wide use in web, publishing, and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in millions of websites, with numerous fonts, services (like Google Fonts), and books dedicated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Expected to eventually be replaced, but still going strong at 21 years old.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B1059-0BBF-833E-922F-EC0C108BD642}"/>
              </a:ext>
            </a:extLst>
          </p:cNvPr>
          <p:cNvSpPr txBox="1"/>
          <p:nvPr/>
        </p:nvSpPr>
        <p:spPr>
          <a:xfrm>
            <a:off x="1179225" y="376524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https://www.w3.org/Style/CSS20/history.html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62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ED75-57EE-3AF5-2EA0-D3C7FAFA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 can write CSS code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B952-30AA-0D29-A048-8184D797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External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Internal the file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0B1CE-239A-9FFD-CBF3-97725192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83"/>
          <a:stretch>
            <a:fillRect/>
          </a:stretch>
        </p:blipFill>
        <p:spPr>
          <a:xfrm>
            <a:off x="1182136" y="2145005"/>
            <a:ext cx="2660482" cy="807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BD1A5-CDA0-2331-E7BB-C6D7C768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32" y="4128319"/>
            <a:ext cx="4230647" cy="1630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6A6E5A-F39A-FF8B-39E9-47A8B193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98" y="2106865"/>
            <a:ext cx="4191363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4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B8FC-8246-91E3-2E4F-6B409B9A1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0183-DC3A-18FC-8584-62E22833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 can write CSS code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4A7F-AFE4-ECFF-B2A1-08941B88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Inline element with style attribute</a:t>
            </a:r>
          </a:p>
          <a:p>
            <a:endParaRPr lang="en-GB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1C5C6-6FEB-9035-5CAC-9EE7A69C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83"/>
          <a:stretch>
            <a:fillRect/>
          </a:stretch>
        </p:blipFill>
        <p:spPr>
          <a:xfrm>
            <a:off x="1239816" y="2294601"/>
            <a:ext cx="2660482" cy="807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B0DD7-BEF4-C326-F2AC-215C43BC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816"/>
          <a:stretch>
            <a:fillRect/>
          </a:stretch>
        </p:blipFill>
        <p:spPr>
          <a:xfrm>
            <a:off x="4941938" y="2294887"/>
            <a:ext cx="3349766" cy="807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418FF-DA0A-456A-771E-5BE9FB89B82F}"/>
              </a:ext>
            </a:extLst>
          </p:cNvPr>
          <p:cNvSpPr txBox="1"/>
          <p:nvPr/>
        </p:nvSpPr>
        <p:spPr>
          <a:xfrm>
            <a:off x="612647" y="3568217"/>
            <a:ext cx="786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latin typeface="+mj-lt"/>
                <a:ea typeface="+mj-ea"/>
                <a:cs typeface="+mj-cs"/>
              </a:rPr>
              <a:t>How to Write CSS Code (Syntax)?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578C-3FB0-9EB0-0B47-13D5727B7C03}"/>
              </a:ext>
            </a:extLst>
          </p:cNvPr>
          <p:cNvSpPr txBox="1"/>
          <p:nvPr/>
        </p:nvSpPr>
        <p:spPr>
          <a:xfrm>
            <a:off x="1239816" y="4338624"/>
            <a:ext cx="2252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selector {</a:t>
            </a:r>
          </a:p>
          <a:p>
            <a:r>
              <a:rPr lang="en-GB" dirty="0"/>
              <a:t>  property: value;</a:t>
            </a:r>
          </a:p>
          <a:p>
            <a:r>
              <a:rPr lang="en-GB" dirty="0"/>
              <a:t>}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AA8523-F815-558D-514B-7E3E0C3A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543" y="4338624"/>
            <a:ext cx="38674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color: red; font-size: 16px;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7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ACCE-0885-3827-BD29-1474BC40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389F-37BB-A2E8-3C04-8596C1BE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7886776" cy="2106960"/>
          </a:xfrm>
        </p:spPr>
        <p:txBody>
          <a:bodyPr/>
          <a:lstStyle/>
          <a:p>
            <a:r>
              <a:rPr lang="en-GB" dirty="0"/>
              <a:t>Id: #id_name example #test{color:red}</a:t>
            </a:r>
          </a:p>
          <a:p>
            <a:r>
              <a:rPr lang="en-GB" dirty="0"/>
              <a:t>Classes: .</a:t>
            </a:r>
            <a:r>
              <a:rPr lang="en-GB" dirty="0" err="1"/>
              <a:t>id_name</a:t>
            </a:r>
            <a:r>
              <a:rPr lang="en-GB" dirty="0"/>
              <a:t> example: .container{padding:20px}</a:t>
            </a:r>
          </a:p>
          <a:p>
            <a:r>
              <a:rPr lang="en-GB" dirty="0"/>
              <a:t>Tags: </a:t>
            </a:r>
            <a:r>
              <a:rPr lang="en-GB" dirty="0" err="1"/>
              <a:t>tag_name</a:t>
            </a:r>
            <a:r>
              <a:rPr lang="en-GB" dirty="0"/>
              <a:t> example: p{</a:t>
            </a:r>
            <a:r>
              <a:rPr lang="en-GB" dirty="0" err="1"/>
              <a:t>color:red</a:t>
            </a:r>
            <a:r>
              <a:rPr lang="en-GB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FA62A-6097-37D0-395E-BBF2CE50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66" y="3429000"/>
            <a:ext cx="8436748" cy="33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CFB9FE-C6D4-4FA7-179C-A4532CF0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DE7CB9-81B3-A76E-8D46-EDFFB700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property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 property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716028-71C5-DC0A-2889-91EAD4A3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5" b="23346"/>
          <a:stretch>
            <a:fillRect/>
          </a:stretch>
        </p:blipFill>
        <p:spPr>
          <a:xfrm>
            <a:off x="873638" y="2308796"/>
            <a:ext cx="2724753" cy="11202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BD9D8D-25A9-C4F0-517C-32A5679E4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382" y="2499296"/>
            <a:ext cx="3406435" cy="7392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ABFEB7-06E5-9999-FB85-F979A64EC5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9096" b="-45007"/>
          <a:stretch>
            <a:fillRect/>
          </a:stretch>
        </p:blipFill>
        <p:spPr>
          <a:xfrm>
            <a:off x="4541064" y="4448888"/>
            <a:ext cx="5052448" cy="7392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8691E3-8BF8-1043-2A34-EB46BA11D2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951" r="9345" b="15815"/>
          <a:stretch>
            <a:fillRect/>
          </a:stretch>
        </p:blipFill>
        <p:spPr>
          <a:xfrm>
            <a:off x="873638" y="4212764"/>
            <a:ext cx="3406435" cy="9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451C-C5AA-0252-D82E-A3976FFE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BC1B6-5EE5-145E-07DE-FBA673A2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assign </a:t>
            </a:r>
            <a:r>
              <a:rPr lang="en-GB" dirty="0" err="1"/>
              <a:t>color</a:t>
            </a:r>
            <a:r>
              <a:rPr lang="en-GB" dirty="0"/>
              <a:t>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93DE4-763F-77BC-C381-9FCDED5F48DA}"/>
              </a:ext>
            </a:extLst>
          </p:cNvPr>
          <p:cNvSpPr txBox="1"/>
          <p:nvPr/>
        </p:nvSpPr>
        <p:spPr>
          <a:xfrm>
            <a:off x="612648" y="1680898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Color</a:t>
            </a:r>
            <a:r>
              <a:rPr lang="en-GB" sz="2400" b="1" dirty="0"/>
              <a:t> Names</a:t>
            </a:r>
            <a:endParaRPr lang="en-GB" sz="2400" dirty="0"/>
          </a:p>
          <a:p>
            <a:r>
              <a:rPr lang="en-GB" dirty="0"/>
              <a:t>There are 147 standard </a:t>
            </a:r>
            <a:r>
              <a:rPr lang="en-GB" dirty="0" err="1"/>
              <a:t>color</a:t>
            </a:r>
            <a:r>
              <a:rPr lang="en-GB" dirty="0"/>
              <a:t> names like green, orange, teal, tomato,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22E7C-61C1-2436-AD24-CDECE0FAF095}"/>
              </a:ext>
            </a:extLst>
          </p:cNvPr>
          <p:cNvSpPr txBox="1"/>
          <p:nvPr/>
        </p:nvSpPr>
        <p:spPr>
          <a:xfrm>
            <a:off x="612648" y="2813156"/>
            <a:ext cx="548335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HEX Codes (Hexadecimal)</a:t>
            </a:r>
          </a:p>
          <a:p>
            <a:r>
              <a:rPr lang="en-GB" dirty="0"/>
              <a:t>Start with # and use 6 digits.</a:t>
            </a:r>
            <a:endParaRPr lang="en-GB" b="1" dirty="0"/>
          </a:p>
          <a:p>
            <a:r>
              <a:rPr lang="en-GB" b="1" dirty="0"/>
              <a:t> What Is Hexadecimal?</a:t>
            </a:r>
          </a:p>
          <a:p>
            <a:r>
              <a:rPr lang="en-GB" dirty="0"/>
              <a:t>Hexadecimal is a base-16 number system.</a:t>
            </a:r>
          </a:p>
          <a:p>
            <a:r>
              <a:rPr lang="en-GB" dirty="0"/>
              <a:t>That means it uses 16 digits instead of 10 (like the decimal system you're used to)</a:t>
            </a:r>
          </a:p>
          <a:p>
            <a:r>
              <a:rPr lang="en-GB" b="1" dirty="0"/>
              <a:t>Digits in Hexadecimal:</a:t>
            </a:r>
          </a:p>
          <a:p>
            <a:r>
              <a:rPr lang="en-GB" dirty="0"/>
              <a:t> 1, 2, 3, 4, 5, 6, 7, 8, 9, A, B, C, D, E, F</a:t>
            </a:r>
          </a:p>
          <a:p>
            <a:r>
              <a:rPr lang="en-GB" dirty="0" err="1"/>
              <a:t>color</a:t>
            </a:r>
            <a:r>
              <a:rPr lang="en-GB" dirty="0"/>
              <a:t>: #FF0000; /* red */</a:t>
            </a:r>
          </a:p>
          <a:p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: #00FF00; /* green */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1A7C3-0EA9-3844-9C0E-17FEA9728F2A}"/>
              </a:ext>
            </a:extLst>
          </p:cNvPr>
          <p:cNvSpPr txBox="1"/>
          <p:nvPr/>
        </p:nvSpPr>
        <p:spPr>
          <a:xfrm>
            <a:off x="6445771" y="2813156"/>
            <a:ext cx="56063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RGB (Red, Green, Blue)</a:t>
            </a:r>
          </a:p>
          <a:p>
            <a:r>
              <a:rPr lang="en-GB" sz="2000" dirty="0"/>
              <a:t>RGB stands for:</a:t>
            </a:r>
          </a:p>
          <a:p>
            <a:r>
              <a:rPr lang="en-GB" sz="2000" dirty="0"/>
              <a:t>R → Red</a:t>
            </a:r>
          </a:p>
          <a:p>
            <a:r>
              <a:rPr lang="en-GB" sz="2000" dirty="0"/>
              <a:t>G → Green</a:t>
            </a:r>
          </a:p>
          <a:p>
            <a:r>
              <a:rPr lang="en-GB" sz="2000" dirty="0"/>
              <a:t>B → Blue</a:t>
            </a:r>
          </a:p>
          <a:p>
            <a:r>
              <a:rPr lang="en-GB" dirty="0" err="1"/>
              <a:t>rgb</a:t>
            </a:r>
            <a:r>
              <a:rPr lang="en-GB" dirty="0"/>
              <a:t>(255, 0, 0) = Full Red, no green or blue.</a:t>
            </a:r>
          </a:p>
          <a:p>
            <a:r>
              <a:rPr lang="en-GB" dirty="0" err="1"/>
              <a:t>rgb</a:t>
            </a:r>
            <a:r>
              <a:rPr lang="en-GB" dirty="0"/>
              <a:t>(0, 255, 0) = Full Green</a:t>
            </a:r>
          </a:p>
          <a:p>
            <a:r>
              <a:rPr lang="en-GB" dirty="0" err="1"/>
              <a:t>rgb</a:t>
            </a:r>
            <a:r>
              <a:rPr lang="en-GB" dirty="0"/>
              <a:t>(0, 0, 255) = Full Blue</a:t>
            </a:r>
          </a:p>
          <a:p>
            <a:r>
              <a:rPr lang="en-GB" dirty="0" err="1"/>
              <a:t>rgb</a:t>
            </a:r>
            <a:r>
              <a:rPr lang="en-GB" dirty="0"/>
              <a:t>(255, 255, 0) = Red + Green = Yellow</a:t>
            </a:r>
          </a:p>
          <a:p>
            <a:r>
              <a:rPr lang="en-GB" dirty="0" err="1"/>
              <a:t>rgb</a:t>
            </a:r>
            <a:r>
              <a:rPr lang="en-GB" dirty="0"/>
              <a:t>(255, 255, 255) = White (all full)</a:t>
            </a:r>
          </a:p>
          <a:p>
            <a:r>
              <a:rPr lang="en-GB" dirty="0" err="1"/>
              <a:t>rgb</a:t>
            </a:r>
            <a:r>
              <a:rPr lang="en-GB" dirty="0"/>
              <a:t>(0, 0, 0) = Black (all zero)</a:t>
            </a:r>
          </a:p>
        </p:txBody>
      </p:sp>
    </p:spTree>
    <p:extLst>
      <p:ext uri="{BB962C8B-B14F-4D97-AF65-F5344CB8AC3E}">
        <p14:creationId xmlns:p14="http://schemas.microsoft.com/office/powerpoint/2010/main" val="105849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343C-82FC-6418-311F-2806D2CA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image property </a:t>
            </a:r>
            <a:br>
              <a:rPr lang="en-GB" dirty="0"/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180C16-A347-C1B1-E2F8-28975BBA1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7960" y="1680898"/>
            <a:ext cx="1143607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sets one or more background images for an element.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 background-image is placed at the top-left corner of an element, and repeated both vertically and horizontally.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27038-0D2A-B2C9-4CB1-A45FEF3B0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813156"/>
            <a:ext cx="5037214" cy="133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530D8-3CB1-F28B-4F4A-9F7D1A68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35" y="2458952"/>
            <a:ext cx="4910891" cy="41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8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FA1B-1B78-C22D-D78E-3E036F1E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image property 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F3C4FE-3426-CB9A-E6EF-CAB0193CE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11063"/>
              </p:ext>
            </p:extLst>
          </p:nvPr>
        </p:nvGraphicFramePr>
        <p:xfrm>
          <a:off x="612774" y="2000726"/>
          <a:ext cx="11319396" cy="4023360"/>
        </p:xfrm>
        <a:graphic>
          <a:graphicData uri="http://schemas.openxmlformats.org/drawingml/2006/table">
            <a:tbl>
              <a:tblPr/>
              <a:tblGrid>
                <a:gridCol w="3773132">
                  <a:extLst>
                    <a:ext uri="{9D8B030D-6E8A-4147-A177-3AD203B41FA5}">
                      <a16:colId xmlns:a16="http://schemas.microsoft.com/office/drawing/2014/main" val="2395315574"/>
                    </a:ext>
                  </a:extLst>
                </a:gridCol>
                <a:gridCol w="3773132">
                  <a:extLst>
                    <a:ext uri="{9D8B030D-6E8A-4147-A177-3AD203B41FA5}">
                      <a16:colId xmlns:a16="http://schemas.microsoft.com/office/drawing/2014/main" val="1050718588"/>
                    </a:ext>
                  </a:extLst>
                </a:gridCol>
                <a:gridCol w="3773132">
                  <a:extLst>
                    <a:ext uri="{9D8B030D-6E8A-4147-A177-3AD203B41FA5}">
                      <a16:colId xmlns:a16="http://schemas.microsoft.com/office/drawing/2014/main" val="9596106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800" b="1"/>
                        <a:t>Value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37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url()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url("image.jpg")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Loads an image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130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Removes background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54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/>
                        <a:t>linear-gradient()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linear-gradient(to right, red, blue)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Smooth horizontal/vertical gradient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4214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/>
                        <a:t>radial-gradient()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radial-gradient(circle, red, yellow)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Circular gradient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72406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/>
                        <a:t>conic-gradient()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conic-gradient(from 0deg, red, yellow, blue)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Angular gradient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796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/>
                        <a:t>image-set()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image-set(url("1x.jpg") 1x, url("2x.jpg") 2x)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For responsive/high-DPI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6506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Multiple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url("bg1.jpg"), url("bg2.jpg")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Layers multiple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2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9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611E5-B694-1B41-15A4-AE16AB5B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21F8-2620-3FF9-7D0D-8754F4C8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image property 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20B43-7D4A-5D15-EE14-E948AE2CCD2F}"/>
              </a:ext>
            </a:extLst>
          </p:cNvPr>
          <p:cNvSpPr txBox="1"/>
          <p:nvPr/>
        </p:nvSpPr>
        <p:spPr>
          <a:xfrm>
            <a:off x="798226" y="1674674"/>
            <a:ext cx="62921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background-size: auto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image keeps its original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won't scale to fit the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image is bigger than the container → it overflows or gets cut.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image is smaller → you may see blank space.</a:t>
            </a:r>
          </a:p>
          <a:p>
            <a:r>
              <a:rPr lang="en-GB" dirty="0"/>
              <a:t>Think of it like pasting a sticker on a wall — the sticker size doesn’t change.</a:t>
            </a:r>
          </a:p>
          <a:p>
            <a:r>
              <a:rPr lang="en-GB" dirty="0"/>
              <a:t>background-size: auto;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D00F4-1C5B-7FE9-AE88-45C9B68A3C2F}"/>
              </a:ext>
            </a:extLst>
          </p:cNvPr>
          <p:cNvSpPr txBox="1"/>
          <p:nvPr/>
        </p:nvSpPr>
        <p:spPr>
          <a:xfrm>
            <a:off x="798226" y="4259997"/>
            <a:ext cx="5437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background-size: contain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image is resized to fit inside the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scales proportionally (no stretch).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may leave empty space if the aspect ratio doesn’t match the container.</a:t>
            </a:r>
          </a:p>
          <a:p>
            <a:r>
              <a:rPr lang="en-GB" dirty="0"/>
              <a:t>Think of it like putting a picture inside a frame — it resizes to fit fully without cutting anything.</a:t>
            </a:r>
          </a:p>
          <a:p>
            <a:r>
              <a:rPr lang="en-GB" dirty="0"/>
              <a:t>background-size: contain;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D6568-86EA-589F-4C71-AF22EDC4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02" y="856287"/>
            <a:ext cx="4170159" cy="2766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22C057-A332-DAF7-0BA7-16A631883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402" y="3889309"/>
            <a:ext cx="4090674" cy="27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4063-DF30-7492-09D8-DF1AB948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F117-508A-B992-BFC0-F6BF91D0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image property </a:t>
            </a:r>
            <a:br>
              <a:rPr lang="en-GB" dirty="0"/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CC2D-6A0E-F707-F422-E2C24CF2AB71}"/>
              </a:ext>
            </a:extLst>
          </p:cNvPr>
          <p:cNvSpPr txBox="1"/>
          <p:nvPr/>
        </p:nvSpPr>
        <p:spPr>
          <a:xfrm>
            <a:off x="798226" y="1674674"/>
            <a:ext cx="62921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background-size: 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Fills the entire area of the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Maintains the image’s aspect ratio (not stretched).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Crops parts of the image if needed to make it fit.</a:t>
            </a:r>
          </a:p>
          <a:p>
            <a:r>
              <a:rPr lang="en-GB" dirty="0"/>
              <a:t>background-size: cover;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BBB2B-2B91-C223-D033-19FC1DCE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28" y="1284929"/>
            <a:ext cx="5010624" cy="33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00B2-D814-43B0-2E1F-2ED26EA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GB" dirty="0"/>
              <a:t>Agenda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AEBC045-068C-49A6-332F-13AC6926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CD9F-FB8A-6F22-D82F-B3B21894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/>
              <a:t>Meta tags</a:t>
            </a:r>
          </a:p>
          <a:p>
            <a:r>
              <a:rPr lang="en-GB" sz="1800" dirty="0"/>
              <a:t>What is </a:t>
            </a:r>
            <a:r>
              <a:rPr lang="en-GB" sz="1800" dirty="0" err="1"/>
              <a:t>css</a:t>
            </a:r>
            <a:endParaRPr lang="en-GB" sz="1800" dirty="0"/>
          </a:p>
          <a:p>
            <a:r>
              <a:rPr lang="en-GB" sz="1800" dirty="0" err="1"/>
              <a:t>Bref</a:t>
            </a:r>
            <a:r>
              <a:rPr lang="en-GB" sz="1800" dirty="0"/>
              <a:t> history</a:t>
            </a:r>
          </a:p>
          <a:p>
            <a:r>
              <a:rPr lang="en-GB" sz="1800" dirty="0"/>
              <a:t>Where I can write CSS code</a:t>
            </a:r>
          </a:p>
          <a:p>
            <a:r>
              <a:rPr lang="en-GB" sz="1800" dirty="0"/>
              <a:t>How to write CSS code syntax</a:t>
            </a:r>
          </a:p>
          <a:p>
            <a:r>
              <a:rPr lang="en-GB" sz="1800" dirty="0"/>
              <a:t>Background </a:t>
            </a:r>
            <a:r>
              <a:rPr lang="en-GB" sz="1800" dirty="0" err="1"/>
              <a:t>color</a:t>
            </a:r>
            <a:r>
              <a:rPr lang="en-GB" sz="1800" dirty="0"/>
              <a:t> and </a:t>
            </a:r>
            <a:r>
              <a:rPr lang="en-GB" sz="1800" dirty="0" err="1"/>
              <a:t>color</a:t>
            </a:r>
            <a:r>
              <a:rPr lang="en-GB" sz="1800" dirty="0"/>
              <a:t> properties </a:t>
            </a:r>
          </a:p>
          <a:p>
            <a:r>
              <a:rPr lang="en-GB" sz="1800" dirty="0"/>
              <a:t>Background image property </a:t>
            </a:r>
          </a:p>
          <a:p>
            <a:r>
              <a:rPr lang="en-GB" sz="1800" dirty="0"/>
              <a:t>Padding and margin properties</a:t>
            </a:r>
          </a:p>
          <a:p>
            <a:r>
              <a:rPr lang="en-GB" sz="1800" dirty="0"/>
              <a:t>Border property</a:t>
            </a:r>
          </a:p>
          <a:p>
            <a:r>
              <a:rPr lang="en-GB" sz="1800" dirty="0"/>
              <a:t>What is difference between inline element and block elements</a:t>
            </a:r>
          </a:p>
          <a:p>
            <a:r>
              <a:rPr lang="en-GB" sz="1800" dirty="0"/>
              <a:t>Tasks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0603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CDF3-339D-D727-1993-AEEF6B0B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4D0C-3855-DF02-9E2D-F162035C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image property 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1B38A-2245-8BFB-BCE5-259E728DFB2E}"/>
              </a:ext>
            </a:extLst>
          </p:cNvPr>
          <p:cNvSpPr txBox="1"/>
          <p:nvPr/>
        </p:nvSpPr>
        <p:spPr>
          <a:xfrm>
            <a:off x="612648" y="1680898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background-repeat</a:t>
            </a:r>
          </a:p>
          <a:p>
            <a:r>
              <a:rPr lang="en-GB" dirty="0"/>
              <a:t>It controls how a background image repeats (or not) across the element’s background area.</a:t>
            </a:r>
          </a:p>
          <a:p>
            <a:r>
              <a:rPr lang="en-GB" dirty="0"/>
              <a:t>background-repeat: value;</a:t>
            </a:r>
          </a:p>
        </p:txBody>
      </p:sp>
    </p:spTree>
    <p:extLst>
      <p:ext uri="{BB962C8B-B14F-4D97-AF65-F5344CB8AC3E}">
        <p14:creationId xmlns:p14="http://schemas.microsoft.com/office/powerpoint/2010/main" val="112228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5A82-0A81-C911-91F3-6B93DAB7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Background image property </a:t>
            </a:r>
            <a:br>
              <a:rPr lang="en-GB" dirty="0"/>
            </a:br>
            <a:r>
              <a:rPr lang="en-GB" sz="2700" dirty="0"/>
              <a:t>background-repeat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249EDD-5ABD-98B5-E28D-BDE0E8442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32065"/>
              </p:ext>
            </p:extLst>
          </p:nvPr>
        </p:nvGraphicFramePr>
        <p:xfrm>
          <a:off x="612648" y="1755849"/>
          <a:ext cx="9760546" cy="4480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880273">
                  <a:extLst>
                    <a:ext uri="{9D8B030D-6E8A-4147-A177-3AD203B41FA5}">
                      <a16:colId xmlns:a16="http://schemas.microsoft.com/office/drawing/2014/main" val="4241582220"/>
                    </a:ext>
                  </a:extLst>
                </a:gridCol>
                <a:gridCol w="4880273">
                  <a:extLst>
                    <a:ext uri="{9D8B030D-6E8A-4147-A177-3AD203B41FA5}">
                      <a16:colId xmlns:a16="http://schemas.microsoft.com/office/drawing/2014/main" val="289988214"/>
                    </a:ext>
                  </a:extLst>
                </a:gridCol>
              </a:tblGrid>
              <a:tr h="319423">
                <a:tc>
                  <a:txBody>
                    <a:bodyPr/>
                    <a:lstStyle/>
                    <a:p>
                      <a:r>
                        <a:rPr lang="en-GB" sz="1800" b="1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454705"/>
                  </a:ext>
                </a:extLst>
              </a:tr>
              <a:tr h="558991">
                <a:tc>
                  <a:txBody>
                    <a:bodyPr/>
                    <a:lstStyle/>
                    <a:p>
                      <a:r>
                        <a:rPr lang="en-GB" sz="1800" dirty="0"/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Repeats the image </a:t>
                      </a:r>
                      <a:r>
                        <a:rPr lang="en-GB" sz="1800" b="1"/>
                        <a:t>both</a:t>
                      </a:r>
                      <a:r>
                        <a:rPr lang="en-GB" sz="1800"/>
                        <a:t> horizontally and vertically (default).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079131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/>
                        <a:t>no-repeat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Shows the image </a:t>
                      </a:r>
                      <a:r>
                        <a:rPr lang="en-GB" sz="1800" b="1"/>
                        <a:t>once only</a:t>
                      </a:r>
                      <a:r>
                        <a:rPr lang="en-GB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46452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 dirty="0"/>
                        <a:t>repeat-x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Repeats the image </a:t>
                      </a:r>
                      <a:r>
                        <a:rPr lang="en-GB" sz="1800" b="1"/>
                        <a:t>horizontally only</a:t>
                      </a:r>
                      <a:r>
                        <a:rPr lang="en-GB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69231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/>
                        <a:t>repeat-y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Repeats the image </a:t>
                      </a:r>
                      <a:r>
                        <a:rPr lang="en-GB" sz="1800" b="1" dirty="0"/>
                        <a:t>vertically only</a:t>
                      </a:r>
                      <a:r>
                        <a:rPr lang="en-GB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0294"/>
                  </a:ext>
                </a:extLst>
              </a:tr>
              <a:tr h="558991">
                <a:tc>
                  <a:txBody>
                    <a:bodyPr/>
                    <a:lstStyle/>
                    <a:p>
                      <a:r>
                        <a:rPr lang="en-GB" sz="1800" dirty="0"/>
                        <a:t>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Repeats the image with </a:t>
                      </a:r>
                      <a:r>
                        <a:rPr lang="en-GB" sz="1800" b="1" dirty="0"/>
                        <a:t>even spacing</a:t>
                      </a:r>
                      <a:r>
                        <a:rPr lang="en-GB" sz="1800" dirty="0"/>
                        <a:t>, no cropping.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950925"/>
                  </a:ext>
                </a:extLst>
              </a:tr>
              <a:tr h="558991">
                <a:tc>
                  <a:txBody>
                    <a:bodyPr/>
                    <a:lstStyle/>
                    <a:p>
                      <a:r>
                        <a:rPr lang="en-GB" sz="1800" dirty="0"/>
                        <a:t>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Resizes the image so it fits </a:t>
                      </a:r>
                      <a:r>
                        <a:rPr lang="en-GB" sz="1800" b="1"/>
                        <a:t>whole number of times</a:t>
                      </a:r>
                      <a:r>
                        <a:rPr lang="en-GB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877701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/>
                        <a:t>inherit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Inherits value from parent.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40310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Resets to default (repeat).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574005"/>
                  </a:ext>
                </a:extLst>
              </a:tr>
              <a:tr h="319423">
                <a:tc>
                  <a:txBody>
                    <a:bodyPr/>
                    <a:lstStyle/>
                    <a:p>
                      <a:r>
                        <a:rPr lang="en-GB" sz="1800" dirty="0"/>
                        <a:t>unset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Resets based on inheritance rules.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2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88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5853-F007-E298-E350-4362F8F0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 and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F5D82-6010-ACCC-6713-CF77B3F9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152" y="2162771"/>
            <a:ext cx="5029200" cy="385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7B507-4F3D-1FD9-E99C-F6F7F97C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210958"/>
            <a:ext cx="5279280" cy="38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ABC45-A499-4358-774C-37532C52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EE52-17CA-7C92-F130-32583DCE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 and margin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793CD-97CB-3D65-66CD-4D3BEE9AC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18" y="1274951"/>
            <a:ext cx="8059764" cy="46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32DE-21D5-1FD7-A06D-B763F35E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 and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D7CD7-E1E0-0FF3-C76F-94F88EE6C9BD}"/>
              </a:ext>
            </a:extLst>
          </p:cNvPr>
          <p:cNvSpPr txBox="1"/>
          <p:nvPr/>
        </p:nvSpPr>
        <p:spPr>
          <a:xfrm>
            <a:off x="925774" y="1509541"/>
            <a:ext cx="8577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Adds space inside the element, between content and border.</a:t>
            </a:r>
          </a:p>
          <a:p>
            <a:r>
              <a:rPr lang="en-GB" dirty="0"/>
              <a:t>Margin: Adds space outside the element, between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FED7C-FE47-F351-8FE6-AD2707FBD1FF}"/>
              </a:ext>
            </a:extLst>
          </p:cNvPr>
          <p:cNvSpPr txBox="1"/>
          <p:nvPr/>
        </p:nvSpPr>
        <p:spPr>
          <a:xfrm>
            <a:off x="925774" y="274744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Single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976FB-DF13-AEE3-60BE-28D0D36A2EA6}"/>
              </a:ext>
            </a:extLst>
          </p:cNvPr>
          <p:cNvSpPr txBox="1"/>
          <p:nvPr/>
        </p:nvSpPr>
        <p:spPr>
          <a:xfrm>
            <a:off x="6262272" y="2747441"/>
            <a:ext cx="5220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Two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C1255-384A-FA86-8A44-E5E576D96BDF}"/>
              </a:ext>
            </a:extLst>
          </p:cNvPr>
          <p:cNvSpPr txBox="1"/>
          <p:nvPr/>
        </p:nvSpPr>
        <p:spPr>
          <a:xfrm>
            <a:off x="612648" y="3429000"/>
            <a:ext cx="29550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10px;   /* all sides (top, right, bottom, left) */</a:t>
            </a:r>
          </a:p>
          <a:p>
            <a:endParaRPr lang="en-GB" dirty="0"/>
          </a:p>
          <a:p>
            <a:r>
              <a:rPr lang="en-GB" dirty="0"/>
              <a:t>margin: 20px;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AABB3-4AB6-5B8D-10ED-71FD531AC2A9}"/>
              </a:ext>
            </a:extLst>
          </p:cNvPr>
          <p:cNvSpPr txBox="1"/>
          <p:nvPr/>
        </p:nvSpPr>
        <p:spPr>
          <a:xfrm>
            <a:off x="5939437" y="3316597"/>
            <a:ext cx="6093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10px 20px;</a:t>
            </a:r>
          </a:p>
          <a:p>
            <a:r>
              <a:rPr lang="en-GB" dirty="0"/>
              <a:t>/* 10px → top &amp; bottom, 20px → right &amp; left */</a:t>
            </a:r>
          </a:p>
          <a:p>
            <a:endParaRPr lang="en-GB" dirty="0"/>
          </a:p>
          <a:p>
            <a:r>
              <a:rPr lang="en-GB" dirty="0"/>
              <a:t>margin: 5px auto;</a:t>
            </a:r>
          </a:p>
          <a:p>
            <a:r>
              <a:rPr lang="en-GB" dirty="0"/>
              <a:t>/* 5px → top &amp; bottom, auto → </a:t>
            </a:r>
            <a:r>
              <a:rPr lang="en-GB" dirty="0" err="1"/>
              <a:t>center</a:t>
            </a:r>
            <a:r>
              <a:rPr lang="en-GB" dirty="0"/>
              <a:t> horizontally */</a:t>
            </a:r>
          </a:p>
        </p:txBody>
      </p:sp>
    </p:spTree>
    <p:extLst>
      <p:ext uri="{BB962C8B-B14F-4D97-AF65-F5344CB8AC3E}">
        <p14:creationId xmlns:p14="http://schemas.microsoft.com/office/powerpoint/2010/main" val="127837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3DBBB-9FB9-738D-35C2-79A1E3582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63C1-C040-338D-574C-81273095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 and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35DB0-9806-493E-1F4B-11AF302FCD8F}"/>
              </a:ext>
            </a:extLst>
          </p:cNvPr>
          <p:cNvSpPr txBox="1"/>
          <p:nvPr/>
        </p:nvSpPr>
        <p:spPr>
          <a:xfrm>
            <a:off x="925774" y="1509541"/>
            <a:ext cx="8577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Adds space inside the element, between content and border.</a:t>
            </a:r>
          </a:p>
          <a:p>
            <a:r>
              <a:rPr lang="en-GB" dirty="0"/>
              <a:t>Margin: Adds space outside the element, between elements.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0DD05-E2A8-386E-39DD-126B883DD483}"/>
              </a:ext>
            </a:extLst>
          </p:cNvPr>
          <p:cNvSpPr txBox="1"/>
          <p:nvPr/>
        </p:nvSpPr>
        <p:spPr>
          <a:xfrm>
            <a:off x="925774" y="3059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Three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75896-501C-17AB-825A-44FBA01F92AF}"/>
              </a:ext>
            </a:extLst>
          </p:cNvPr>
          <p:cNvSpPr txBox="1"/>
          <p:nvPr/>
        </p:nvSpPr>
        <p:spPr>
          <a:xfrm>
            <a:off x="6652017" y="3059668"/>
            <a:ext cx="199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Four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E61DD-62CB-1B2A-9183-318145A25820}"/>
              </a:ext>
            </a:extLst>
          </p:cNvPr>
          <p:cNvSpPr txBox="1"/>
          <p:nvPr/>
        </p:nvSpPr>
        <p:spPr>
          <a:xfrm>
            <a:off x="438462" y="3686465"/>
            <a:ext cx="4433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10px 15px 20px;</a:t>
            </a:r>
          </a:p>
          <a:p>
            <a:r>
              <a:rPr lang="en-GB" dirty="0"/>
              <a:t>/* top: 10px, right &amp; left: 15px, bottom: 20px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60546-1577-7A4A-4BC6-0C1C2CEA2583}"/>
              </a:ext>
            </a:extLst>
          </p:cNvPr>
          <p:cNvSpPr txBox="1"/>
          <p:nvPr/>
        </p:nvSpPr>
        <p:spPr>
          <a:xfrm>
            <a:off x="5939437" y="3686465"/>
            <a:ext cx="4073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margin: 10px 15px 20px 25px;</a:t>
            </a:r>
          </a:p>
          <a:p>
            <a:r>
              <a:rPr lang="en-GB" dirty="0"/>
              <a:t>/* top: 10px, right: 15px, bottom: 20px, left: 25px */</a:t>
            </a:r>
          </a:p>
        </p:txBody>
      </p:sp>
    </p:spTree>
    <p:extLst>
      <p:ext uri="{BB962C8B-B14F-4D97-AF65-F5344CB8AC3E}">
        <p14:creationId xmlns:p14="http://schemas.microsoft.com/office/powerpoint/2010/main" val="117361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0ECF-CD81-BBFC-F164-73E5BC91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CC62-411F-BB9F-4C88-01C66D7D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Padding and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68415-5530-307C-F53F-847D0D0A546A}"/>
              </a:ext>
            </a:extLst>
          </p:cNvPr>
          <p:cNvSpPr txBox="1"/>
          <p:nvPr/>
        </p:nvSpPr>
        <p:spPr>
          <a:xfrm>
            <a:off x="925774" y="1509541"/>
            <a:ext cx="8577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Padding: Adds space inside the element, between content and border.</a:t>
            </a:r>
          </a:p>
          <a:p>
            <a:r>
              <a:rPr lang="en-GB" dirty="0"/>
              <a:t>Margin: Adds space outside the element, between elements.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58868-83D4-0F5C-DBF1-EB7466FD3303}"/>
              </a:ext>
            </a:extLst>
          </p:cNvPr>
          <p:cNvSpPr txBox="1"/>
          <p:nvPr/>
        </p:nvSpPr>
        <p:spPr>
          <a:xfrm>
            <a:off x="925774" y="264179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Individual Sides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5ADC1-1DDD-4831-852E-83DDB659AA3D}"/>
              </a:ext>
            </a:extLst>
          </p:cNvPr>
          <p:cNvSpPr txBox="1"/>
          <p:nvPr/>
        </p:nvSpPr>
        <p:spPr>
          <a:xfrm>
            <a:off x="925774" y="3429000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padding-top: 10px;</a:t>
            </a:r>
          </a:p>
          <a:p>
            <a:r>
              <a:rPr lang="en-GB" dirty="0"/>
              <a:t>padding-right: 15px;</a:t>
            </a:r>
          </a:p>
          <a:p>
            <a:r>
              <a:rPr lang="en-GB" dirty="0"/>
              <a:t>padding-bottom: 20px;</a:t>
            </a:r>
          </a:p>
          <a:p>
            <a:r>
              <a:rPr lang="en-GB" dirty="0"/>
              <a:t>padding-left: 25px;</a:t>
            </a:r>
          </a:p>
          <a:p>
            <a:endParaRPr lang="en-GB" dirty="0"/>
          </a:p>
          <a:p>
            <a:r>
              <a:rPr lang="en-GB" dirty="0"/>
              <a:t>margin-left: auto; /* e.g., </a:t>
            </a:r>
            <a:r>
              <a:rPr lang="en-GB" dirty="0" err="1"/>
              <a:t>centering</a:t>
            </a:r>
            <a:r>
              <a:rPr lang="en-GB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61629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5018-93B1-7A65-1FCD-6C9B0A21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property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A686-5672-9857-60D4-48910917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 syntax:-</a:t>
            </a:r>
          </a:p>
          <a:p>
            <a:pPr marL="0" indent="0">
              <a:buNone/>
            </a:pPr>
            <a:r>
              <a:rPr lang="en-GB" dirty="0"/>
              <a:t>selector {</a:t>
            </a:r>
          </a:p>
          <a:p>
            <a:pPr marL="0" indent="0">
              <a:buNone/>
            </a:pPr>
            <a:r>
              <a:rPr lang="en-GB" dirty="0"/>
              <a:t>  border: width style </a:t>
            </a:r>
            <a:r>
              <a:rPr lang="en-GB" dirty="0" err="1"/>
              <a:t>color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 Example:-</a:t>
            </a:r>
          </a:p>
          <a:p>
            <a:pPr marL="0" indent="0">
              <a:buNone/>
            </a:pPr>
            <a:r>
              <a:rPr lang="en-GB" dirty="0"/>
              <a:t>div {</a:t>
            </a:r>
          </a:p>
          <a:p>
            <a:pPr marL="0" indent="0">
              <a:buNone/>
            </a:pPr>
            <a:r>
              <a:rPr lang="en-GB" dirty="0"/>
              <a:t>  border: 2px solid black;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0310F-ADAD-E871-BE91-438D00FD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32" y="4219294"/>
            <a:ext cx="5997460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20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3A41-10E4-94BF-E15E-E1729D85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1C0D7-CF1A-F479-A74C-52BF6487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007" y="1680898"/>
            <a:ext cx="6372225" cy="364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8E160-1FA2-0A44-ABCF-1BCAA8341961}"/>
              </a:ext>
            </a:extLst>
          </p:cNvPr>
          <p:cNvSpPr txBox="1"/>
          <p:nvPr/>
        </p:nvSpPr>
        <p:spPr>
          <a:xfrm>
            <a:off x="1722119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border-style:</a:t>
            </a:r>
          </a:p>
        </p:txBody>
      </p:sp>
    </p:spTree>
    <p:extLst>
      <p:ext uri="{BB962C8B-B14F-4D97-AF65-F5344CB8AC3E}">
        <p14:creationId xmlns:p14="http://schemas.microsoft.com/office/powerpoint/2010/main" val="3906519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8BE5-6D84-3535-6C06-37E41D4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property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2DAE-31FC-59E9-8AA0-57307F6D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can </a:t>
            </a:r>
            <a:r>
              <a:rPr lang="en-GB" b="1" dirty="0"/>
              <a:t>remove</a:t>
            </a:r>
            <a:r>
              <a:rPr lang="en-GB" dirty="0"/>
              <a:t> a border with:</a:t>
            </a:r>
          </a:p>
          <a:p>
            <a:pPr marL="0" indent="0">
              <a:buNone/>
            </a:pPr>
            <a:r>
              <a:rPr lang="en-GB" dirty="0"/>
              <a:t>border: none;</a:t>
            </a:r>
          </a:p>
          <a:p>
            <a:pPr marL="0" indent="0">
              <a:buNone/>
            </a:pPr>
            <a:r>
              <a:rPr lang="en-GB" dirty="0"/>
              <a:t>You can combine border with border-radius for rounded corners:</a:t>
            </a:r>
          </a:p>
          <a:p>
            <a:pPr marL="0" indent="0">
              <a:buNone/>
            </a:pPr>
            <a:r>
              <a:rPr lang="en-GB" dirty="0"/>
              <a:t>border-radius: 10px;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950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EA51-9F6F-2071-F7FF-9FD4A0D7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tags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52DF8B-1C5D-BD00-58B8-0108ED4B0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011826"/>
              </p:ext>
            </p:extLst>
          </p:nvPr>
        </p:nvGraphicFramePr>
        <p:xfrm>
          <a:off x="189875" y="1394084"/>
          <a:ext cx="11812250" cy="50219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06125">
                  <a:extLst>
                    <a:ext uri="{9D8B030D-6E8A-4147-A177-3AD203B41FA5}">
                      <a16:colId xmlns:a16="http://schemas.microsoft.com/office/drawing/2014/main" val="2142569805"/>
                    </a:ext>
                  </a:extLst>
                </a:gridCol>
                <a:gridCol w="5906125">
                  <a:extLst>
                    <a:ext uri="{9D8B030D-6E8A-4147-A177-3AD203B41FA5}">
                      <a16:colId xmlns:a16="http://schemas.microsoft.com/office/drawing/2014/main" val="1656736442"/>
                    </a:ext>
                  </a:extLst>
                </a:gridCol>
              </a:tblGrid>
              <a:tr h="427404">
                <a:tc>
                  <a:txBody>
                    <a:bodyPr/>
                    <a:lstStyle/>
                    <a:p>
                      <a:r>
                        <a:rPr lang="en-GB" sz="1800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21970"/>
                  </a:ext>
                </a:extLst>
              </a:tr>
              <a:tr h="747957">
                <a:tc>
                  <a:txBody>
                    <a:bodyPr/>
                    <a:lstStyle/>
                    <a:p>
                      <a:r>
                        <a:rPr lang="en-GB" sz="1800" b="1" dirty="0"/>
                        <a:t>Character encoding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&lt;meta charset="UTF-8"&gt;Ensures all </a:t>
                      </a:r>
                      <a:r>
                        <a:rPr lang="en-GB" sz="1800" dirty="0">
                          <a:solidFill>
                            <a:srgbClr val="00B0F0"/>
                          </a:solidFill>
                        </a:rPr>
                        <a:t>languages/symbols display correctly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114600"/>
                  </a:ext>
                </a:extLst>
              </a:tr>
              <a:tr h="747957">
                <a:tc>
                  <a:txBody>
                    <a:bodyPr/>
                    <a:lstStyle/>
                    <a:p>
                      <a:r>
                        <a:rPr lang="en-GB" sz="1800" b="1" dirty="0"/>
                        <a:t>Page description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&lt;meta name="description" content="Free tutorials on HTML and CSS"&gt;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93615"/>
                  </a:ext>
                </a:extLst>
              </a:tr>
              <a:tr h="747957">
                <a:tc>
                  <a:txBody>
                    <a:bodyPr/>
                    <a:lstStyle/>
                    <a:p>
                      <a:r>
                        <a:rPr lang="en-GB" sz="1800" b="1" dirty="0"/>
                        <a:t>Keywords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&lt;meta name="keywords" content="HTML, CSS, web development"&gt; (Not widely used anymore)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108874"/>
                  </a:ext>
                </a:extLst>
              </a:tr>
              <a:tr h="427404">
                <a:tc>
                  <a:txBody>
                    <a:bodyPr/>
                    <a:lstStyle/>
                    <a:p>
                      <a:r>
                        <a:rPr lang="en-GB" sz="1800" b="1" dirty="0"/>
                        <a:t>Author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&lt;meta name="author" content="Ahmed Samir"&gt;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096520"/>
                  </a:ext>
                </a:extLst>
              </a:tr>
              <a:tr h="747957">
                <a:tc>
                  <a:txBody>
                    <a:bodyPr/>
                    <a:lstStyle/>
                    <a:p>
                      <a:r>
                        <a:rPr lang="en-GB" sz="1800" b="1" dirty="0"/>
                        <a:t>Viewport (Responsive)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&lt;meta name="viewport" content="width=device-width, initial-scale=1.0"&gt;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62257"/>
                  </a:ext>
                </a:extLst>
              </a:tr>
              <a:tr h="747957">
                <a:tc>
                  <a:txBody>
                    <a:bodyPr/>
                    <a:lstStyle/>
                    <a:p>
                      <a:r>
                        <a:rPr lang="en-GB" sz="1800" b="1" dirty="0"/>
                        <a:t>Refresh / Redirect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&lt;meta http-equiv="refresh" content="5;url=https://example.com"&gt;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44875"/>
                  </a:ext>
                </a:extLst>
              </a:tr>
              <a:tr h="427404">
                <a:tc>
                  <a:txBody>
                    <a:bodyPr/>
                    <a:lstStyle/>
                    <a:p>
                      <a:r>
                        <a:rPr lang="en-GB" sz="1800" b="1" dirty="0"/>
                        <a:t>Robots (SEO control)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&lt;meta name="robots" content="index, follow"&gt;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38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68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D454-4B57-EE01-593A-DDC22931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property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57EC-AB92-0669-D132-21618358F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3809451" cy="2946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Individual Sides</a:t>
            </a:r>
          </a:p>
          <a:p>
            <a:pPr marL="0" indent="0">
              <a:buNone/>
            </a:pPr>
            <a:r>
              <a:rPr lang="en-GB" dirty="0"/>
              <a:t>border-top: 2px solid blue;</a:t>
            </a:r>
          </a:p>
          <a:p>
            <a:pPr marL="0" indent="0">
              <a:buNone/>
            </a:pPr>
            <a:r>
              <a:rPr lang="en-GB" dirty="0"/>
              <a:t>border-right: 1px dashed green;</a:t>
            </a:r>
          </a:p>
          <a:p>
            <a:pPr marL="0" indent="0">
              <a:buNone/>
            </a:pPr>
            <a:r>
              <a:rPr lang="en-GB" dirty="0"/>
              <a:t>border-bottom: 3px dotted red;</a:t>
            </a:r>
          </a:p>
          <a:p>
            <a:pPr marL="0" indent="0">
              <a:buNone/>
            </a:pPr>
            <a:r>
              <a:rPr lang="en-GB" dirty="0"/>
              <a:t>border-left: 5px double black;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88C34-F3A3-B0A7-7DAE-C9A5B5349EF9}"/>
              </a:ext>
            </a:extLst>
          </p:cNvPr>
          <p:cNvSpPr txBox="1"/>
          <p:nvPr/>
        </p:nvSpPr>
        <p:spPr>
          <a:xfrm>
            <a:off x="5485853" y="1887884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Shorthand (All in One Line)</a:t>
            </a:r>
            <a:endParaRPr lang="en-GB" dirty="0"/>
          </a:p>
          <a:p>
            <a:r>
              <a:rPr lang="en-GB" dirty="0"/>
              <a:t>border: 2px solid red;</a:t>
            </a:r>
          </a:p>
          <a:p>
            <a:r>
              <a:rPr lang="en-GB" dirty="0"/>
              <a:t>/* border-width | border-style | border-</a:t>
            </a:r>
            <a:r>
              <a:rPr lang="en-GB" dirty="0" err="1"/>
              <a:t>color</a:t>
            </a:r>
            <a:r>
              <a:rPr lang="en-GB" dirty="0"/>
              <a:t> 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D7D4C-B268-0DF1-9D3B-E88A1490C3DA}"/>
              </a:ext>
            </a:extLst>
          </p:cNvPr>
          <p:cNvSpPr txBox="1"/>
          <p:nvPr/>
        </p:nvSpPr>
        <p:spPr>
          <a:xfrm>
            <a:off x="5485853" y="342900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Detailed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048DB-F659-C2C2-049B-E5BBACC83935}"/>
              </a:ext>
            </a:extLst>
          </p:cNvPr>
          <p:cNvSpPr txBox="1"/>
          <p:nvPr/>
        </p:nvSpPr>
        <p:spPr>
          <a:xfrm>
            <a:off x="5485853" y="3903503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border-width: 2px;</a:t>
            </a:r>
          </a:p>
          <a:p>
            <a:r>
              <a:rPr lang="en-GB" dirty="0"/>
              <a:t>border-style: solid;</a:t>
            </a:r>
          </a:p>
          <a:p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black;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E9239-1BE3-E90C-0689-9F0B2D8F6BC0}"/>
              </a:ext>
            </a:extLst>
          </p:cNvPr>
          <p:cNvSpPr txBox="1"/>
          <p:nvPr/>
        </p:nvSpPr>
        <p:spPr>
          <a:xfrm>
            <a:off x="5485853" y="5167141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or</a:t>
            </a:r>
          </a:p>
          <a:p>
            <a:r>
              <a:rPr lang="en-GB" dirty="0"/>
              <a:t>border-top-width: 2px;</a:t>
            </a:r>
          </a:p>
          <a:p>
            <a:r>
              <a:rPr lang="en-GB" dirty="0"/>
              <a:t>border-left-style: dashed;</a:t>
            </a:r>
          </a:p>
          <a:p>
            <a:r>
              <a:rPr lang="en-GB" dirty="0"/>
              <a:t>border-bottom-</a:t>
            </a:r>
            <a:r>
              <a:rPr lang="en-GB" dirty="0" err="1"/>
              <a:t>color</a:t>
            </a:r>
            <a:r>
              <a:rPr lang="en-GB" dirty="0"/>
              <a:t>: green;</a:t>
            </a:r>
          </a:p>
        </p:txBody>
      </p:sp>
    </p:spTree>
    <p:extLst>
      <p:ext uri="{BB962C8B-B14F-4D97-AF65-F5344CB8AC3E}">
        <p14:creationId xmlns:p14="http://schemas.microsoft.com/office/powerpoint/2010/main" val="4248059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D268-B521-C0C0-7F84-DA255290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 property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235D5-7746-A693-B765-A4A5D263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Multiple Side </a:t>
            </a:r>
            <a:r>
              <a:rPr lang="en-GB" b="1" dirty="0" err="1"/>
              <a:t>Shorthands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border-width: 2px 4px 6px 8px;</a:t>
            </a:r>
          </a:p>
          <a:p>
            <a:pPr marL="0" indent="0">
              <a:buNone/>
            </a:pPr>
            <a:r>
              <a:rPr lang="en-GB" dirty="0"/>
              <a:t>/* top | right | bottom | left */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border-style: solid dashed dotted double;</a:t>
            </a:r>
          </a:p>
          <a:p>
            <a:pPr marL="0" indent="0">
              <a:buNone/>
            </a:pPr>
            <a:r>
              <a:rPr lang="en-GB" dirty="0"/>
              <a:t>/* same order */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border-</a:t>
            </a:r>
            <a:r>
              <a:rPr lang="en-GB" dirty="0" err="1"/>
              <a:t>color</a:t>
            </a:r>
            <a:r>
              <a:rPr lang="en-GB" dirty="0"/>
              <a:t>: red green blue orange;</a:t>
            </a:r>
          </a:p>
          <a:p>
            <a:pPr marL="0" indent="0">
              <a:buNone/>
            </a:pPr>
            <a:r>
              <a:rPr lang="en-GB" dirty="0"/>
              <a:t>/* same order */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2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57C-F322-B586-5A63-D2DB09BD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vs inline Elements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018680-956C-4A93-685F-11E14C842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0851"/>
              </p:ext>
            </p:extLst>
          </p:nvPr>
        </p:nvGraphicFramePr>
        <p:xfrm>
          <a:off x="612648" y="2081673"/>
          <a:ext cx="10653714" cy="32918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51238">
                  <a:extLst>
                    <a:ext uri="{9D8B030D-6E8A-4147-A177-3AD203B41FA5}">
                      <a16:colId xmlns:a16="http://schemas.microsoft.com/office/drawing/2014/main" val="1083195375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3348213672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5472103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Block Element</a:t>
                      </a:r>
                      <a:endParaRPr lang="en-GB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/>
                        <a:t>Inline Element</a:t>
                      </a:r>
                      <a:endParaRPr lang="en-GB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617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Layout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Takes up the </a:t>
                      </a:r>
                      <a:r>
                        <a:rPr lang="en-GB" sz="1800" b="1"/>
                        <a:t>full width</a:t>
                      </a:r>
                      <a:r>
                        <a:rPr lang="en-GB" sz="1800"/>
                        <a:t>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Takes up </a:t>
                      </a:r>
                      <a:r>
                        <a:rPr lang="en-GB" sz="1800" b="1"/>
                        <a:t>only as much width</a:t>
                      </a:r>
                      <a:r>
                        <a:rPr lang="en-GB" sz="1800"/>
                        <a:t> as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9013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dirty="0"/>
                        <a:t> Starts on a new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No (stays in the same line)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5681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Box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Can set width, height, margin, 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Can’t set width/height (mostly)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04304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 Nesting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Can contain block &amp; inline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Can contain only </a:t>
                      </a:r>
                      <a:r>
                        <a:rPr lang="en-GB" sz="1800" b="1"/>
                        <a:t>text</a:t>
                      </a:r>
                      <a:r>
                        <a:rPr lang="en-GB" sz="1800"/>
                        <a:t> or other inline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8825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800" dirty="0"/>
                        <a:t> Common 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&lt;div&gt;, &lt;p&gt;, &lt;h1&gt;–&lt;h6&gt;, &lt;section&gt;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&lt;span&gt;, &lt;a&gt;, &lt;strong&gt;, &lt;</a:t>
                      </a:r>
                      <a:r>
                        <a:rPr lang="en-GB" sz="1800" dirty="0" err="1"/>
                        <a:t>img</a:t>
                      </a:r>
                      <a:r>
                        <a:rPr lang="en-GB" sz="180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41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7217-7D3B-8770-6C18-9795C4D6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25D5-730F-B567-EDC5-6B6E38FB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1- Do this page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2D2473-3923-A55B-7EB3-4FE8B2FA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74" y="2393120"/>
            <a:ext cx="4128286" cy="3498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BFA88-5AA5-0BFA-F5F6-235C900D5AE1}"/>
              </a:ext>
            </a:extLst>
          </p:cNvPr>
          <p:cNvSpPr txBox="1"/>
          <p:nvPr/>
        </p:nvSpPr>
        <p:spPr>
          <a:xfrm>
            <a:off x="5775960" y="1828800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 </a:t>
            </a:r>
            <a:r>
              <a:rPr lang="en-GB" dirty="0" err="1"/>
              <a:t>freecodecamp</a:t>
            </a:r>
            <a:r>
              <a:rPr lang="en-GB" dirty="0"/>
              <a:t> task quiz accessibility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25302-A1D1-37B1-2918-C6F54D95670B}"/>
              </a:ext>
            </a:extLst>
          </p:cNvPr>
          <p:cNvSpPr txBox="1"/>
          <p:nvPr/>
        </p:nvSpPr>
        <p:spPr>
          <a:xfrm>
            <a:off x="5775960" y="2393120"/>
            <a:ext cx="4937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https://www.freecodecamp.org/learn/2022/responsive-web-design/learn-accessibility-by-building-a-quiz/step-1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4FD1B-D94D-5CE2-8398-73B8E4DB44CB}"/>
              </a:ext>
            </a:extLst>
          </p:cNvPr>
          <p:cNvSpPr txBox="1"/>
          <p:nvPr/>
        </p:nvSpPr>
        <p:spPr>
          <a:xfrm>
            <a:off x="5775960" y="3680462"/>
            <a:ext cx="328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3- search about </a:t>
            </a:r>
            <a:r>
              <a:rPr lang="en-GB" dirty="0" err="1"/>
              <a:t>rgba</a:t>
            </a:r>
            <a:r>
              <a:rPr lang="en-GB" dirty="0"/>
              <a:t> for </a:t>
            </a:r>
            <a:r>
              <a:rPr lang="en-GB" dirty="0" err="1"/>
              <a:t>color</a:t>
            </a:r>
            <a:r>
              <a:rPr lang="en-GB" dirty="0"/>
              <a:t> property and display </a:t>
            </a:r>
            <a:r>
              <a:rPr lang="en-GB" dirty="0" err="1"/>
              <a:t>proberty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4A733-CBF2-0F47-967C-786454540E0D}"/>
              </a:ext>
            </a:extLst>
          </p:cNvPr>
          <p:cNvSpPr txBox="1"/>
          <p:nvPr/>
        </p:nvSpPr>
        <p:spPr>
          <a:xfrm>
            <a:off x="5775960" y="527191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4- create </a:t>
            </a:r>
            <a:r>
              <a:rPr lang="en-GB" dirty="0" err="1"/>
              <a:t>github</a:t>
            </a:r>
            <a:r>
              <a:rPr lang="en-GB" dirty="0"/>
              <a:t> account (optional)</a:t>
            </a:r>
          </a:p>
        </p:txBody>
      </p:sp>
    </p:spTree>
    <p:extLst>
      <p:ext uri="{BB962C8B-B14F-4D97-AF65-F5344CB8AC3E}">
        <p14:creationId xmlns:p14="http://schemas.microsoft.com/office/powerpoint/2010/main" val="135618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F28B-7C06-BF37-A249-2DDAEFFF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6FD1-B619-BC33-7C01-072C820A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CSS (Cascading Style Sheets)</a:t>
            </a:r>
            <a:r>
              <a:rPr lang="en-GB" dirty="0"/>
              <a:t> is the language used to </a:t>
            </a:r>
            <a:r>
              <a:rPr lang="en-GB" b="1" dirty="0"/>
              <a:t>style</a:t>
            </a:r>
            <a:r>
              <a:rPr lang="en-GB" dirty="0"/>
              <a:t> HTML elements. It controls </a:t>
            </a:r>
            <a:r>
              <a:rPr lang="en-GB" b="1" dirty="0" err="1"/>
              <a:t>colors</a:t>
            </a:r>
            <a:r>
              <a:rPr lang="en-GB" b="1" dirty="0"/>
              <a:t>, fonts, spacing, layout</a:t>
            </a:r>
            <a:r>
              <a:rPr lang="en-GB" dirty="0"/>
              <a:t>, and more.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B37FE-2CF6-261B-9A84-ACE98A29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11" y="2702560"/>
            <a:ext cx="5975375" cy="3839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CCFFE-00B2-3777-6217-63C7C4E22D93}"/>
              </a:ext>
            </a:extLst>
          </p:cNvPr>
          <p:cNvSpPr txBox="1"/>
          <p:nvPr/>
        </p:nvSpPr>
        <p:spPr>
          <a:xfrm>
            <a:off x="925774" y="3429000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 ONLY :</a:t>
            </a:r>
          </a:p>
        </p:txBody>
      </p:sp>
    </p:spTree>
    <p:extLst>
      <p:ext uri="{BB962C8B-B14F-4D97-AF65-F5344CB8AC3E}">
        <p14:creationId xmlns:p14="http://schemas.microsoft.com/office/powerpoint/2010/main" val="249411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4956-2D62-B63A-9222-6ADF9AA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620FF-3832-2307-C4C8-0E1CB07C4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260" y="1949768"/>
            <a:ext cx="6656743" cy="4592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48BCED-62AE-5AB6-0D2E-3BC8CE57C0ED}"/>
              </a:ext>
            </a:extLst>
          </p:cNvPr>
          <p:cNvSpPr txBox="1"/>
          <p:nvPr/>
        </p:nvSpPr>
        <p:spPr>
          <a:xfrm>
            <a:off x="914400" y="355600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HTML &amp;  CSS</a:t>
            </a:r>
          </a:p>
        </p:txBody>
      </p:sp>
    </p:spTree>
    <p:extLst>
      <p:ext uri="{BB962C8B-B14F-4D97-AF65-F5344CB8AC3E}">
        <p14:creationId xmlns:p14="http://schemas.microsoft.com/office/powerpoint/2010/main" val="68261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CE58-D5DE-41DC-D36F-0ADE55F9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70C1-D78B-BB74-50A5-B8D5E515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CSS was created by Håkon Wium Lie in 1994, while working with Tim Berners-Lee (the inventor of the Web) at CERN.</a:t>
            </a:r>
          </a:p>
          <a:p>
            <a:r>
              <a:rPr lang="en-GB" dirty="0"/>
              <a:t>Håkon published the first proposal for CSS in October 1994.</a:t>
            </a:r>
          </a:p>
          <a:p>
            <a:r>
              <a:rPr lang="en-GB" dirty="0"/>
              <a:t>It became an official W3C (World Wide Web Consortium) standard in 1996.</a:t>
            </a:r>
          </a:p>
          <a:p>
            <a:pPr marL="0" indent="0">
              <a:buNone/>
            </a:pPr>
            <a:r>
              <a:rPr lang="en-GB" dirty="0"/>
              <a:t>Why?</a:t>
            </a:r>
          </a:p>
          <a:p>
            <a:pPr marL="0" indent="0">
              <a:buNone/>
            </a:pPr>
            <a:r>
              <a:rPr lang="en-GB" dirty="0"/>
              <a:t>In the early days, HTML had no proper way to style websites. All fonts, </a:t>
            </a:r>
            <a:r>
              <a:rPr lang="en-GB" dirty="0" err="1"/>
              <a:t>colors</a:t>
            </a:r>
            <a:r>
              <a:rPr lang="en-GB" dirty="0"/>
              <a:t>, and layout were handled inside HTML using messy tags like &lt;font&gt;. CSS was invented to separate content (HTML) from style (CSS) and make websites easier to build and maintain.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https://youtu.be/Z4pCqK-V_Wo?si=v_EUY6St5xa-M1xr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A brief history of CSS until 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99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0094-B8A3-57ED-5E6C-419BD034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CSS until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F737C-C2A8-F3B5-8450-0FD85DB68E44}"/>
              </a:ext>
            </a:extLst>
          </p:cNvPr>
          <p:cNvSpPr txBox="1"/>
          <p:nvPr/>
        </p:nvSpPr>
        <p:spPr>
          <a:xfrm>
            <a:off x="1214201" y="1813810"/>
            <a:ext cx="983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CSS Origins (1994)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Håkon Wium Lie, working at CERN, proposed CSS in 1994.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At the time, there was no standard way to style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Early browsers like Viola had their own styling systems, but no unified language existed.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Web authors wanted more control over design, like changing fonts and layout.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19967-49A8-F2C1-0542-4186A4C56019}"/>
              </a:ext>
            </a:extLst>
          </p:cNvPr>
          <p:cNvSpPr txBox="1"/>
          <p:nvPr/>
        </p:nvSpPr>
        <p:spPr>
          <a:xfrm>
            <a:off x="1214201" y="3424050"/>
            <a:ext cx="10653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CSS Proposal and Early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Håkon published the first CSS draft just before Netscape released its new browser.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Bos, creator of the Argo browser (which also supported styles), joined Håkon to refine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 was designed to be simple, declarative, and not a programming language.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F530E-AB81-3303-CD76-D6486EF41CC1}"/>
              </a:ext>
            </a:extLst>
          </p:cNvPr>
          <p:cNvSpPr txBox="1"/>
          <p:nvPr/>
        </p:nvSpPr>
        <p:spPr>
          <a:xfrm>
            <a:off x="1214201" y="4664958"/>
            <a:ext cx="8964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Author vs. User Control Debate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core CSS idea: a balance between author styles, user preferences, and device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“cascading” concept set CSS apart from other proposals like DSSSL or browser-specific solutions.</a:t>
            </a:r>
          </a:p>
        </p:txBody>
      </p:sp>
    </p:spTree>
    <p:extLst>
      <p:ext uri="{BB962C8B-B14F-4D97-AF65-F5344CB8AC3E}">
        <p14:creationId xmlns:p14="http://schemas.microsoft.com/office/powerpoint/2010/main" val="76399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01BC-EFD1-9A93-8820-EA706FFC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2D3B-8DFF-392A-0FF1-A17A73B2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CSS until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D6188-D81E-80D7-1ED1-A6635BACDDB7}"/>
              </a:ext>
            </a:extLst>
          </p:cNvPr>
          <p:cNvSpPr txBox="1"/>
          <p:nvPr/>
        </p:nvSpPr>
        <p:spPr>
          <a:xfrm>
            <a:off x="1214201" y="1813810"/>
            <a:ext cx="9833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W3C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1995, W3C started supporting CSS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CSS1 became an official W3C Recommendation in December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1997, the CSS Working Group was created, chaired by Chris Lilley.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CSS2 was released in 1998, introducing more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3E275-151C-03DA-E9EB-8509699B03FC}"/>
              </a:ext>
            </a:extLst>
          </p:cNvPr>
          <p:cNvSpPr txBox="1"/>
          <p:nvPr/>
        </p:nvSpPr>
        <p:spPr>
          <a:xfrm>
            <a:off x="1214201" y="3424050"/>
            <a:ext cx="10653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Browser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Internet Explorer 3 (1996): First to support CSS (partially).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Netscape Navigator 4: Poor, inconsistent CSS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Opera: Strong early support for CSS1.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Safari (2003): Based on </a:t>
            </a:r>
            <a:r>
              <a:rPr lang="en-GB" dirty="0" err="1"/>
              <a:t>Konqueror</a:t>
            </a:r>
            <a:r>
              <a:rPr lang="en-GB" dirty="0"/>
              <a:t>; later became a major CSS player.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Mozilla/Firefox: Built after Netscape open-sourced its code; heavily invested in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Apple and Microsoft had separate approaches, with Mac IE showing strong CSS compliance at one point.</a:t>
            </a:r>
          </a:p>
        </p:txBody>
      </p:sp>
    </p:spTree>
    <p:extLst>
      <p:ext uri="{BB962C8B-B14F-4D97-AF65-F5344CB8AC3E}">
        <p14:creationId xmlns:p14="http://schemas.microsoft.com/office/powerpoint/2010/main" val="106018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B3A0-4382-6C51-8C51-D46F77E60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5F81-21B2-8D2D-7953-3CA76C20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CSS until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693EA-EE9A-182D-4816-10FAC1903FEC}"/>
              </a:ext>
            </a:extLst>
          </p:cNvPr>
          <p:cNvSpPr txBox="1"/>
          <p:nvPr/>
        </p:nvSpPr>
        <p:spPr>
          <a:xfrm>
            <a:off x="1214201" y="1813810"/>
            <a:ext cx="983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Web 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CSS2 included Web Fonts, but adoption was slow due to licensing and tech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Microsoft’s EOT format was proprietary and not widely adopted.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Around 2008, WOFF (Web Open Font Format) emerged as the new standard.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E440C-1E8A-A25F-06A8-457BD9403A1F}"/>
              </a:ext>
            </a:extLst>
          </p:cNvPr>
          <p:cNvSpPr txBox="1"/>
          <p:nvPr/>
        </p:nvSpPr>
        <p:spPr>
          <a:xfrm>
            <a:off x="1214201" y="3424050"/>
            <a:ext cx="106535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Beyond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CSS began being used in e-books (EPUB) and PDF formatting (e.g., with Prince).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in mobile rendering and later in GUI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 suites by people like Eric Meyer, Todd Fahrner (Acid Test), and Gérard Talbot helped improve implementation quality.</a:t>
            </a:r>
          </a:p>
        </p:txBody>
      </p:sp>
    </p:spTree>
    <p:extLst>
      <p:ext uri="{BB962C8B-B14F-4D97-AF65-F5344CB8AC3E}">
        <p14:creationId xmlns:p14="http://schemas.microsoft.com/office/powerpoint/2010/main" val="229090837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2151</Words>
  <Application>Microsoft Office PowerPoint</Application>
  <PresentationFormat>Widescreen</PresentationFormat>
  <Paragraphs>309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Arial</vt:lpstr>
      <vt:lpstr>Consolas</vt:lpstr>
      <vt:lpstr>Neue Haas Grotesk Text Pro</vt:lpstr>
      <vt:lpstr>Verdana</vt:lpstr>
      <vt:lpstr>VanillaVTI</vt:lpstr>
      <vt:lpstr>Frontend course session 2 first CSS code</vt:lpstr>
      <vt:lpstr>Agenda </vt:lpstr>
      <vt:lpstr>Meta tags</vt:lpstr>
      <vt:lpstr>What is CSS</vt:lpstr>
      <vt:lpstr>What is CSS</vt:lpstr>
      <vt:lpstr>What is css</vt:lpstr>
      <vt:lpstr>A brief history of CSS until 2016</vt:lpstr>
      <vt:lpstr>A brief history of CSS until 2016</vt:lpstr>
      <vt:lpstr>A brief history of CSS until 2016</vt:lpstr>
      <vt:lpstr>A brief history of CSS until 2016</vt:lpstr>
      <vt:lpstr>Where I can write CSS code </vt:lpstr>
      <vt:lpstr>Where I can write CSS code </vt:lpstr>
      <vt:lpstr>Basic of selectors</vt:lpstr>
      <vt:lpstr>How to use color</vt:lpstr>
      <vt:lpstr>How to assign color value</vt:lpstr>
      <vt:lpstr>Background image property  </vt:lpstr>
      <vt:lpstr>Background image property  </vt:lpstr>
      <vt:lpstr>Background image property  </vt:lpstr>
      <vt:lpstr>Background image property  </vt:lpstr>
      <vt:lpstr>Background image property  </vt:lpstr>
      <vt:lpstr>Background image property  background-repeat </vt:lpstr>
      <vt:lpstr>Padding and margin</vt:lpstr>
      <vt:lpstr>Padding and margin</vt:lpstr>
      <vt:lpstr>Padding and margin</vt:lpstr>
      <vt:lpstr>Padding and margin</vt:lpstr>
      <vt:lpstr>Padding and margin</vt:lpstr>
      <vt:lpstr>Border property </vt:lpstr>
      <vt:lpstr>Border property</vt:lpstr>
      <vt:lpstr>Border property </vt:lpstr>
      <vt:lpstr>Border property </vt:lpstr>
      <vt:lpstr>Border property </vt:lpstr>
      <vt:lpstr>Block vs inline Elements </vt:lpstr>
      <vt:lpstr>Tasks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samir</dc:creator>
  <cp:lastModifiedBy>ahmed samir</cp:lastModifiedBy>
  <cp:revision>3</cp:revision>
  <dcterms:created xsi:type="dcterms:W3CDTF">2025-08-01T15:23:11Z</dcterms:created>
  <dcterms:modified xsi:type="dcterms:W3CDTF">2025-08-02T15:52:24Z</dcterms:modified>
</cp:coreProperties>
</file>