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0" r:id="rId5"/>
    <p:sldId id="264" r:id="rId6"/>
    <p:sldId id="266" r:id="rId7"/>
    <p:sldId id="260" r:id="rId8"/>
    <p:sldId id="258" r:id="rId9"/>
    <p:sldId id="259" r:id="rId10"/>
    <p:sldId id="261" r:id="rId11"/>
    <p:sldId id="262" r:id="rId12"/>
    <p:sldId id="267" r:id="rId13"/>
    <p:sldId id="263" r:id="rId14"/>
    <p:sldId id="268" r:id="rId15"/>
    <p:sldId id="279" r:id="rId16"/>
    <p:sldId id="269" r:id="rId17"/>
    <p:sldId id="271" r:id="rId18"/>
    <p:sldId id="273" r:id="rId19"/>
    <p:sldId id="272"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2677E-C542-4243-B7F0-3962750659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E45D31-750B-43D6-AD30-127F858C746B}">
      <dgm:prSet/>
      <dgm:spPr/>
      <dgm:t>
        <a:bodyPr/>
        <a:lstStyle/>
        <a:p>
          <a:r>
            <a:rPr lang="en-GB"/>
            <a:t>Display flex </a:t>
          </a:r>
          <a:endParaRPr lang="en-US"/>
        </a:p>
      </dgm:t>
    </dgm:pt>
    <dgm:pt modelId="{D8F5604E-273F-4B99-8616-121663FD7DC0}" type="parTrans" cxnId="{00A518B9-24D4-4EFD-ADBA-F65BEF8D018D}">
      <dgm:prSet/>
      <dgm:spPr/>
      <dgm:t>
        <a:bodyPr/>
        <a:lstStyle/>
        <a:p>
          <a:endParaRPr lang="en-US"/>
        </a:p>
      </dgm:t>
    </dgm:pt>
    <dgm:pt modelId="{EB150794-6B6F-43BB-B03E-CC38CCB14776}" type="sibTrans" cxnId="{00A518B9-24D4-4EFD-ADBA-F65BEF8D018D}">
      <dgm:prSet/>
      <dgm:spPr/>
      <dgm:t>
        <a:bodyPr/>
        <a:lstStyle/>
        <a:p>
          <a:endParaRPr lang="en-US"/>
        </a:p>
      </dgm:t>
    </dgm:pt>
    <dgm:pt modelId="{B04B0D53-CA91-4AB0-B176-44B16F31A2D5}">
      <dgm:prSet/>
      <dgm:spPr/>
      <dgm:t>
        <a:bodyPr/>
        <a:lstStyle/>
        <a:p>
          <a:r>
            <a:rPr lang="en-GB" dirty="0"/>
            <a:t>Advanced fonts</a:t>
          </a:r>
          <a:endParaRPr lang="en-US" dirty="0"/>
        </a:p>
      </dgm:t>
    </dgm:pt>
    <dgm:pt modelId="{D9D507B3-925A-4C6C-A68C-3A2B41321150}" type="parTrans" cxnId="{1DB367B2-5CA4-4651-867C-CEC1FB81F95E}">
      <dgm:prSet/>
      <dgm:spPr/>
      <dgm:t>
        <a:bodyPr/>
        <a:lstStyle/>
        <a:p>
          <a:endParaRPr lang="en-US"/>
        </a:p>
      </dgm:t>
    </dgm:pt>
    <dgm:pt modelId="{AE5A8DED-D5F6-4AD1-8619-6244B22EFE8F}" type="sibTrans" cxnId="{1DB367B2-5CA4-4651-867C-CEC1FB81F95E}">
      <dgm:prSet/>
      <dgm:spPr/>
      <dgm:t>
        <a:bodyPr/>
        <a:lstStyle/>
        <a:p>
          <a:endParaRPr lang="en-US"/>
        </a:p>
      </dgm:t>
    </dgm:pt>
    <dgm:pt modelId="{8B45EE09-6DD1-4043-9C58-8FFDBC95E672}">
      <dgm:prSet/>
      <dgm:spPr/>
      <dgm:t>
        <a:bodyPr/>
        <a:lstStyle/>
        <a:p>
          <a:r>
            <a:rPr lang="en-GB" dirty="0"/>
            <a:t>Shadow </a:t>
          </a:r>
          <a:endParaRPr lang="en-US" dirty="0"/>
        </a:p>
      </dgm:t>
    </dgm:pt>
    <dgm:pt modelId="{01AC5C71-4946-494F-A60B-62C3DD72DCBC}" type="parTrans" cxnId="{0C8ED934-1A27-4FB0-A96A-1680B840C98D}">
      <dgm:prSet/>
      <dgm:spPr/>
      <dgm:t>
        <a:bodyPr/>
        <a:lstStyle/>
        <a:p>
          <a:endParaRPr lang="en-US"/>
        </a:p>
      </dgm:t>
    </dgm:pt>
    <dgm:pt modelId="{D00769E6-6281-4BDF-AA9C-6C2610ECDE42}" type="sibTrans" cxnId="{0C8ED934-1A27-4FB0-A96A-1680B840C98D}">
      <dgm:prSet/>
      <dgm:spPr/>
      <dgm:t>
        <a:bodyPr/>
        <a:lstStyle/>
        <a:p>
          <a:endParaRPr lang="en-US"/>
        </a:p>
      </dgm:t>
    </dgm:pt>
    <dgm:pt modelId="{1A04EF5F-37F7-4425-B0A9-C5970C63E26A}">
      <dgm:prSet/>
      <dgm:spPr/>
      <dgm:t>
        <a:bodyPr/>
        <a:lstStyle/>
        <a:p>
          <a:r>
            <a:rPr lang="en-GB" dirty="0"/>
            <a:t>Border-radius </a:t>
          </a:r>
          <a:endParaRPr lang="en-US" dirty="0"/>
        </a:p>
      </dgm:t>
    </dgm:pt>
    <dgm:pt modelId="{22ADF114-2CB2-404E-9227-4609DDA9C4F6}" type="parTrans" cxnId="{594F061F-EF36-42D5-A0D4-305570E59000}">
      <dgm:prSet/>
      <dgm:spPr/>
      <dgm:t>
        <a:bodyPr/>
        <a:lstStyle/>
        <a:p>
          <a:endParaRPr lang="en-US"/>
        </a:p>
      </dgm:t>
    </dgm:pt>
    <dgm:pt modelId="{9A115D88-4814-442F-ADB0-170BED1E51C2}" type="sibTrans" cxnId="{594F061F-EF36-42D5-A0D4-305570E59000}">
      <dgm:prSet/>
      <dgm:spPr/>
      <dgm:t>
        <a:bodyPr/>
        <a:lstStyle/>
        <a:p>
          <a:endParaRPr lang="en-US"/>
        </a:p>
      </dgm:t>
    </dgm:pt>
    <dgm:pt modelId="{301CA26B-9AD5-4296-9D9B-14AD487019DB}">
      <dgm:prSet/>
      <dgm:spPr/>
      <dgm:t>
        <a:bodyPr/>
        <a:lstStyle/>
        <a:p>
          <a:r>
            <a:rPr lang="en-GB" dirty="0"/>
            <a:t>Card styling </a:t>
          </a:r>
          <a:endParaRPr lang="en-US" dirty="0"/>
        </a:p>
      </dgm:t>
    </dgm:pt>
    <dgm:pt modelId="{9BB17E7E-2E70-426B-8CA5-AD0D2105C844}" type="parTrans" cxnId="{5268A8D6-CD2B-4F69-9D65-D917408073DB}">
      <dgm:prSet/>
      <dgm:spPr/>
      <dgm:t>
        <a:bodyPr/>
        <a:lstStyle/>
        <a:p>
          <a:endParaRPr lang="en-US"/>
        </a:p>
      </dgm:t>
    </dgm:pt>
    <dgm:pt modelId="{C9363178-8067-466D-B790-B32BB5483219}" type="sibTrans" cxnId="{5268A8D6-CD2B-4F69-9D65-D917408073DB}">
      <dgm:prSet/>
      <dgm:spPr/>
      <dgm:t>
        <a:bodyPr/>
        <a:lstStyle/>
        <a:p>
          <a:endParaRPr lang="en-US"/>
        </a:p>
      </dgm:t>
    </dgm:pt>
    <dgm:pt modelId="{9701194A-FBF4-4087-A466-1A62EED8B0F7}">
      <dgm:prSet/>
      <dgm:spPr/>
      <dgm:t>
        <a:bodyPr/>
        <a:lstStyle/>
        <a:p>
          <a:r>
            <a:rPr lang="en-GB" dirty="0"/>
            <a:t>Landing styling</a:t>
          </a:r>
          <a:endParaRPr lang="en-US" dirty="0"/>
        </a:p>
      </dgm:t>
    </dgm:pt>
    <dgm:pt modelId="{00CC1C64-BD6F-461C-AAEE-D402FBFA4D87}" type="parTrans" cxnId="{3D336DC7-991A-4D74-976C-E3C08D97E4E9}">
      <dgm:prSet/>
      <dgm:spPr/>
      <dgm:t>
        <a:bodyPr/>
        <a:lstStyle/>
        <a:p>
          <a:endParaRPr lang="en-US"/>
        </a:p>
      </dgm:t>
    </dgm:pt>
    <dgm:pt modelId="{422144B9-C81D-4D68-941A-BCDBDB48B826}" type="sibTrans" cxnId="{3D336DC7-991A-4D74-976C-E3C08D97E4E9}">
      <dgm:prSet/>
      <dgm:spPr/>
      <dgm:t>
        <a:bodyPr/>
        <a:lstStyle/>
        <a:p>
          <a:endParaRPr lang="en-US"/>
        </a:p>
      </dgm:t>
    </dgm:pt>
    <dgm:pt modelId="{210C9806-4ADB-4205-A26B-69898D2A36AC}">
      <dgm:prSet/>
      <dgm:spPr/>
      <dgm:t>
        <a:bodyPr/>
        <a:lstStyle/>
        <a:p>
          <a:r>
            <a:rPr lang="en-GB" dirty="0"/>
            <a:t>nav styling </a:t>
          </a:r>
          <a:endParaRPr lang="en-US" dirty="0"/>
        </a:p>
      </dgm:t>
    </dgm:pt>
    <dgm:pt modelId="{15749408-DC37-424D-8542-946E767D66F6}" type="parTrans" cxnId="{BCCD6064-39A2-42FE-9C8A-B426770A41EA}">
      <dgm:prSet/>
      <dgm:spPr/>
      <dgm:t>
        <a:bodyPr/>
        <a:lstStyle/>
        <a:p>
          <a:endParaRPr lang="en-US"/>
        </a:p>
      </dgm:t>
    </dgm:pt>
    <dgm:pt modelId="{9EAECA7C-CB79-44D4-B25C-E81D7CDAF183}" type="sibTrans" cxnId="{BCCD6064-39A2-42FE-9C8A-B426770A41EA}">
      <dgm:prSet/>
      <dgm:spPr/>
      <dgm:t>
        <a:bodyPr/>
        <a:lstStyle/>
        <a:p>
          <a:endParaRPr lang="en-US"/>
        </a:p>
      </dgm:t>
    </dgm:pt>
    <dgm:pt modelId="{169494BB-CC2C-4378-A032-6D3596352B62}" type="pres">
      <dgm:prSet presAssocID="{5FC2677E-C542-4243-B7F0-3962750659B7}" presName="vert0" presStyleCnt="0">
        <dgm:presLayoutVars>
          <dgm:dir/>
          <dgm:animOne val="branch"/>
          <dgm:animLvl val="lvl"/>
        </dgm:presLayoutVars>
      </dgm:prSet>
      <dgm:spPr/>
    </dgm:pt>
    <dgm:pt modelId="{E4F51659-9970-409B-8436-1400BD0A626C}" type="pres">
      <dgm:prSet presAssocID="{48E45D31-750B-43D6-AD30-127F858C746B}" presName="thickLine" presStyleLbl="alignNode1" presStyleIdx="0" presStyleCnt="7"/>
      <dgm:spPr/>
    </dgm:pt>
    <dgm:pt modelId="{67173A34-C244-4B4B-A45B-9E0574CBF3C0}" type="pres">
      <dgm:prSet presAssocID="{48E45D31-750B-43D6-AD30-127F858C746B}" presName="horz1" presStyleCnt="0"/>
      <dgm:spPr/>
    </dgm:pt>
    <dgm:pt modelId="{ACB2CA66-2220-4448-ABB2-5917F4F63176}" type="pres">
      <dgm:prSet presAssocID="{48E45D31-750B-43D6-AD30-127F858C746B}" presName="tx1" presStyleLbl="revTx" presStyleIdx="0" presStyleCnt="7"/>
      <dgm:spPr/>
    </dgm:pt>
    <dgm:pt modelId="{4F57D154-B79D-45A2-9F26-7CC1E6407B52}" type="pres">
      <dgm:prSet presAssocID="{48E45D31-750B-43D6-AD30-127F858C746B}" presName="vert1" presStyleCnt="0"/>
      <dgm:spPr/>
    </dgm:pt>
    <dgm:pt modelId="{C3A396B9-DD32-42C9-A2BB-F7637F4BC2A9}" type="pres">
      <dgm:prSet presAssocID="{B04B0D53-CA91-4AB0-B176-44B16F31A2D5}" presName="thickLine" presStyleLbl="alignNode1" presStyleIdx="1" presStyleCnt="7"/>
      <dgm:spPr/>
    </dgm:pt>
    <dgm:pt modelId="{64218A5F-8297-488C-9671-808CE971857E}" type="pres">
      <dgm:prSet presAssocID="{B04B0D53-CA91-4AB0-B176-44B16F31A2D5}" presName="horz1" presStyleCnt="0"/>
      <dgm:spPr/>
    </dgm:pt>
    <dgm:pt modelId="{187EE0C7-918E-4382-8233-83559B407034}" type="pres">
      <dgm:prSet presAssocID="{B04B0D53-CA91-4AB0-B176-44B16F31A2D5}" presName="tx1" presStyleLbl="revTx" presStyleIdx="1" presStyleCnt="7"/>
      <dgm:spPr/>
    </dgm:pt>
    <dgm:pt modelId="{36E430CD-4507-4709-8881-83BAB4B23EB6}" type="pres">
      <dgm:prSet presAssocID="{B04B0D53-CA91-4AB0-B176-44B16F31A2D5}" presName="vert1" presStyleCnt="0"/>
      <dgm:spPr/>
    </dgm:pt>
    <dgm:pt modelId="{EC8F2A27-8827-4FC7-BBA4-4E26308B5588}" type="pres">
      <dgm:prSet presAssocID="{8B45EE09-6DD1-4043-9C58-8FFDBC95E672}" presName="thickLine" presStyleLbl="alignNode1" presStyleIdx="2" presStyleCnt="7"/>
      <dgm:spPr/>
    </dgm:pt>
    <dgm:pt modelId="{1223F8F0-4649-4FAA-989D-EE347C14D41E}" type="pres">
      <dgm:prSet presAssocID="{8B45EE09-6DD1-4043-9C58-8FFDBC95E672}" presName="horz1" presStyleCnt="0"/>
      <dgm:spPr/>
    </dgm:pt>
    <dgm:pt modelId="{FC9B7EDC-9AD5-45D7-8B6E-EC3A7F624A9C}" type="pres">
      <dgm:prSet presAssocID="{8B45EE09-6DD1-4043-9C58-8FFDBC95E672}" presName="tx1" presStyleLbl="revTx" presStyleIdx="2" presStyleCnt="7"/>
      <dgm:spPr/>
    </dgm:pt>
    <dgm:pt modelId="{20268212-DD45-4B8B-8605-58A358C1CAD4}" type="pres">
      <dgm:prSet presAssocID="{8B45EE09-6DD1-4043-9C58-8FFDBC95E672}" presName="vert1" presStyleCnt="0"/>
      <dgm:spPr/>
    </dgm:pt>
    <dgm:pt modelId="{E4CCE7B0-5310-4540-95AA-44022D02AB37}" type="pres">
      <dgm:prSet presAssocID="{1A04EF5F-37F7-4425-B0A9-C5970C63E26A}" presName="thickLine" presStyleLbl="alignNode1" presStyleIdx="3" presStyleCnt="7"/>
      <dgm:spPr/>
    </dgm:pt>
    <dgm:pt modelId="{4378C607-67BF-4D29-A900-A3B653A3972E}" type="pres">
      <dgm:prSet presAssocID="{1A04EF5F-37F7-4425-B0A9-C5970C63E26A}" presName="horz1" presStyleCnt="0"/>
      <dgm:spPr/>
    </dgm:pt>
    <dgm:pt modelId="{44CF800B-6832-4ADF-92E8-4D38BC7C8C38}" type="pres">
      <dgm:prSet presAssocID="{1A04EF5F-37F7-4425-B0A9-C5970C63E26A}" presName="tx1" presStyleLbl="revTx" presStyleIdx="3" presStyleCnt="7"/>
      <dgm:spPr/>
    </dgm:pt>
    <dgm:pt modelId="{326ACFB9-1610-455F-AB6A-80AEB884B0F4}" type="pres">
      <dgm:prSet presAssocID="{1A04EF5F-37F7-4425-B0A9-C5970C63E26A}" presName="vert1" presStyleCnt="0"/>
      <dgm:spPr/>
    </dgm:pt>
    <dgm:pt modelId="{EDE3F475-9D55-437E-ABD3-B50A2229024D}" type="pres">
      <dgm:prSet presAssocID="{301CA26B-9AD5-4296-9D9B-14AD487019DB}" presName="thickLine" presStyleLbl="alignNode1" presStyleIdx="4" presStyleCnt="7"/>
      <dgm:spPr/>
    </dgm:pt>
    <dgm:pt modelId="{B98F095C-4206-43AB-BE78-639B61F7E752}" type="pres">
      <dgm:prSet presAssocID="{301CA26B-9AD5-4296-9D9B-14AD487019DB}" presName="horz1" presStyleCnt="0"/>
      <dgm:spPr/>
    </dgm:pt>
    <dgm:pt modelId="{F484A1FA-90A6-4FA7-B14F-71BF1DB5E8FD}" type="pres">
      <dgm:prSet presAssocID="{301CA26B-9AD5-4296-9D9B-14AD487019DB}" presName="tx1" presStyleLbl="revTx" presStyleIdx="4" presStyleCnt="7"/>
      <dgm:spPr/>
    </dgm:pt>
    <dgm:pt modelId="{40290C28-6AED-4891-80B7-FA214C886040}" type="pres">
      <dgm:prSet presAssocID="{301CA26B-9AD5-4296-9D9B-14AD487019DB}" presName="vert1" presStyleCnt="0"/>
      <dgm:spPr/>
    </dgm:pt>
    <dgm:pt modelId="{CE2FF3D2-1765-4414-A6D5-411556EB4D58}" type="pres">
      <dgm:prSet presAssocID="{9701194A-FBF4-4087-A466-1A62EED8B0F7}" presName="thickLine" presStyleLbl="alignNode1" presStyleIdx="5" presStyleCnt="7"/>
      <dgm:spPr/>
    </dgm:pt>
    <dgm:pt modelId="{9CA5E01F-EC6E-4DEC-9A7C-1EDFF68E9643}" type="pres">
      <dgm:prSet presAssocID="{9701194A-FBF4-4087-A466-1A62EED8B0F7}" presName="horz1" presStyleCnt="0"/>
      <dgm:spPr/>
    </dgm:pt>
    <dgm:pt modelId="{2734A8BA-2025-4E2F-8CBC-34DA757C35C4}" type="pres">
      <dgm:prSet presAssocID="{9701194A-FBF4-4087-A466-1A62EED8B0F7}" presName="tx1" presStyleLbl="revTx" presStyleIdx="5" presStyleCnt="7"/>
      <dgm:spPr/>
    </dgm:pt>
    <dgm:pt modelId="{5E95668A-F1A2-4A6B-9D0A-1B110A61CF6E}" type="pres">
      <dgm:prSet presAssocID="{9701194A-FBF4-4087-A466-1A62EED8B0F7}" presName="vert1" presStyleCnt="0"/>
      <dgm:spPr/>
    </dgm:pt>
    <dgm:pt modelId="{2F0695B1-AB7F-4527-8CDC-2673EBD46DDB}" type="pres">
      <dgm:prSet presAssocID="{210C9806-4ADB-4205-A26B-69898D2A36AC}" presName="thickLine" presStyleLbl="alignNode1" presStyleIdx="6" presStyleCnt="7"/>
      <dgm:spPr/>
    </dgm:pt>
    <dgm:pt modelId="{DB94608C-48EF-44BF-AFB4-783B5EEE7B80}" type="pres">
      <dgm:prSet presAssocID="{210C9806-4ADB-4205-A26B-69898D2A36AC}" presName="horz1" presStyleCnt="0"/>
      <dgm:spPr/>
    </dgm:pt>
    <dgm:pt modelId="{AF04A382-D602-446B-9F98-3B90D3FAFCDF}" type="pres">
      <dgm:prSet presAssocID="{210C9806-4ADB-4205-A26B-69898D2A36AC}" presName="tx1" presStyleLbl="revTx" presStyleIdx="6" presStyleCnt="7"/>
      <dgm:spPr/>
    </dgm:pt>
    <dgm:pt modelId="{6F29344D-2907-4023-A7BC-83687904AD30}" type="pres">
      <dgm:prSet presAssocID="{210C9806-4ADB-4205-A26B-69898D2A36AC}" presName="vert1" presStyleCnt="0"/>
      <dgm:spPr/>
    </dgm:pt>
  </dgm:ptLst>
  <dgm:cxnLst>
    <dgm:cxn modelId="{99A9E60E-3DE8-4A1C-B264-74AACC14D626}" type="presOf" srcId="{210C9806-4ADB-4205-A26B-69898D2A36AC}" destId="{AF04A382-D602-446B-9F98-3B90D3FAFCDF}" srcOrd="0" destOrd="0" presId="urn:microsoft.com/office/officeart/2008/layout/LinedList"/>
    <dgm:cxn modelId="{594F061F-EF36-42D5-A0D4-305570E59000}" srcId="{5FC2677E-C542-4243-B7F0-3962750659B7}" destId="{1A04EF5F-37F7-4425-B0A9-C5970C63E26A}" srcOrd="3" destOrd="0" parTransId="{22ADF114-2CB2-404E-9227-4609DDA9C4F6}" sibTransId="{9A115D88-4814-442F-ADB0-170BED1E51C2}"/>
    <dgm:cxn modelId="{D15B882E-FF0D-4564-8C05-247E90176AE6}" type="presOf" srcId="{1A04EF5F-37F7-4425-B0A9-C5970C63E26A}" destId="{44CF800B-6832-4ADF-92E8-4D38BC7C8C38}" srcOrd="0" destOrd="0" presId="urn:microsoft.com/office/officeart/2008/layout/LinedList"/>
    <dgm:cxn modelId="{0341A82F-9137-4769-B198-16B39316078A}" type="presOf" srcId="{8B45EE09-6DD1-4043-9C58-8FFDBC95E672}" destId="{FC9B7EDC-9AD5-45D7-8B6E-EC3A7F624A9C}" srcOrd="0" destOrd="0" presId="urn:microsoft.com/office/officeart/2008/layout/LinedList"/>
    <dgm:cxn modelId="{5B23EB32-F6B3-47FE-B636-FCADB53DB5C8}" type="presOf" srcId="{5FC2677E-C542-4243-B7F0-3962750659B7}" destId="{169494BB-CC2C-4378-A032-6D3596352B62}" srcOrd="0" destOrd="0" presId="urn:microsoft.com/office/officeart/2008/layout/LinedList"/>
    <dgm:cxn modelId="{0C8ED934-1A27-4FB0-A96A-1680B840C98D}" srcId="{5FC2677E-C542-4243-B7F0-3962750659B7}" destId="{8B45EE09-6DD1-4043-9C58-8FFDBC95E672}" srcOrd="2" destOrd="0" parTransId="{01AC5C71-4946-494F-A60B-62C3DD72DCBC}" sibTransId="{D00769E6-6281-4BDF-AA9C-6C2610ECDE42}"/>
    <dgm:cxn modelId="{9BB18B39-9181-4011-93A6-0D1DAEC3E902}" type="presOf" srcId="{301CA26B-9AD5-4296-9D9B-14AD487019DB}" destId="{F484A1FA-90A6-4FA7-B14F-71BF1DB5E8FD}" srcOrd="0" destOrd="0" presId="urn:microsoft.com/office/officeart/2008/layout/LinedList"/>
    <dgm:cxn modelId="{BCCD6064-39A2-42FE-9C8A-B426770A41EA}" srcId="{5FC2677E-C542-4243-B7F0-3962750659B7}" destId="{210C9806-4ADB-4205-A26B-69898D2A36AC}" srcOrd="6" destOrd="0" parTransId="{15749408-DC37-424D-8542-946E767D66F6}" sibTransId="{9EAECA7C-CB79-44D4-B25C-E81D7CDAF183}"/>
    <dgm:cxn modelId="{A015BA5A-1A9D-492E-8F38-2BD89C1F7B48}" type="presOf" srcId="{B04B0D53-CA91-4AB0-B176-44B16F31A2D5}" destId="{187EE0C7-918E-4382-8233-83559B407034}" srcOrd="0" destOrd="0" presId="urn:microsoft.com/office/officeart/2008/layout/LinedList"/>
    <dgm:cxn modelId="{1DB367B2-5CA4-4651-867C-CEC1FB81F95E}" srcId="{5FC2677E-C542-4243-B7F0-3962750659B7}" destId="{B04B0D53-CA91-4AB0-B176-44B16F31A2D5}" srcOrd="1" destOrd="0" parTransId="{D9D507B3-925A-4C6C-A68C-3A2B41321150}" sibTransId="{AE5A8DED-D5F6-4AD1-8619-6244B22EFE8F}"/>
    <dgm:cxn modelId="{00A518B9-24D4-4EFD-ADBA-F65BEF8D018D}" srcId="{5FC2677E-C542-4243-B7F0-3962750659B7}" destId="{48E45D31-750B-43D6-AD30-127F858C746B}" srcOrd="0" destOrd="0" parTransId="{D8F5604E-273F-4B99-8616-121663FD7DC0}" sibTransId="{EB150794-6B6F-43BB-B03E-CC38CCB14776}"/>
    <dgm:cxn modelId="{A0FFAEC1-106F-4D56-AAD4-092C98DD59E5}" type="presOf" srcId="{9701194A-FBF4-4087-A466-1A62EED8B0F7}" destId="{2734A8BA-2025-4E2F-8CBC-34DA757C35C4}" srcOrd="0" destOrd="0" presId="urn:microsoft.com/office/officeart/2008/layout/LinedList"/>
    <dgm:cxn modelId="{3D336DC7-991A-4D74-976C-E3C08D97E4E9}" srcId="{5FC2677E-C542-4243-B7F0-3962750659B7}" destId="{9701194A-FBF4-4087-A466-1A62EED8B0F7}" srcOrd="5" destOrd="0" parTransId="{00CC1C64-BD6F-461C-AAEE-D402FBFA4D87}" sibTransId="{422144B9-C81D-4D68-941A-BCDBDB48B826}"/>
    <dgm:cxn modelId="{5268A8D6-CD2B-4F69-9D65-D917408073DB}" srcId="{5FC2677E-C542-4243-B7F0-3962750659B7}" destId="{301CA26B-9AD5-4296-9D9B-14AD487019DB}" srcOrd="4" destOrd="0" parTransId="{9BB17E7E-2E70-426B-8CA5-AD0D2105C844}" sibTransId="{C9363178-8067-466D-B790-B32BB5483219}"/>
    <dgm:cxn modelId="{C2C5C4DA-EED5-40C8-A483-3D64BCF06CA0}" type="presOf" srcId="{48E45D31-750B-43D6-AD30-127F858C746B}" destId="{ACB2CA66-2220-4448-ABB2-5917F4F63176}" srcOrd="0" destOrd="0" presId="urn:microsoft.com/office/officeart/2008/layout/LinedList"/>
    <dgm:cxn modelId="{EEE8D2A5-5E97-4B04-B4AA-9CD21F37A3ED}" type="presParOf" srcId="{169494BB-CC2C-4378-A032-6D3596352B62}" destId="{E4F51659-9970-409B-8436-1400BD0A626C}" srcOrd="0" destOrd="0" presId="urn:microsoft.com/office/officeart/2008/layout/LinedList"/>
    <dgm:cxn modelId="{7CFB31AB-1BED-4F3B-A063-C5EE94A341C0}" type="presParOf" srcId="{169494BB-CC2C-4378-A032-6D3596352B62}" destId="{67173A34-C244-4B4B-A45B-9E0574CBF3C0}" srcOrd="1" destOrd="0" presId="urn:microsoft.com/office/officeart/2008/layout/LinedList"/>
    <dgm:cxn modelId="{BEEDFEAC-6D4E-4D05-9E33-BB08363628A4}" type="presParOf" srcId="{67173A34-C244-4B4B-A45B-9E0574CBF3C0}" destId="{ACB2CA66-2220-4448-ABB2-5917F4F63176}" srcOrd="0" destOrd="0" presId="urn:microsoft.com/office/officeart/2008/layout/LinedList"/>
    <dgm:cxn modelId="{6914DE05-9DDB-4A4C-BCB8-2E3495BE6448}" type="presParOf" srcId="{67173A34-C244-4B4B-A45B-9E0574CBF3C0}" destId="{4F57D154-B79D-45A2-9F26-7CC1E6407B52}" srcOrd="1" destOrd="0" presId="urn:microsoft.com/office/officeart/2008/layout/LinedList"/>
    <dgm:cxn modelId="{AC9ADC4E-2FBB-4221-A713-911469F527FE}" type="presParOf" srcId="{169494BB-CC2C-4378-A032-6D3596352B62}" destId="{C3A396B9-DD32-42C9-A2BB-F7637F4BC2A9}" srcOrd="2" destOrd="0" presId="urn:microsoft.com/office/officeart/2008/layout/LinedList"/>
    <dgm:cxn modelId="{6177D9BF-08F3-48C6-805B-984A5E6B7728}" type="presParOf" srcId="{169494BB-CC2C-4378-A032-6D3596352B62}" destId="{64218A5F-8297-488C-9671-808CE971857E}" srcOrd="3" destOrd="0" presId="urn:microsoft.com/office/officeart/2008/layout/LinedList"/>
    <dgm:cxn modelId="{6379406F-B2A5-42FD-AD28-27935B16E36F}" type="presParOf" srcId="{64218A5F-8297-488C-9671-808CE971857E}" destId="{187EE0C7-918E-4382-8233-83559B407034}" srcOrd="0" destOrd="0" presId="urn:microsoft.com/office/officeart/2008/layout/LinedList"/>
    <dgm:cxn modelId="{D5587228-92C7-4482-808B-D8B93817787D}" type="presParOf" srcId="{64218A5F-8297-488C-9671-808CE971857E}" destId="{36E430CD-4507-4709-8881-83BAB4B23EB6}" srcOrd="1" destOrd="0" presId="urn:microsoft.com/office/officeart/2008/layout/LinedList"/>
    <dgm:cxn modelId="{8ECBB876-09E6-4D54-85A6-8DB68344EB58}" type="presParOf" srcId="{169494BB-CC2C-4378-A032-6D3596352B62}" destId="{EC8F2A27-8827-4FC7-BBA4-4E26308B5588}" srcOrd="4" destOrd="0" presId="urn:microsoft.com/office/officeart/2008/layout/LinedList"/>
    <dgm:cxn modelId="{6A61B754-739D-4CCD-926F-8C56CE995FF5}" type="presParOf" srcId="{169494BB-CC2C-4378-A032-6D3596352B62}" destId="{1223F8F0-4649-4FAA-989D-EE347C14D41E}" srcOrd="5" destOrd="0" presId="urn:microsoft.com/office/officeart/2008/layout/LinedList"/>
    <dgm:cxn modelId="{D933D579-A776-47AC-BB58-E16ED1CA0C8F}" type="presParOf" srcId="{1223F8F0-4649-4FAA-989D-EE347C14D41E}" destId="{FC9B7EDC-9AD5-45D7-8B6E-EC3A7F624A9C}" srcOrd="0" destOrd="0" presId="urn:microsoft.com/office/officeart/2008/layout/LinedList"/>
    <dgm:cxn modelId="{240DAB9C-9838-4367-8798-4A51B62A2511}" type="presParOf" srcId="{1223F8F0-4649-4FAA-989D-EE347C14D41E}" destId="{20268212-DD45-4B8B-8605-58A358C1CAD4}" srcOrd="1" destOrd="0" presId="urn:microsoft.com/office/officeart/2008/layout/LinedList"/>
    <dgm:cxn modelId="{1910D7FD-AF71-418C-B79F-A585A4EEF63D}" type="presParOf" srcId="{169494BB-CC2C-4378-A032-6D3596352B62}" destId="{E4CCE7B0-5310-4540-95AA-44022D02AB37}" srcOrd="6" destOrd="0" presId="urn:microsoft.com/office/officeart/2008/layout/LinedList"/>
    <dgm:cxn modelId="{90A44232-C37D-48AE-95E5-B21B49D40132}" type="presParOf" srcId="{169494BB-CC2C-4378-A032-6D3596352B62}" destId="{4378C607-67BF-4D29-A900-A3B653A3972E}" srcOrd="7" destOrd="0" presId="urn:microsoft.com/office/officeart/2008/layout/LinedList"/>
    <dgm:cxn modelId="{80B28F22-0D19-4337-87F1-E70E8C3F4F3B}" type="presParOf" srcId="{4378C607-67BF-4D29-A900-A3B653A3972E}" destId="{44CF800B-6832-4ADF-92E8-4D38BC7C8C38}" srcOrd="0" destOrd="0" presId="urn:microsoft.com/office/officeart/2008/layout/LinedList"/>
    <dgm:cxn modelId="{94465E4E-D17A-4BB9-8FBF-FC163A84B9CF}" type="presParOf" srcId="{4378C607-67BF-4D29-A900-A3B653A3972E}" destId="{326ACFB9-1610-455F-AB6A-80AEB884B0F4}" srcOrd="1" destOrd="0" presId="urn:microsoft.com/office/officeart/2008/layout/LinedList"/>
    <dgm:cxn modelId="{8F06132E-CF14-42B5-A4CD-2DA870F4F50B}" type="presParOf" srcId="{169494BB-CC2C-4378-A032-6D3596352B62}" destId="{EDE3F475-9D55-437E-ABD3-B50A2229024D}" srcOrd="8" destOrd="0" presId="urn:microsoft.com/office/officeart/2008/layout/LinedList"/>
    <dgm:cxn modelId="{BBAE5027-F544-420A-B642-93530D244478}" type="presParOf" srcId="{169494BB-CC2C-4378-A032-6D3596352B62}" destId="{B98F095C-4206-43AB-BE78-639B61F7E752}" srcOrd="9" destOrd="0" presId="urn:microsoft.com/office/officeart/2008/layout/LinedList"/>
    <dgm:cxn modelId="{744DF5B1-5AE9-4053-9476-AE7440B373B5}" type="presParOf" srcId="{B98F095C-4206-43AB-BE78-639B61F7E752}" destId="{F484A1FA-90A6-4FA7-B14F-71BF1DB5E8FD}" srcOrd="0" destOrd="0" presId="urn:microsoft.com/office/officeart/2008/layout/LinedList"/>
    <dgm:cxn modelId="{21B89D42-FDBD-47A0-A127-F216593EEB02}" type="presParOf" srcId="{B98F095C-4206-43AB-BE78-639B61F7E752}" destId="{40290C28-6AED-4891-80B7-FA214C886040}" srcOrd="1" destOrd="0" presId="urn:microsoft.com/office/officeart/2008/layout/LinedList"/>
    <dgm:cxn modelId="{A9D52D4F-0421-48CB-A972-6170BF6970AE}" type="presParOf" srcId="{169494BB-CC2C-4378-A032-6D3596352B62}" destId="{CE2FF3D2-1765-4414-A6D5-411556EB4D58}" srcOrd="10" destOrd="0" presId="urn:microsoft.com/office/officeart/2008/layout/LinedList"/>
    <dgm:cxn modelId="{EA0A29E9-8CCB-4304-A35E-14615B40D91F}" type="presParOf" srcId="{169494BB-CC2C-4378-A032-6D3596352B62}" destId="{9CA5E01F-EC6E-4DEC-9A7C-1EDFF68E9643}" srcOrd="11" destOrd="0" presId="urn:microsoft.com/office/officeart/2008/layout/LinedList"/>
    <dgm:cxn modelId="{0DD583F2-284D-4B9D-90BB-30611464A7A7}" type="presParOf" srcId="{9CA5E01F-EC6E-4DEC-9A7C-1EDFF68E9643}" destId="{2734A8BA-2025-4E2F-8CBC-34DA757C35C4}" srcOrd="0" destOrd="0" presId="urn:microsoft.com/office/officeart/2008/layout/LinedList"/>
    <dgm:cxn modelId="{B8C0A797-FA35-4C74-9B7F-F399641EB583}" type="presParOf" srcId="{9CA5E01F-EC6E-4DEC-9A7C-1EDFF68E9643}" destId="{5E95668A-F1A2-4A6B-9D0A-1B110A61CF6E}" srcOrd="1" destOrd="0" presId="urn:microsoft.com/office/officeart/2008/layout/LinedList"/>
    <dgm:cxn modelId="{4429B051-94C6-4BE0-85CE-8B3893515DBE}" type="presParOf" srcId="{169494BB-CC2C-4378-A032-6D3596352B62}" destId="{2F0695B1-AB7F-4527-8CDC-2673EBD46DDB}" srcOrd="12" destOrd="0" presId="urn:microsoft.com/office/officeart/2008/layout/LinedList"/>
    <dgm:cxn modelId="{81FD16DB-7164-4C26-8CC0-9513AB5BB96B}" type="presParOf" srcId="{169494BB-CC2C-4378-A032-6D3596352B62}" destId="{DB94608C-48EF-44BF-AFB4-783B5EEE7B80}" srcOrd="13" destOrd="0" presId="urn:microsoft.com/office/officeart/2008/layout/LinedList"/>
    <dgm:cxn modelId="{9F06A339-4B0B-4445-968B-60A5E81D9082}" type="presParOf" srcId="{DB94608C-48EF-44BF-AFB4-783B5EEE7B80}" destId="{AF04A382-D602-446B-9F98-3B90D3FAFCDF}" srcOrd="0" destOrd="0" presId="urn:microsoft.com/office/officeart/2008/layout/LinedList"/>
    <dgm:cxn modelId="{E08FBAAE-10B6-4B59-A84E-74EF21D6107E}" type="presParOf" srcId="{DB94608C-48EF-44BF-AFB4-783B5EEE7B80}" destId="{6F29344D-2907-4023-A7BC-83687904AD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51659-9970-409B-8436-1400BD0A626C}">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2CA66-2220-4448-ABB2-5917F4F63176}">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Display flex </a:t>
          </a:r>
          <a:endParaRPr lang="en-US" sz="2800" kern="1200"/>
        </a:p>
      </dsp:txBody>
      <dsp:txXfrm>
        <a:off x="0" y="531"/>
        <a:ext cx="10515600" cy="621467"/>
      </dsp:txXfrm>
    </dsp:sp>
    <dsp:sp modelId="{C3A396B9-DD32-42C9-A2BB-F7637F4BC2A9}">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7EE0C7-918E-4382-8233-83559B407034}">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Advanced fonts</a:t>
          </a:r>
          <a:endParaRPr lang="en-US" sz="2800" kern="1200" dirty="0"/>
        </a:p>
      </dsp:txBody>
      <dsp:txXfrm>
        <a:off x="0" y="621999"/>
        <a:ext cx="10515600" cy="621467"/>
      </dsp:txXfrm>
    </dsp:sp>
    <dsp:sp modelId="{EC8F2A27-8827-4FC7-BBA4-4E26308B5588}">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B7EDC-9AD5-45D7-8B6E-EC3A7F624A9C}">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Shadow </a:t>
          </a:r>
          <a:endParaRPr lang="en-US" sz="2800" kern="1200" dirty="0"/>
        </a:p>
      </dsp:txBody>
      <dsp:txXfrm>
        <a:off x="0" y="1243467"/>
        <a:ext cx="10515600" cy="621467"/>
      </dsp:txXfrm>
    </dsp:sp>
    <dsp:sp modelId="{E4CCE7B0-5310-4540-95AA-44022D02AB37}">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F800B-6832-4ADF-92E8-4D38BC7C8C38}">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Border-radius </a:t>
          </a:r>
          <a:endParaRPr lang="en-US" sz="2800" kern="1200" dirty="0"/>
        </a:p>
      </dsp:txBody>
      <dsp:txXfrm>
        <a:off x="0" y="1864935"/>
        <a:ext cx="10515600" cy="621467"/>
      </dsp:txXfrm>
    </dsp:sp>
    <dsp:sp modelId="{EDE3F475-9D55-437E-ABD3-B50A2229024D}">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4A1FA-90A6-4FA7-B14F-71BF1DB5E8FD}">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Card styling </a:t>
          </a:r>
          <a:endParaRPr lang="en-US" sz="2800" kern="1200" dirty="0"/>
        </a:p>
      </dsp:txBody>
      <dsp:txXfrm>
        <a:off x="0" y="2486402"/>
        <a:ext cx="10515600" cy="621467"/>
      </dsp:txXfrm>
    </dsp:sp>
    <dsp:sp modelId="{CE2FF3D2-1765-4414-A6D5-411556EB4D58}">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4A8BA-2025-4E2F-8CBC-34DA757C35C4}">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Landing styling</a:t>
          </a:r>
          <a:endParaRPr lang="en-US" sz="2800" kern="1200" dirty="0"/>
        </a:p>
      </dsp:txBody>
      <dsp:txXfrm>
        <a:off x="0" y="3107870"/>
        <a:ext cx="10515600" cy="621467"/>
      </dsp:txXfrm>
    </dsp:sp>
    <dsp:sp modelId="{2F0695B1-AB7F-4527-8CDC-2673EBD46DDB}">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4A382-D602-446B-9F98-3B90D3FAFCDF}">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nav styling </a:t>
          </a:r>
          <a:endParaRPr lang="en-US" sz="2800" kern="1200" dirty="0"/>
        </a:p>
      </dsp:txBody>
      <dsp:txXfrm>
        <a:off x="0" y="3729338"/>
        <a:ext cx="10515600" cy="621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A488-3154-DC9D-1E59-F204419ABF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C66DCA7-638B-29EB-317D-E18B0DEB0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833B279-9714-2B3A-2643-CA77996912FC}"/>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50792F60-A129-9CB9-DE3D-F3945C4C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2FF91-1F69-C337-CA7D-1B8598B427DB}"/>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355045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F382-5021-6DD0-A4A3-B397495009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4978D49-371B-425C-F1FC-ECB613C6C3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1FCFC02-1CEF-B770-35DA-10F647B67D44}"/>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376A2BE4-26D1-299F-5152-FA52919D96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B45B37-9154-BBFE-D169-3FBB21672CD9}"/>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368949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E370B-F833-DCE1-7850-3D0029C85B6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975EAB2-765F-CA7F-F34E-A37006FE14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F879114-F70D-D253-6721-78D9280EDC52}"/>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2C29E4CB-B937-386E-FE4A-BC8D6E036A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E85678-118A-F0DF-F9B2-8F7A567C1677}"/>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63807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C318-575B-8C42-C171-E64B0CC54EB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135C650-72ED-3CE1-2716-3EC4EF591A6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18A56B-C308-E02D-F533-568CA93F1AC6}"/>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212383E2-C9F4-631C-5D5E-90F63030AC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D87CAF-770D-677E-9EBE-3AB01C400013}"/>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291728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68BA-A0FB-6C12-98A8-3861D0C9BF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A5175A3-0A3F-1E97-3F1E-19FB4132BB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88BF85-3643-877E-AAA3-9DFBA8AACF1F}"/>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CA83E62C-8181-9C4E-2361-6C10D51EE3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47D7C7-5A22-15F7-AB26-7310BAAC7767}"/>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94436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A55A-EFAC-17F5-D2CB-E4EBD5F61D0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5C5E66E-8A8D-95B3-0837-07CE117D99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DF7ADCD-9DE9-D3FD-F790-E1B342D9DA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AA8506-F83E-19D4-61B1-44371B61510F}"/>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6" name="Footer Placeholder 5">
            <a:extLst>
              <a:ext uri="{FF2B5EF4-FFF2-40B4-BE49-F238E27FC236}">
                <a16:creationId xmlns:a16="http://schemas.microsoft.com/office/drawing/2014/main" id="{4794ADC3-A6B6-F9AF-6604-B53E36A206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41B31F-9242-8E17-5EF6-3862920998D0}"/>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41741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7C92-B479-7070-1223-5194928D478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A417C8-6771-E334-67EB-CC4DDF33B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C681BE-9F2C-D3C2-4A7E-06F8A8721F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B15D586-4BB6-5E6D-2602-A4509D7C1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898471-CC3C-5F17-02CC-A74D95CF6B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68616D-E8A2-074B-A1B5-28B199113226}"/>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8" name="Footer Placeholder 7">
            <a:extLst>
              <a:ext uri="{FF2B5EF4-FFF2-40B4-BE49-F238E27FC236}">
                <a16:creationId xmlns:a16="http://schemas.microsoft.com/office/drawing/2014/main" id="{2D8B4E29-096A-854B-118E-ADE3A6E768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2951FD-05FB-B48D-3703-D04CB5D1ED33}"/>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2124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D5C4-A490-1A22-E74C-674BECC052F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486D4E3-3C41-C0AB-7F55-38C6AD926C1B}"/>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4" name="Footer Placeholder 3">
            <a:extLst>
              <a:ext uri="{FF2B5EF4-FFF2-40B4-BE49-F238E27FC236}">
                <a16:creationId xmlns:a16="http://schemas.microsoft.com/office/drawing/2014/main" id="{594FA997-8460-69B5-1D49-6DAA84FB85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1B29A3-1301-6765-A5B7-BE9E191D7E48}"/>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2440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6C9CC-2F0F-018E-8EE2-14651AA9BB03}"/>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3" name="Footer Placeholder 2">
            <a:extLst>
              <a:ext uri="{FF2B5EF4-FFF2-40B4-BE49-F238E27FC236}">
                <a16:creationId xmlns:a16="http://schemas.microsoft.com/office/drawing/2014/main" id="{AB369C0F-6FA2-05D7-5557-7314CE9C06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B2E957-6987-FC8C-3FDE-514E01C89226}"/>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93797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88E8-775F-1C48-A83A-8505523F82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7C15982-F543-5A96-69AC-11CE727A2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9A6A0FE-4734-E579-025C-156782925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C92DB6-BA5B-DA30-207E-9D8887F5FFBF}"/>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6" name="Footer Placeholder 5">
            <a:extLst>
              <a:ext uri="{FF2B5EF4-FFF2-40B4-BE49-F238E27FC236}">
                <a16:creationId xmlns:a16="http://schemas.microsoft.com/office/drawing/2014/main" id="{AD3D3871-BD52-6EF5-55E9-A0E0D5177D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27C14E-68E5-0C4A-FFAB-8C259B649EEB}"/>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84651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A764-BF71-C677-CDB7-FF4085780D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CE52B31-08C5-E8AD-5F9B-42221D268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F2CF95-983D-3B06-B6A2-6D56893EE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915066-34D0-E4BE-DD9A-0415D90A8644}"/>
              </a:ext>
            </a:extLst>
          </p:cNvPr>
          <p:cNvSpPr>
            <a:spLocks noGrp="1"/>
          </p:cNvSpPr>
          <p:nvPr>
            <p:ph type="dt" sz="half" idx="10"/>
          </p:nvPr>
        </p:nvSpPr>
        <p:spPr/>
        <p:txBody>
          <a:bodyPr/>
          <a:lstStyle/>
          <a:p>
            <a:fld id="{96B1E85C-5927-4D28-8A93-BB784D765F80}" type="datetimeFigureOut">
              <a:rPr lang="en-GB" smtClean="0"/>
              <a:t>06/08/2025</a:t>
            </a:fld>
            <a:endParaRPr lang="en-GB"/>
          </a:p>
        </p:txBody>
      </p:sp>
      <p:sp>
        <p:nvSpPr>
          <p:cNvPr id="6" name="Footer Placeholder 5">
            <a:extLst>
              <a:ext uri="{FF2B5EF4-FFF2-40B4-BE49-F238E27FC236}">
                <a16:creationId xmlns:a16="http://schemas.microsoft.com/office/drawing/2014/main" id="{00D5E9A7-B4B4-AE70-C8C8-D1CE648C2F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811A86-98F3-9913-B96C-0FA5C1706AB2}"/>
              </a:ext>
            </a:extLst>
          </p:cNvPr>
          <p:cNvSpPr>
            <a:spLocks noGrp="1"/>
          </p:cNvSpPr>
          <p:nvPr>
            <p:ph type="sldNum" sz="quarter" idx="12"/>
          </p:nvPr>
        </p:nvSpPr>
        <p:spPr/>
        <p:txBody>
          <a:bodyPr/>
          <a:lstStyle/>
          <a:p>
            <a:fld id="{073EE581-0A72-44D9-B7A4-452C29065930}" type="slidenum">
              <a:rPr lang="en-GB" smtClean="0"/>
              <a:t>‹#›</a:t>
            </a:fld>
            <a:endParaRPr lang="en-GB"/>
          </a:p>
        </p:txBody>
      </p:sp>
    </p:spTree>
    <p:extLst>
      <p:ext uri="{BB962C8B-B14F-4D97-AF65-F5344CB8AC3E}">
        <p14:creationId xmlns:p14="http://schemas.microsoft.com/office/powerpoint/2010/main" val="187575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474C9-CE6E-D9A2-3740-A78D428D3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4A272D3-C70C-63A7-5D78-A4F07D279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F37AD01-ADA9-70D1-C700-3579BE710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B1E85C-5927-4D28-8A93-BB784D765F80}" type="datetimeFigureOut">
              <a:rPr lang="en-GB" smtClean="0"/>
              <a:t>06/08/2025</a:t>
            </a:fld>
            <a:endParaRPr lang="en-GB"/>
          </a:p>
        </p:txBody>
      </p:sp>
      <p:sp>
        <p:nvSpPr>
          <p:cNvPr id="5" name="Footer Placeholder 4">
            <a:extLst>
              <a:ext uri="{FF2B5EF4-FFF2-40B4-BE49-F238E27FC236}">
                <a16:creationId xmlns:a16="http://schemas.microsoft.com/office/drawing/2014/main" id="{EDA568CB-E6F5-258C-A316-7FE835833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FFE0B2A-39F8-5513-3226-108DEDEA2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3EE581-0A72-44D9-B7A4-452C29065930}" type="slidenum">
              <a:rPr lang="en-GB" smtClean="0"/>
              <a:t>‹#›</a:t>
            </a:fld>
            <a:endParaRPr lang="en-GB"/>
          </a:p>
        </p:txBody>
      </p:sp>
    </p:spTree>
    <p:extLst>
      <p:ext uri="{BB962C8B-B14F-4D97-AF65-F5344CB8AC3E}">
        <p14:creationId xmlns:p14="http://schemas.microsoft.com/office/powerpoint/2010/main" val="137380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tml-css-js.com/css/generator/box-shad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ssgradient.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ontawesom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nouvil.net/flex-box-ga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colas.github.io/normalize.css/8.0.1/normalize.c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etcssscan.com/css-box-shadow-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2E29C76F-871A-F241-D9A0-BE2F379E5E7B}"/>
              </a:ext>
            </a:extLst>
          </p:cNvPr>
          <p:cNvSpPr>
            <a:spLocks noGrp="1"/>
          </p:cNvSpPr>
          <p:nvPr>
            <p:ph type="ctrTitle"/>
          </p:nvPr>
        </p:nvSpPr>
        <p:spPr>
          <a:xfrm>
            <a:off x="838199" y="1120676"/>
            <a:ext cx="7021513" cy="2308324"/>
          </a:xfrm>
        </p:spPr>
        <p:txBody>
          <a:bodyPr>
            <a:normAutofit/>
          </a:bodyPr>
          <a:lstStyle/>
          <a:p>
            <a:pPr algn="l"/>
            <a:r>
              <a:rPr lang="en-GB" sz="6100">
                <a:solidFill>
                  <a:schemeClr val="bg1"/>
                </a:solidFill>
              </a:rPr>
              <a:t>Dsc Frontend Course </a:t>
            </a:r>
            <a:br>
              <a:rPr lang="en-GB" sz="6100">
                <a:solidFill>
                  <a:schemeClr val="bg1"/>
                </a:solidFill>
              </a:rPr>
            </a:br>
            <a:r>
              <a:rPr lang="en-GB" sz="6100">
                <a:solidFill>
                  <a:schemeClr val="bg1"/>
                </a:solidFill>
              </a:rPr>
              <a:t>session 4</a:t>
            </a:r>
          </a:p>
        </p:txBody>
      </p:sp>
      <p:sp>
        <p:nvSpPr>
          <p:cNvPr id="3" name="Subtitle 2">
            <a:extLst>
              <a:ext uri="{FF2B5EF4-FFF2-40B4-BE49-F238E27FC236}">
                <a16:creationId xmlns:a16="http://schemas.microsoft.com/office/drawing/2014/main" id="{A7A575DC-BCB2-2E1D-11C9-5FDE3F7BC927}"/>
              </a:ext>
            </a:extLst>
          </p:cNvPr>
          <p:cNvSpPr>
            <a:spLocks noGrp="1"/>
          </p:cNvSpPr>
          <p:nvPr>
            <p:ph type="subTitle" idx="1"/>
          </p:nvPr>
        </p:nvSpPr>
        <p:spPr>
          <a:xfrm>
            <a:off x="835024" y="3809999"/>
            <a:ext cx="7025753" cy="1012778"/>
          </a:xfrm>
        </p:spPr>
        <p:txBody>
          <a:bodyPr>
            <a:normAutofit/>
          </a:bodyPr>
          <a:lstStyle/>
          <a:p>
            <a:pPr algn="l"/>
            <a:r>
              <a:rPr lang="en-GB">
                <a:solidFill>
                  <a:schemeClr val="bg1"/>
                </a:solidFill>
              </a:rPr>
              <a:t>Layout &amp; Components &amp; Advanced Fonts</a:t>
            </a:r>
          </a:p>
          <a:p>
            <a:pPr algn="l"/>
            <a:r>
              <a:rPr lang="en-GB" i="1">
                <a:solidFill>
                  <a:schemeClr val="bg1"/>
                </a:solidFill>
              </a:rPr>
              <a:t>Created by Ahmed Samir</a:t>
            </a:r>
          </a:p>
        </p:txBody>
      </p:sp>
    </p:spTree>
    <p:extLst>
      <p:ext uri="{BB962C8B-B14F-4D97-AF65-F5344CB8AC3E}">
        <p14:creationId xmlns:p14="http://schemas.microsoft.com/office/powerpoint/2010/main" val="17830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1A2E-78E0-1145-F222-86C180BE42B7}"/>
              </a:ext>
            </a:extLst>
          </p:cNvPr>
          <p:cNvSpPr>
            <a:spLocks noGrp="1"/>
          </p:cNvSpPr>
          <p:nvPr>
            <p:ph type="title"/>
          </p:nvPr>
        </p:nvSpPr>
        <p:spPr/>
        <p:txBody>
          <a:bodyPr/>
          <a:lstStyle/>
          <a:p>
            <a:r>
              <a:rPr lang="en-GB" dirty="0"/>
              <a:t>Text Shadow</a:t>
            </a:r>
          </a:p>
        </p:txBody>
      </p:sp>
      <p:sp>
        <p:nvSpPr>
          <p:cNvPr id="5" name="TextBox 4">
            <a:extLst>
              <a:ext uri="{FF2B5EF4-FFF2-40B4-BE49-F238E27FC236}">
                <a16:creationId xmlns:a16="http://schemas.microsoft.com/office/drawing/2014/main" id="{A2F9F642-2295-D278-0F52-F090CDAD13D4}"/>
              </a:ext>
            </a:extLst>
          </p:cNvPr>
          <p:cNvSpPr txBox="1"/>
          <p:nvPr/>
        </p:nvSpPr>
        <p:spPr>
          <a:xfrm>
            <a:off x="838200" y="1690688"/>
            <a:ext cx="6440129" cy="646331"/>
          </a:xfrm>
          <a:prstGeom prst="rect">
            <a:avLst/>
          </a:prstGeom>
          <a:noFill/>
        </p:spPr>
        <p:txBody>
          <a:bodyPr wrap="square">
            <a:spAutoFit/>
          </a:bodyPr>
          <a:lstStyle/>
          <a:p>
            <a:r>
              <a:rPr lang="en-GB" dirty="0"/>
              <a:t>The text-shadow property adds shadow to text, helping it stand out, glow, or look 3D depending on how it's used.</a:t>
            </a:r>
          </a:p>
        </p:txBody>
      </p:sp>
      <p:sp>
        <p:nvSpPr>
          <p:cNvPr id="7" name="TextBox 6">
            <a:extLst>
              <a:ext uri="{FF2B5EF4-FFF2-40B4-BE49-F238E27FC236}">
                <a16:creationId xmlns:a16="http://schemas.microsoft.com/office/drawing/2014/main" id="{213228D8-39A5-DB30-1596-CD93A743A4D6}"/>
              </a:ext>
            </a:extLst>
          </p:cNvPr>
          <p:cNvSpPr txBox="1"/>
          <p:nvPr/>
        </p:nvSpPr>
        <p:spPr>
          <a:xfrm>
            <a:off x="838200" y="2646919"/>
            <a:ext cx="6096000" cy="369332"/>
          </a:xfrm>
          <a:prstGeom prst="rect">
            <a:avLst/>
          </a:prstGeom>
          <a:noFill/>
        </p:spPr>
        <p:txBody>
          <a:bodyPr wrap="square">
            <a:spAutoFit/>
          </a:bodyPr>
          <a:lstStyle/>
          <a:p>
            <a:r>
              <a:rPr lang="en-GB" dirty="0"/>
              <a:t>text-shadow: offset-x offset-y blur-radius </a:t>
            </a:r>
            <a:r>
              <a:rPr lang="en-GB" dirty="0" err="1"/>
              <a:t>color</a:t>
            </a:r>
            <a:r>
              <a:rPr lang="en-GB" dirty="0"/>
              <a:t>;</a:t>
            </a:r>
          </a:p>
        </p:txBody>
      </p:sp>
    </p:spTree>
    <p:extLst>
      <p:ext uri="{BB962C8B-B14F-4D97-AF65-F5344CB8AC3E}">
        <p14:creationId xmlns:p14="http://schemas.microsoft.com/office/powerpoint/2010/main" val="168688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0E3B-4172-0921-2042-E47E15F4A2F6}"/>
              </a:ext>
            </a:extLst>
          </p:cNvPr>
          <p:cNvSpPr>
            <a:spLocks noGrp="1"/>
          </p:cNvSpPr>
          <p:nvPr>
            <p:ph type="title"/>
          </p:nvPr>
        </p:nvSpPr>
        <p:spPr/>
        <p:txBody>
          <a:bodyPr/>
          <a:lstStyle/>
          <a:p>
            <a:r>
              <a:rPr lang="en-GB" dirty="0"/>
              <a:t>Text Shadow</a:t>
            </a:r>
          </a:p>
        </p:txBody>
      </p:sp>
      <p:graphicFrame>
        <p:nvGraphicFramePr>
          <p:cNvPr id="6" name="Content Placeholder 5">
            <a:extLst>
              <a:ext uri="{FF2B5EF4-FFF2-40B4-BE49-F238E27FC236}">
                <a16:creationId xmlns:a16="http://schemas.microsoft.com/office/drawing/2014/main" id="{9627FB15-88F5-8F48-FF9E-98D7F6D2C391}"/>
              </a:ext>
            </a:extLst>
          </p:cNvPr>
          <p:cNvGraphicFramePr>
            <a:graphicFrameLocks noGrp="1"/>
          </p:cNvGraphicFramePr>
          <p:nvPr>
            <p:ph idx="1"/>
            <p:extLst>
              <p:ext uri="{D42A27DB-BD31-4B8C-83A1-F6EECF244321}">
                <p14:modId xmlns:p14="http://schemas.microsoft.com/office/powerpoint/2010/main" val="1037619943"/>
              </p:ext>
            </p:extLst>
          </p:nvPr>
        </p:nvGraphicFramePr>
        <p:xfrm>
          <a:off x="838200" y="2064339"/>
          <a:ext cx="10515600" cy="1828800"/>
        </p:xfrm>
        <a:graphic>
          <a:graphicData uri="http://schemas.openxmlformats.org/drawingml/2006/table">
            <a:tbl>
              <a:tblPr>
                <a:tableStyleId>{08FB837D-C827-4EFA-A057-4D05807E0F7C}</a:tableStyleId>
              </a:tblPr>
              <a:tblGrid>
                <a:gridCol w="5257800">
                  <a:extLst>
                    <a:ext uri="{9D8B030D-6E8A-4147-A177-3AD203B41FA5}">
                      <a16:colId xmlns:a16="http://schemas.microsoft.com/office/drawing/2014/main" val="786894754"/>
                    </a:ext>
                  </a:extLst>
                </a:gridCol>
                <a:gridCol w="5257800">
                  <a:extLst>
                    <a:ext uri="{9D8B030D-6E8A-4147-A177-3AD203B41FA5}">
                      <a16:colId xmlns:a16="http://schemas.microsoft.com/office/drawing/2014/main" val="1872292361"/>
                    </a:ext>
                  </a:extLst>
                </a:gridCol>
              </a:tblGrid>
              <a:tr h="0">
                <a:tc>
                  <a:txBody>
                    <a:bodyPr/>
                    <a:lstStyle/>
                    <a:p>
                      <a:pPr>
                        <a:buNone/>
                      </a:pPr>
                      <a:r>
                        <a:rPr lang="en-GB" b="1" dirty="0"/>
                        <a:t>Parameter</a:t>
                      </a:r>
                    </a:p>
                  </a:txBody>
                  <a:tcPr anchor="ctr"/>
                </a:tc>
                <a:tc>
                  <a:txBody>
                    <a:bodyPr/>
                    <a:lstStyle/>
                    <a:p>
                      <a:pPr>
                        <a:buNone/>
                      </a:pPr>
                      <a:r>
                        <a:rPr lang="en-GB" b="1" dirty="0"/>
                        <a:t>Description</a:t>
                      </a:r>
                    </a:p>
                  </a:txBody>
                  <a:tcPr anchor="ctr"/>
                </a:tc>
                <a:extLst>
                  <a:ext uri="{0D108BD9-81ED-4DB2-BD59-A6C34878D82A}">
                    <a16:rowId xmlns:a16="http://schemas.microsoft.com/office/drawing/2014/main" val="3489354198"/>
                  </a:ext>
                </a:extLst>
              </a:tr>
              <a:tr h="0">
                <a:tc>
                  <a:txBody>
                    <a:bodyPr/>
                    <a:lstStyle/>
                    <a:p>
                      <a:pPr>
                        <a:buNone/>
                      </a:pPr>
                      <a:r>
                        <a:rPr lang="en-GB"/>
                        <a:t>offset-x</a:t>
                      </a:r>
                    </a:p>
                  </a:txBody>
                  <a:tcPr anchor="ctr"/>
                </a:tc>
                <a:tc>
                  <a:txBody>
                    <a:bodyPr/>
                    <a:lstStyle/>
                    <a:p>
                      <a:pPr>
                        <a:buNone/>
                      </a:pPr>
                      <a:r>
                        <a:rPr lang="en-GB"/>
                        <a:t>Horizontal shadow position (right/left)</a:t>
                      </a:r>
                    </a:p>
                  </a:txBody>
                  <a:tcPr anchor="ctr"/>
                </a:tc>
                <a:extLst>
                  <a:ext uri="{0D108BD9-81ED-4DB2-BD59-A6C34878D82A}">
                    <a16:rowId xmlns:a16="http://schemas.microsoft.com/office/drawing/2014/main" val="4266817310"/>
                  </a:ext>
                </a:extLst>
              </a:tr>
              <a:tr h="0">
                <a:tc>
                  <a:txBody>
                    <a:bodyPr/>
                    <a:lstStyle/>
                    <a:p>
                      <a:pPr>
                        <a:buNone/>
                      </a:pPr>
                      <a:r>
                        <a:rPr lang="en-GB"/>
                        <a:t>offset-y</a:t>
                      </a:r>
                    </a:p>
                  </a:txBody>
                  <a:tcPr anchor="ctr"/>
                </a:tc>
                <a:tc>
                  <a:txBody>
                    <a:bodyPr/>
                    <a:lstStyle/>
                    <a:p>
                      <a:pPr>
                        <a:buNone/>
                      </a:pPr>
                      <a:r>
                        <a:rPr lang="en-GB"/>
                        <a:t>Vertical shadow position (up/down)</a:t>
                      </a:r>
                    </a:p>
                  </a:txBody>
                  <a:tcPr anchor="ctr"/>
                </a:tc>
                <a:extLst>
                  <a:ext uri="{0D108BD9-81ED-4DB2-BD59-A6C34878D82A}">
                    <a16:rowId xmlns:a16="http://schemas.microsoft.com/office/drawing/2014/main" val="813435374"/>
                  </a:ext>
                </a:extLst>
              </a:tr>
              <a:tr h="0">
                <a:tc>
                  <a:txBody>
                    <a:bodyPr/>
                    <a:lstStyle/>
                    <a:p>
                      <a:pPr>
                        <a:buNone/>
                      </a:pPr>
                      <a:r>
                        <a:rPr lang="en-GB"/>
                        <a:t>blur-radius</a:t>
                      </a:r>
                    </a:p>
                  </a:txBody>
                  <a:tcPr anchor="ctr"/>
                </a:tc>
                <a:tc>
                  <a:txBody>
                    <a:bodyPr/>
                    <a:lstStyle/>
                    <a:p>
                      <a:pPr>
                        <a:buNone/>
                      </a:pPr>
                      <a:r>
                        <a:rPr lang="en-GB"/>
                        <a:t>(Optional) How blurry the shadow is</a:t>
                      </a:r>
                    </a:p>
                  </a:txBody>
                  <a:tcPr anchor="ctr"/>
                </a:tc>
                <a:extLst>
                  <a:ext uri="{0D108BD9-81ED-4DB2-BD59-A6C34878D82A}">
                    <a16:rowId xmlns:a16="http://schemas.microsoft.com/office/drawing/2014/main" val="766218265"/>
                  </a:ext>
                </a:extLst>
              </a:tr>
              <a:tr h="0">
                <a:tc>
                  <a:txBody>
                    <a:bodyPr/>
                    <a:lstStyle/>
                    <a:p>
                      <a:pPr>
                        <a:buNone/>
                      </a:pPr>
                      <a:r>
                        <a:rPr lang="en-GB" dirty="0" err="1"/>
                        <a:t>color</a:t>
                      </a:r>
                      <a:endParaRPr lang="en-GB" dirty="0"/>
                    </a:p>
                  </a:txBody>
                  <a:tcPr anchor="ctr"/>
                </a:tc>
                <a:tc>
                  <a:txBody>
                    <a:bodyPr/>
                    <a:lstStyle/>
                    <a:p>
                      <a:pPr>
                        <a:buNone/>
                      </a:pPr>
                      <a:r>
                        <a:rPr lang="en-GB" dirty="0"/>
                        <a:t>(Optional) Shadow </a:t>
                      </a:r>
                      <a:r>
                        <a:rPr lang="en-GB" dirty="0" err="1"/>
                        <a:t>color</a:t>
                      </a:r>
                      <a:endParaRPr lang="en-GB" dirty="0"/>
                    </a:p>
                  </a:txBody>
                  <a:tcPr anchor="ctr"/>
                </a:tc>
                <a:extLst>
                  <a:ext uri="{0D108BD9-81ED-4DB2-BD59-A6C34878D82A}">
                    <a16:rowId xmlns:a16="http://schemas.microsoft.com/office/drawing/2014/main" val="2890372252"/>
                  </a:ext>
                </a:extLst>
              </a:tr>
            </a:tbl>
          </a:graphicData>
        </a:graphic>
      </p:graphicFrame>
      <p:sp>
        <p:nvSpPr>
          <p:cNvPr id="8" name="TextBox 7">
            <a:extLst>
              <a:ext uri="{FF2B5EF4-FFF2-40B4-BE49-F238E27FC236}">
                <a16:creationId xmlns:a16="http://schemas.microsoft.com/office/drawing/2014/main" id="{A4762D4C-F2B9-B0E2-643C-5A4B4939B567}"/>
              </a:ext>
            </a:extLst>
          </p:cNvPr>
          <p:cNvSpPr txBox="1"/>
          <p:nvPr/>
        </p:nvSpPr>
        <p:spPr>
          <a:xfrm>
            <a:off x="924232" y="4652805"/>
            <a:ext cx="6096000" cy="369332"/>
          </a:xfrm>
          <a:prstGeom prst="rect">
            <a:avLst/>
          </a:prstGeom>
          <a:noFill/>
        </p:spPr>
        <p:txBody>
          <a:bodyPr wrap="square">
            <a:spAutoFit/>
          </a:bodyPr>
          <a:lstStyle/>
          <a:p>
            <a:r>
              <a:rPr lang="en-GB" dirty="0">
                <a:hlinkClick r:id="rId2"/>
              </a:rPr>
              <a:t>https://html-css-js.com/css/generator/box-shadow/</a:t>
            </a:r>
            <a:endParaRPr lang="en-GB" dirty="0"/>
          </a:p>
        </p:txBody>
      </p:sp>
    </p:spTree>
    <p:extLst>
      <p:ext uri="{BB962C8B-B14F-4D97-AF65-F5344CB8AC3E}">
        <p14:creationId xmlns:p14="http://schemas.microsoft.com/office/powerpoint/2010/main" val="73169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C1F2B-4990-085B-815C-DC714B9B3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3327E-37F2-5626-4ADE-B0A3010B965A}"/>
              </a:ext>
            </a:extLst>
          </p:cNvPr>
          <p:cNvSpPr>
            <a:spLocks noGrp="1"/>
          </p:cNvSpPr>
          <p:nvPr>
            <p:ph type="title"/>
          </p:nvPr>
        </p:nvSpPr>
        <p:spPr/>
        <p:txBody>
          <a:bodyPr/>
          <a:lstStyle/>
          <a:p>
            <a:r>
              <a:rPr lang="en-GB" dirty="0"/>
              <a:t>Text Shadow</a:t>
            </a:r>
          </a:p>
        </p:txBody>
      </p:sp>
      <p:pic>
        <p:nvPicPr>
          <p:cNvPr id="7" name="Picture 6">
            <a:extLst>
              <a:ext uri="{FF2B5EF4-FFF2-40B4-BE49-F238E27FC236}">
                <a16:creationId xmlns:a16="http://schemas.microsoft.com/office/drawing/2014/main" id="{BC49F87D-95E9-0106-44DC-92F8ECFB3E8B}"/>
              </a:ext>
            </a:extLst>
          </p:cNvPr>
          <p:cNvPicPr>
            <a:picLocks noChangeAspect="1"/>
          </p:cNvPicPr>
          <p:nvPr/>
        </p:nvPicPr>
        <p:blipFill>
          <a:blip r:embed="rId2"/>
          <a:stretch>
            <a:fillRect/>
          </a:stretch>
        </p:blipFill>
        <p:spPr>
          <a:xfrm>
            <a:off x="633157" y="2466116"/>
            <a:ext cx="10720643" cy="3101564"/>
          </a:xfrm>
          <a:prstGeom prst="rect">
            <a:avLst/>
          </a:prstGeom>
        </p:spPr>
      </p:pic>
      <p:sp>
        <p:nvSpPr>
          <p:cNvPr id="9" name="TextBox 8">
            <a:extLst>
              <a:ext uri="{FF2B5EF4-FFF2-40B4-BE49-F238E27FC236}">
                <a16:creationId xmlns:a16="http://schemas.microsoft.com/office/drawing/2014/main" id="{77FE069C-E138-49EB-189A-1CC1AEA03404}"/>
              </a:ext>
            </a:extLst>
          </p:cNvPr>
          <p:cNvSpPr txBox="1"/>
          <p:nvPr/>
        </p:nvSpPr>
        <p:spPr>
          <a:xfrm>
            <a:off x="1043502" y="1690688"/>
            <a:ext cx="1461297" cy="461665"/>
          </a:xfrm>
          <a:prstGeom prst="rect">
            <a:avLst/>
          </a:prstGeom>
          <a:noFill/>
        </p:spPr>
        <p:txBody>
          <a:bodyPr wrap="none" rtlCol="0">
            <a:spAutoFit/>
          </a:bodyPr>
          <a:lstStyle/>
          <a:p>
            <a:r>
              <a:rPr lang="en-GB" sz="2400" b="1" dirty="0"/>
              <a:t>Example </a:t>
            </a:r>
            <a:endParaRPr lang="en-GB" b="1" dirty="0"/>
          </a:p>
        </p:txBody>
      </p:sp>
    </p:spTree>
    <p:extLst>
      <p:ext uri="{BB962C8B-B14F-4D97-AF65-F5344CB8AC3E}">
        <p14:creationId xmlns:p14="http://schemas.microsoft.com/office/powerpoint/2010/main" val="139939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B102-7889-CF10-597C-D585A171B5CF}"/>
              </a:ext>
            </a:extLst>
          </p:cNvPr>
          <p:cNvSpPr>
            <a:spLocks noGrp="1"/>
          </p:cNvSpPr>
          <p:nvPr>
            <p:ph type="title"/>
          </p:nvPr>
        </p:nvSpPr>
        <p:spPr/>
        <p:txBody>
          <a:bodyPr/>
          <a:lstStyle/>
          <a:p>
            <a:r>
              <a:rPr lang="en-GB" dirty="0"/>
              <a:t>Linear gradient</a:t>
            </a:r>
          </a:p>
        </p:txBody>
      </p:sp>
      <p:sp>
        <p:nvSpPr>
          <p:cNvPr id="5" name="TextBox 4">
            <a:extLst>
              <a:ext uri="{FF2B5EF4-FFF2-40B4-BE49-F238E27FC236}">
                <a16:creationId xmlns:a16="http://schemas.microsoft.com/office/drawing/2014/main" id="{A03DD151-3133-696E-8FAA-3DA4494AE6E4}"/>
              </a:ext>
            </a:extLst>
          </p:cNvPr>
          <p:cNvSpPr txBox="1"/>
          <p:nvPr/>
        </p:nvSpPr>
        <p:spPr>
          <a:xfrm>
            <a:off x="838200" y="1690688"/>
            <a:ext cx="7521677" cy="646331"/>
          </a:xfrm>
          <a:prstGeom prst="rect">
            <a:avLst/>
          </a:prstGeom>
          <a:noFill/>
        </p:spPr>
        <p:txBody>
          <a:bodyPr wrap="square">
            <a:spAutoFit/>
          </a:bodyPr>
          <a:lstStyle/>
          <a:p>
            <a:r>
              <a:rPr lang="en-GB" dirty="0"/>
              <a:t>linear-gradient() is a CSS function that creates a smooth transition between two or more </a:t>
            </a:r>
            <a:r>
              <a:rPr lang="en-GB" dirty="0" err="1"/>
              <a:t>colors</a:t>
            </a:r>
            <a:r>
              <a:rPr lang="en-GB" dirty="0"/>
              <a:t> along a straight line.</a:t>
            </a:r>
          </a:p>
        </p:txBody>
      </p:sp>
      <p:sp>
        <p:nvSpPr>
          <p:cNvPr id="7" name="TextBox 6">
            <a:extLst>
              <a:ext uri="{FF2B5EF4-FFF2-40B4-BE49-F238E27FC236}">
                <a16:creationId xmlns:a16="http://schemas.microsoft.com/office/drawing/2014/main" id="{BD0175AA-BB2D-D936-A36D-FCA24A8FC6B4}"/>
              </a:ext>
            </a:extLst>
          </p:cNvPr>
          <p:cNvSpPr txBox="1"/>
          <p:nvPr/>
        </p:nvSpPr>
        <p:spPr>
          <a:xfrm>
            <a:off x="838200" y="2831585"/>
            <a:ext cx="6096000" cy="369332"/>
          </a:xfrm>
          <a:prstGeom prst="rect">
            <a:avLst/>
          </a:prstGeom>
          <a:noFill/>
        </p:spPr>
        <p:txBody>
          <a:bodyPr wrap="square">
            <a:spAutoFit/>
          </a:bodyPr>
          <a:lstStyle/>
          <a:p>
            <a:r>
              <a:rPr lang="en-GB" dirty="0"/>
              <a:t>background: linear-gradient(direction, color1, color2, ...);</a:t>
            </a:r>
          </a:p>
        </p:txBody>
      </p:sp>
      <p:sp>
        <p:nvSpPr>
          <p:cNvPr id="9" name="TextBox 8">
            <a:extLst>
              <a:ext uri="{FF2B5EF4-FFF2-40B4-BE49-F238E27FC236}">
                <a16:creationId xmlns:a16="http://schemas.microsoft.com/office/drawing/2014/main" id="{5ED92D35-1146-6ADA-9C5A-1BC7A12A51AF}"/>
              </a:ext>
            </a:extLst>
          </p:cNvPr>
          <p:cNvSpPr txBox="1"/>
          <p:nvPr/>
        </p:nvSpPr>
        <p:spPr>
          <a:xfrm>
            <a:off x="838200" y="3510817"/>
            <a:ext cx="7433187" cy="369332"/>
          </a:xfrm>
          <a:prstGeom prst="rect">
            <a:avLst/>
          </a:prstGeom>
          <a:noFill/>
        </p:spPr>
        <p:txBody>
          <a:bodyPr wrap="square">
            <a:spAutoFit/>
          </a:bodyPr>
          <a:lstStyle/>
          <a:p>
            <a:r>
              <a:rPr lang="en-GB" dirty="0"/>
              <a:t>background: linear-gradient(to right, red 0%, yellow 50%, green 100%);</a:t>
            </a:r>
          </a:p>
        </p:txBody>
      </p:sp>
      <p:sp>
        <p:nvSpPr>
          <p:cNvPr id="11" name="TextBox 10">
            <a:extLst>
              <a:ext uri="{FF2B5EF4-FFF2-40B4-BE49-F238E27FC236}">
                <a16:creationId xmlns:a16="http://schemas.microsoft.com/office/drawing/2014/main" id="{2EF77EFF-7D79-C605-32C8-8CF9816AC765}"/>
              </a:ext>
            </a:extLst>
          </p:cNvPr>
          <p:cNvSpPr txBox="1"/>
          <p:nvPr/>
        </p:nvSpPr>
        <p:spPr>
          <a:xfrm>
            <a:off x="838200" y="4050145"/>
            <a:ext cx="6096000" cy="923330"/>
          </a:xfrm>
          <a:prstGeom prst="rect">
            <a:avLst/>
          </a:prstGeom>
          <a:noFill/>
        </p:spPr>
        <p:txBody>
          <a:bodyPr wrap="square">
            <a:spAutoFit/>
          </a:bodyPr>
          <a:lstStyle/>
          <a:p>
            <a:r>
              <a:rPr lang="en-GB" dirty="0"/>
              <a:t>Red at the very start</a:t>
            </a:r>
          </a:p>
          <a:p>
            <a:r>
              <a:rPr lang="en-GB" dirty="0"/>
              <a:t>Yellow in the middle</a:t>
            </a:r>
          </a:p>
          <a:p>
            <a:r>
              <a:rPr lang="en-GB" dirty="0"/>
              <a:t>Green at the end</a:t>
            </a:r>
          </a:p>
        </p:txBody>
      </p:sp>
      <p:sp>
        <p:nvSpPr>
          <p:cNvPr id="13" name="TextBox 12">
            <a:extLst>
              <a:ext uri="{FF2B5EF4-FFF2-40B4-BE49-F238E27FC236}">
                <a16:creationId xmlns:a16="http://schemas.microsoft.com/office/drawing/2014/main" id="{FD1A0AA0-743A-70EB-E025-692598F882DD}"/>
              </a:ext>
            </a:extLst>
          </p:cNvPr>
          <p:cNvSpPr txBox="1"/>
          <p:nvPr/>
        </p:nvSpPr>
        <p:spPr>
          <a:xfrm>
            <a:off x="838200" y="5390224"/>
            <a:ext cx="2605549" cy="369332"/>
          </a:xfrm>
          <a:prstGeom prst="rect">
            <a:avLst/>
          </a:prstGeom>
          <a:noFill/>
        </p:spPr>
        <p:txBody>
          <a:bodyPr wrap="square">
            <a:spAutoFit/>
          </a:bodyPr>
          <a:lstStyle/>
          <a:p>
            <a:r>
              <a:rPr lang="en-GB" dirty="0">
                <a:hlinkClick r:id="rId2"/>
              </a:rPr>
              <a:t>https://cssgradient.io/</a:t>
            </a:r>
            <a:endParaRPr lang="en-GB" dirty="0"/>
          </a:p>
        </p:txBody>
      </p:sp>
      <p:pic>
        <p:nvPicPr>
          <p:cNvPr id="15" name="Picture 14">
            <a:extLst>
              <a:ext uri="{FF2B5EF4-FFF2-40B4-BE49-F238E27FC236}">
                <a16:creationId xmlns:a16="http://schemas.microsoft.com/office/drawing/2014/main" id="{B11E9EEE-03D2-1038-65ED-0FD58E02DE16}"/>
              </a:ext>
            </a:extLst>
          </p:cNvPr>
          <p:cNvPicPr>
            <a:picLocks noChangeAspect="1"/>
          </p:cNvPicPr>
          <p:nvPr/>
        </p:nvPicPr>
        <p:blipFill>
          <a:blip r:embed="rId3"/>
          <a:srcRect l="1703" r="64998"/>
          <a:stretch>
            <a:fillRect/>
          </a:stretch>
        </p:blipFill>
        <p:spPr>
          <a:xfrm>
            <a:off x="7948340" y="1344013"/>
            <a:ext cx="3405460" cy="1341236"/>
          </a:xfrm>
          <a:prstGeom prst="rect">
            <a:avLst/>
          </a:prstGeom>
        </p:spPr>
      </p:pic>
    </p:spTree>
    <p:extLst>
      <p:ext uri="{BB962C8B-B14F-4D97-AF65-F5344CB8AC3E}">
        <p14:creationId xmlns:p14="http://schemas.microsoft.com/office/powerpoint/2010/main" val="174068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2E70-0727-5678-459E-732E1C72EACC}"/>
              </a:ext>
            </a:extLst>
          </p:cNvPr>
          <p:cNvSpPr>
            <a:spLocks noGrp="1"/>
          </p:cNvSpPr>
          <p:nvPr>
            <p:ph type="title"/>
          </p:nvPr>
        </p:nvSpPr>
        <p:spPr/>
        <p:txBody>
          <a:bodyPr/>
          <a:lstStyle/>
          <a:p>
            <a:r>
              <a:rPr lang="en-GB" dirty="0"/>
              <a:t>Fonts </a:t>
            </a:r>
          </a:p>
        </p:txBody>
      </p:sp>
      <p:graphicFrame>
        <p:nvGraphicFramePr>
          <p:cNvPr id="5" name="Table 4">
            <a:extLst>
              <a:ext uri="{FF2B5EF4-FFF2-40B4-BE49-F238E27FC236}">
                <a16:creationId xmlns:a16="http://schemas.microsoft.com/office/drawing/2014/main" id="{3CE796BA-62DD-3D2A-71C6-5E45C9704FDC}"/>
              </a:ext>
            </a:extLst>
          </p:cNvPr>
          <p:cNvGraphicFramePr>
            <a:graphicFrameLocks noGrp="1"/>
          </p:cNvGraphicFramePr>
          <p:nvPr>
            <p:extLst>
              <p:ext uri="{D42A27DB-BD31-4B8C-83A1-F6EECF244321}">
                <p14:modId xmlns:p14="http://schemas.microsoft.com/office/powerpoint/2010/main" val="4223785714"/>
              </p:ext>
            </p:extLst>
          </p:nvPr>
        </p:nvGraphicFramePr>
        <p:xfrm>
          <a:off x="1628108" y="1825625"/>
          <a:ext cx="9089053" cy="4040528"/>
        </p:xfrm>
        <a:graphic>
          <a:graphicData uri="http://schemas.openxmlformats.org/drawingml/2006/table">
            <a:tbl>
              <a:tblPr>
                <a:tableStyleId>{08FB837D-C827-4EFA-A057-4D05807E0F7C}</a:tableStyleId>
              </a:tblPr>
              <a:tblGrid>
                <a:gridCol w="4467892">
                  <a:extLst>
                    <a:ext uri="{9D8B030D-6E8A-4147-A177-3AD203B41FA5}">
                      <a16:colId xmlns:a16="http://schemas.microsoft.com/office/drawing/2014/main" val="1752275788"/>
                    </a:ext>
                  </a:extLst>
                </a:gridCol>
                <a:gridCol w="4621161">
                  <a:extLst>
                    <a:ext uri="{9D8B030D-6E8A-4147-A177-3AD203B41FA5}">
                      <a16:colId xmlns:a16="http://schemas.microsoft.com/office/drawing/2014/main" val="946020080"/>
                    </a:ext>
                  </a:extLst>
                </a:gridCol>
              </a:tblGrid>
              <a:tr h="310810">
                <a:tc>
                  <a:txBody>
                    <a:bodyPr/>
                    <a:lstStyle/>
                    <a:p>
                      <a:pPr>
                        <a:buNone/>
                      </a:pPr>
                      <a:r>
                        <a:rPr lang="en-GB" sz="1500" b="1"/>
                        <a:t>Property</a:t>
                      </a:r>
                    </a:p>
                  </a:txBody>
                  <a:tcPr marL="77702" marR="77702" marT="38851" marB="38851" anchor="ctr"/>
                </a:tc>
                <a:tc>
                  <a:txBody>
                    <a:bodyPr/>
                    <a:lstStyle/>
                    <a:p>
                      <a:pPr>
                        <a:buNone/>
                      </a:pPr>
                      <a:r>
                        <a:rPr lang="en-GB" sz="1500" b="1" dirty="0"/>
                        <a:t>Description</a:t>
                      </a:r>
                    </a:p>
                  </a:txBody>
                  <a:tcPr marL="77702" marR="77702" marT="38851" marB="38851" anchor="ctr"/>
                </a:tc>
                <a:extLst>
                  <a:ext uri="{0D108BD9-81ED-4DB2-BD59-A6C34878D82A}">
                    <a16:rowId xmlns:a16="http://schemas.microsoft.com/office/drawing/2014/main" val="1423807213"/>
                  </a:ext>
                </a:extLst>
              </a:tr>
              <a:tr h="310810">
                <a:tc>
                  <a:txBody>
                    <a:bodyPr/>
                    <a:lstStyle/>
                    <a:p>
                      <a:pPr>
                        <a:buNone/>
                      </a:pPr>
                      <a:r>
                        <a:rPr lang="en-GB" sz="1500" dirty="0"/>
                        <a:t>font-family</a:t>
                      </a:r>
                    </a:p>
                  </a:txBody>
                  <a:tcPr marL="77702" marR="77702" marT="38851" marB="38851" anchor="ctr"/>
                </a:tc>
                <a:tc>
                  <a:txBody>
                    <a:bodyPr/>
                    <a:lstStyle/>
                    <a:p>
                      <a:pPr>
                        <a:buNone/>
                      </a:pPr>
                      <a:r>
                        <a:rPr lang="en-GB" sz="1500"/>
                        <a:t>Sets the </a:t>
                      </a:r>
                      <a:r>
                        <a:rPr lang="en-GB" sz="1500" b="1"/>
                        <a:t>font type</a:t>
                      </a:r>
                      <a:r>
                        <a:rPr lang="en-GB" sz="1500"/>
                        <a:t> (e.g., Arial, 'Roboto', serif).</a:t>
                      </a:r>
                    </a:p>
                  </a:txBody>
                  <a:tcPr marL="77702" marR="77702" marT="38851" marB="38851" anchor="ctr"/>
                </a:tc>
                <a:extLst>
                  <a:ext uri="{0D108BD9-81ED-4DB2-BD59-A6C34878D82A}">
                    <a16:rowId xmlns:a16="http://schemas.microsoft.com/office/drawing/2014/main" val="508407282"/>
                  </a:ext>
                </a:extLst>
              </a:tr>
              <a:tr h="310810">
                <a:tc>
                  <a:txBody>
                    <a:bodyPr/>
                    <a:lstStyle/>
                    <a:p>
                      <a:pPr>
                        <a:buNone/>
                      </a:pPr>
                      <a:r>
                        <a:rPr lang="en-GB" sz="1500" dirty="0"/>
                        <a:t>font-size</a:t>
                      </a:r>
                    </a:p>
                  </a:txBody>
                  <a:tcPr marL="77702" marR="77702" marT="38851" marB="38851" anchor="ctr"/>
                </a:tc>
                <a:tc>
                  <a:txBody>
                    <a:bodyPr/>
                    <a:lstStyle/>
                    <a:p>
                      <a:pPr>
                        <a:buNone/>
                      </a:pPr>
                      <a:r>
                        <a:rPr lang="en-GB" sz="1500"/>
                        <a:t>Sets the </a:t>
                      </a:r>
                      <a:r>
                        <a:rPr lang="en-GB" sz="1500" b="1"/>
                        <a:t>size of the font</a:t>
                      </a:r>
                      <a:r>
                        <a:rPr lang="en-GB" sz="1500"/>
                        <a:t> (e.g., 16px, 1.2rem).</a:t>
                      </a:r>
                    </a:p>
                  </a:txBody>
                  <a:tcPr marL="77702" marR="77702" marT="38851" marB="38851" anchor="ctr"/>
                </a:tc>
                <a:extLst>
                  <a:ext uri="{0D108BD9-81ED-4DB2-BD59-A6C34878D82A}">
                    <a16:rowId xmlns:a16="http://schemas.microsoft.com/office/drawing/2014/main" val="2378208591"/>
                  </a:ext>
                </a:extLst>
              </a:tr>
              <a:tr h="543917">
                <a:tc>
                  <a:txBody>
                    <a:bodyPr/>
                    <a:lstStyle/>
                    <a:p>
                      <a:pPr>
                        <a:buNone/>
                      </a:pPr>
                      <a:r>
                        <a:rPr lang="en-GB" sz="1500" dirty="0"/>
                        <a:t>font-weight</a:t>
                      </a:r>
                    </a:p>
                  </a:txBody>
                  <a:tcPr marL="77702" marR="77702" marT="38851" marB="38851" anchor="ctr"/>
                </a:tc>
                <a:tc>
                  <a:txBody>
                    <a:bodyPr/>
                    <a:lstStyle/>
                    <a:p>
                      <a:pPr>
                        <a:buNone/>
                      </a:pPr>
                      <a:r>
                        <a:rPr lang="en-GB" sz="1500" dirty="0"/>
                        <a:t>Sets how </a:t>
                      </a:r>
                      <a:r>
                        <a:rPr lang="en-GB" sz="1500" b="1" dirty="0"/>
                        <a:t>bold</a:t>
                      </a:r>
                      <a:r>
                        <a:rPr lang="en-GB" sz="1500" dirty="0"/>
                        <a:t> the text is (e.g., normal, bold, 400, 700).</a:t>
                      </a:r>
                    </a:p>
                  </a:txBody>
                  <a:tcPr marL="77702" marR="77702" marT="38851" marB="38851" anchor="ctr"/>
                </a:tc>
                <a:extLst>
                  <a:ext uri="{0D108BD9-81ED-4DB2-BD59-A6C34878D82A}">
                    <a16:rowId xmlns:a16="http://schemas.microsoft.com/office/drawing/2014/main" val="3021686161"/>
                  </a:ext>
                </a:extLst>
              </a:tr>
              <a:tr h="543917">
                <a:tc>
                  <a:txBody>
                    <a:bodyPr/>
                    <a:lstStyle/>
                    <a:p>
                      <a:pPr>
                        <a:buNone/>
                      </a:pPr>
                      <a:r>
                        <a:rPr lang="en-GB" sz="1500" dirty="0"/>
                        <a:t>font-style</a:t>
                      </a:r>
                    </a:p>
                  </a:txBody>
                  <a:tcPr marL="77702" marR="77702" marT="38851" marB="38851" anchor="ctr"/>
                </a:tc>
                <a:tc>
                  <a:txBody>
                    <a:bodyPr/>
                    <a:lstStyle/>
                    <a:p>
                      <a:pPr>
                        <a:buNone/>
                      </a:pPr>
                      <a:r>
                        <a:rPr lang="en-GB" sz="1500" dirty="0"/>
                        <a:t>Sets the </a:t>
                      </a:r>
                      <a:r>
                        <a:rPr lang="en-GB" sz="1500" b="1" dirty="0"/>
                        <a:t>style</a:t>
                      </a:r>
                      <a:r>
                        <a:rPr lang="en-GB" sz="1500" dirty="0"/>
                        <a:t> of the font (e.g., normal, italic, oblique).</a:t>
                      </a:r>
                    </a:p>
                  </a:txBody>
                  <a:tcPr marL="77702" marR="77702" marT="38851" marB="38851" anchor="ctr"/>
                </a:tc>
                <a:extLst>
                  <a:ext uri="{0D108BD9-81ED-4DB2-BD59-A6C34878D82A}">
                    <a16:rowId xmlns:a16="http://schemas.microsoft.com/office/drawing/2014/main" val="3554585222"/>
                  </a:ext>
                </a:extLst>
              </a:tr>
              <a:tr h="310810">
                <a:tc>
                  <a:txBody>
                    <a:bodyPr/>
                    <a:lstStyle/>
                    <a:p>
                      <a:pPr>
                        <a:buNone/>
                      </a:pPr>
                      <a:r>
                        <a:rPr lang="en-GB" sz="1500" dirty="0"/>
                        <a:t>line-height</a:t>
                      </a:r>
                    </a:p>
                  </a:txBody>
                  <a:tcPr marL="77702" marR="77702" marT="38851" marB="38851" anchor="ctr"/>
                </a:tc>
                <a:tc>
                  <a:txBody>
                    <a:bodyPr/>
                    <a:lstStyle/>
                    <a:p>
                      <a:pPr>
                        <a:buNone/>
                      </a:pPr>
                      <a:r>
                        <a:rPr lang="en-GB" sz="1500" dirty="0"/>
                        <a:t>Controls the </a:t>
                      </a:r>
                      <a:r>
                        <a:rPr lang="en-GB" sz="1500" b="1" dirty="0"/>
                        <a:t>spacing between lines</a:t>
                      </a:r>
                      <a:r>
                        <a:rPr lang="en-GB" sz="1500" dirty="0"/>
                        <a:t> of text.</a:t>
                      </a:r>
                    </a:p>
                  </a:txBody>
                  <a:tcPr marL="77702" marR="77702" marT="38851" marB="38851" anchor="ctr"/>
                </a:tc>
                <a:extLst>
                  <a:ext uri="{0D108BD9-81ED-4DB2-BD59-A6C34878D82A}">
                    <a16:rowId xmlns:a16="http://schemas.microsoft.com/office/drawing/2014/main" val="68743549"/>
                  </a:ext>
                </a:extLst>
              </a:tr>
              <a:tr h="310810">
                <a:tc>
                  <a:txBody>
                    <a:bodyPr/>
                    <a:lstStyle/>
                    <a:p>
                      <a:pPr>
                        <a:buNone/>
                      </a:pPr>
                      <a:r>
                        <a:rPr lang="en-GB" sz="1500" dirty="0"/>
                        <a:t>letter-spacing</a:t>
                      </a:r>
                    </a:p>
                  </a:txBody>
                  <a:tcPr marL="77702" marR="77702" marT="38851" marB="38851" anchor="ctr"/>
                </a:tc>
                <a:tc>
                  <a:txBody>
                    <a:bodyPr/>
                    <a:lstStyle/>
                    <a:p>
                      <a:pPr>
                        <a:buNone/>
                      </a:pPr>
                      <a:r>
                        <a:rPr lang="en-GB" sz="1500" dirty="0"/>
                        <a:t>Controls the </a:t>
                      </a:r>
                      <a:r>
                        <a:rPr lang="en-GB" sz="1500" b="1" dirty="0"/>
                        <a:t>space between letters</a:t>
                      </a:r>
                      <a:r>
                        <a:rPr lang="en-GB" sz="1500" dirty="0"/>
                        <a:t>.</a:t>
                      </a:r>
                    </a:p>
                  </a:txBody>
                  <a:tcPr marL="77702" marR="77702" marT="38851" marB="38851" anchor="ctr"/>
                </a:tc>
                <a:extLst>
                  <a:ext uri="{0D108BD9-81ED-4DB2-BD59-A6C34878D82A}">
                    <a16:rowId xmlns:a16="http://schemas.microsoft.com/office/drawing/2014/main" val="4048521720"/>
                  </a:ext>
                </a:extLst>
              </a:tr>
              <a:tr h="310810">
                <a:tc>
                  <a:txBody>
                    <a:bodyPr/>
                    <a:lstStyle/>
                    <a:p>
                      <a:pPr>
                        <a:buNone/>
                      </a:pPr>
                      <a:r>
                        <a:rPr lang="en-GB" sz="1500" dirty="0"/>
                        <a:t>word-spacing</a:t>
                      </a:r>
                    </a:p>
                  </a:txBody>
                  <a:tcPr marL="77702" marR="77702" marT="38851" marB="38851" anchor="ctr"/>
                </a:tc>
                <a:tc>
                  <a:txBody>
                    <a:bodyPr/>
                    <a:lstStyle/>
                    <a:p>
                      <a:pPr>
                        <a:buNone/>
                      </a:pPr>
                      <a:r>
                        <a:rPr lang="en-GB" sz="1500" dirty="0"/>
                        <a:t>Controls the </a:t>
                      </a:r>
                      <a:r>
                        <a:rPr lang="en-GB" sz="1500" b="1" dirty="0"/>
                        <a:t>space between words</a:t>
                      </a:r>
                      <a:r>
                        <a:rPr lang="en-GB" sz="1500" dirty="0"/>
                        <a:t>.</a:t>
                      </a:r>
                    </a:p>
                  </a:txBody>
                  <a:tcPr marL="77702" marR="77702" marT="38851" marB="38851" anchor="ctr"/>
                </a:tc>
                <a:extLst>
                  <a:ext uri="{0D108BD9-81ED-4DB2-BD59-A6C34878D82A}">
                    <a16:rowId xmlns:a16="http://schemas.microsoft.com/office/drawing/2014/main" val="1152070744"/>
                  </a:ext>
                </a:extLst>
              </a:tr>
              <a:tr h="543917">
                <a:tc>
                  <a:txBody>
                    <a:bodyPr/>
                    <a:lstStyle/>
                    <a:p>
                      <a:pPr>
                        <a:buNone/>
                      </a:pPr>
                      <a:r>
                        <a:rPr lang="en-GB" sz="1500" dirty="0"/>
                        <a:t>text-transform</a:t>
                      </a:r>
                    </a:p>
                  </a:txBody>
                  <a:tcPr marL="77702" marR="77702" marT="38851" marB="38851" anchor="ctr"/>
                </a:tc>
                <a:tc>
                  <a:txBody>
                    <a:bodyPr/>
                    <a:lstStyle/>
                    <a:p>
                      <a:pPr>
                        <a:buNone/>
                      </a:pPr>
                      <a:r>
                        <a:rPr lang="en-GB" sz="1500"/>
                        <a:t>Changes </a:t>
                      </a:r>
                      <a:r>
                        <a:rPr lang="en-GB" sz="1500" b="1"/>
                        <a:t>case</a:t>
                      </a:r>
                      <a:r>
                        <a:rPr lang="en-GB" sz="1500"/>
                        <a:t> (e.g., uppercase, lowercase, capitalize).</a:t>
                      </a:r>
                    </a:p>
                  </a:txBody>
                  <a:tcPr marL="77702" marR="77702" marT="38851" marB="38851" anchor="ctr"/>
                </a:tc>
                <a:extLst>
                  <a:ext uri="{0D108BD9-81ED-4DB2-BD59-A6C34878D82A}">
                    <a16:rowId xmlns:a16="http://schemas.microsoft.com/office/drawing/2014/main" val="1729552447"/>
                  </a:ext>
                </a:extLst>
              </a:tr>
              <a:tr h="543917">
                <a:tc>
                  <a:txBody>
                    <a:bodyPr/>
                    <a:lstStyle/>
                    <a:p>
                      <a:pPr>
                        <a:buNone/>
                      </a:pPr>
                      <a:r>
                        <a:rPr lang="en-GB" sz="1500" dirty="0"/>
                        <a:t>font (shorthand)</a:t>
                      </a:r>
                    </a:p>
                  </a:txBody>
                  <a:tcPr marL="77702" marR="77702" marT="38851" marB="38851" anchor="ctr"/>
                </a:tc>
                <a:tc>
                  <a:txBody>
                    <a:bodyPr/>
                    <a:lstStyle/>
                    <a:p>
                      <a:pPr>
                        <a:buNone/>
                      </a:pPr>
                      <a:r>
                        <a:rPr lang="en-GB" sz="1500" dirty="0"/>
                        <a:t>A </a:t>
                      </a:r>
                      <a:r>
                        <a:rPr lang="en-GB" sz="1500" b="1" dirty="0"/>
                        <a:t>shorthand</a:t>
                      </a:r>
                      <a:r>
                        <a:rPr lang="en-GB" sz="1500" dirty="0"/>
                        <a:t> to set multiple font properties in one line.</a:t>
                      </a:r>
                    </a:p>
                  </a:txBody>
                  <a:tcPr marL="77702" marR="77702" marT="38851" marB="38851" anchor="ctr"/>
                </a:tc>
                <a:extLst>
                  <a:ext uri="{0D108BD9-81ED-4DB2-BD59-A6C34878D82A}">
                    <a16:rowId xmlns:a16="http://schemas.microsoft.com/office/drawing/2014/main" val="250554245"/>
                  </a:ext>
                </a:extLst>
              </a:tr>
            </a:tbl>
          </a:graphicData>
        </a:graphic>
      </p:graphicFrame>
    </p:spTree>
    <p:extLst>
      <p:ext uri="{BB962C8B-B14F-4D97-AF65-F5344CB8AC3E}">
        <p14:creationId xmlns:p14="http://schemas.microsoft.com/office/powerpoint/2010/main" val="342577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82FB-44B1-A8F8-CFD7-D6B4A1CB01EB}"/>
              </a:ext>
            </a:extLst>
          </p:cNvPr>
          <p:cNvSpPr>
            <a:spLocks noGrp="1"/>
          </p:cNvSpPr>
          <p:nvPr>
            <p:ph type="title"/>
          </p:nvPr>
        </p:nvSpPr>
        <p:spPr/>
        <p:txBody>
          <a:bodyPr/>
          <a:lstStyle/>
          <a:p>
            <a:r>
              <a:rPr lang="en-GB" dirty="0"/>
              <a:t>Fonts plugin </a:t>
            </a:r>
          </a:p>
        </p:txBody>
      </p:sp>
      <p:sp>
        <p:nvSpPr>
          <p:cNvPr id="3" name="Content Placeholder 2">
            <a:extLst>
              <a:ext uri="{FF2B5EF4-FFF2-40B4-BE49-F238E27FC236}">
                <a16:creationId xmlns:a16="http://schemas.microsoft.com/office/drawing/2014/main" id="{A5BE6D18-ABFE-22C5-0B4C-E23CCA583A5B}"/>
              </a:ext>
            </a:extLst>
          </p:cNvPr>
          <p:cNvSpPr>
            <a:spLocks noGrp="1"/>
          </p:cNvSpPr>
          <p:nvPr>
            <p:ph idx="1"/>
          </p:nvPr>
        </p:nvSpPr>
        <p:spPr/>
        <p:txBody>
          <a:bodyPr>
            <a:normAutofit/>
          </a:bodyPr>
          <a:lstStyle/>
          <a:p>
            <a:pPr marL="0" indent="0">
              <a:buNone/>
            </a:pPr>
            <a:r>
              <a:rPr lang="en-GB" dirty="0"/>
              <a:t>Font awesome </a:t>
            </a:r>
            <a:r>
              <a:rPr lang="en-GB" dirty="0">
                <a:hlinkClick r:id="rId2"/>
              </a:rPr>
              <a:t>Font Awesome</a:t>
            </a:r>
            <a:endParaRPr lang="en-GB" dirty="0"/>
          </a:p>
          <a:p>
            <a:pPr marL="0" indent="0">
              <a:buNone/>
            </a:pPr>
            <a:r>
              <a:rPr lang="en-GB" dirty="0" err="1"/>
              <a:t>css</a:t>
            </a:r>
            <a:r>
              <a:rPr lang="en-GB" dirty="0"/>
              <a:t>: all.min.css</a:t>
            </a:r>
          </a:p>
          <a:p>
            <a:pPr marL="0" indent="0">
              <a:buNone/>
            </a:pPr>
            <a:r>
              <a:rPr lang="en-GB" dirty="0" err="1"/>
              <a:t>Js</a:t>
            </a:r>
            <a:r>
              <a:rPr lang="en-GB" dirty="0"/>
              <a:t>: all.min.js</a:t>
            </a:r>
          </a:p>
          <a:p>
            <a:pPr marL="0" indent="0">
              <a:buNone/>
            </a:pPr>
            <a:r>
              <a:rPr lang="en-GB" dirty="0" err="1"/>
              <a:t>Webfonts</a:t>
            </a:r>
            <a:r>
              <a:rPr lang="en-GB" dirty="0"/>
              <a:t> </a:t>
            </a:r>
          </a:p>
          <a:p>
            <a:pPr marL="0" indent="0">
              <a:buNone/>
            </a:pPr>
            <a:r>
              <a:rPr lang="en-GB" dirty="0"/>
              <a:t>Google fonts </a:t>
            </a:r>
          </a:p>
          <a:p>
            <a:pPr marL="0" indent="0">
              <a:buNone/>
            </a:pPr>
            <a:r>
              <a:rPr lang="en-GB" dirty="0"/>
              <a:t>Add links from google</a:t>
            </a:r>
          </a:p>
          <a:p>
            <a:pPr marL="0" indent="0">
              <a:buNone/>
            </a:pPr>
            <a:r>
              <a:rPr lang="en-GB" dirty="0"/>
              <a:t>And font family property </a:t>
            </a:r>
          </a:p>
        </p:txBody>
      </p:sp>
    </p:spTree>
    <p:extLst>
      <p:ext uri="{BB962C8B-B14F-4D97-AF65-F5344CB8AC3E}">
        <p14:creationId xmlns:p14="http://schemas.microsoft.com/office/powerpoint/2010/main" val="20387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C1BF-5645-005E-0B11-C2829F31B597}"/>
              </a:ext>
            </a:extLst>
          </p:cNvPr>
          <p:cNvSpPr>
            <a:spLocks noGrp="1"/>
          </p:cNvSpPr>
          <p:nvPr>
            <p:ph type="title"/>
          </p:nvPr>
        </p:nvSpPr>
        <p:spPr/>
        <p:txBody>
          <a:bodyPr/>
          <a:lstStyle/>
          <a:p>
            <a:r>
              <a:rPr lang="en-GB" dirty="0"/>
              <a:t>Overflow &amp; Scroll</a:t>
            </a:r>
          </a:p>
        </p:txBody>
      </p:sp>
      <p:sp>
        <p:nvSpPr>
          <p:cNvPr id="3" name="Content Placeholder 2">
            <a:extLst>
              <a:ext uri="{FF2B5EF4-FFF2-40B4-BE49-F238E27FC236}">
                <a16:creationId xmlns:a16="http://schemas.microsoft.com/office/drawing/2014/main" id="{172DDB05-061A-F2C7-A622-407347D8CADA}"/>
              </a:ext>
            </a:extLst>
          </p:cNvPr>
          <p:cNvSpPr>
            <a:spLocks noGrp="1"/>
          </p:cNvSpPr>
          <p:nvPr>
            <p:ph idx="1"/>
          </p:nvPr>
        </p:nvSpPr>
        <p:spPr/>
        <p:txBody>
          <a:bodyPr/>
          <a:lstStyle/>
          <a:p>
            <a:pPr marL="0" indent="0">
              <a:buNone/>
            </a:pPr>
            <a:r>
              <a:rPr lang="en-GB" dirty="0"/>
              <a:t>Scroll smooth</a:t>
            </a:r>
          </a:p>
          <a:p>
            <a:pPr marL="0" indent="0">
              <a:buNone/>
            </a:pPr>
            <a:r>
              <a:rPr lang="en-GB" dirty="0"/>
              <a:t>html {</a:t>
            </a:r>
          </a:p>
          <a:p>
            <a:pPr marL="0" indent="0">
              <a:buNone/>
            </a:pPr>
            <a:r>
              <a:rPr lang="en-GB" dirty="0"/>
              <a:t>  scroll-</a:t>
            </a:r>
            <a:r>
              <a:rPr lang="en-GB" dirty="0" err="1"/>
              <a:t>behavior</a:t>
            </a:r>
            <a:r>
              <a:rPr lang="en-GB" dirty="0"/>
              <a:t>: smooth;</a:t>
            </a:r>
          </a:p>
          <a:p>
            <a:pPr marL="0" indent="0">
              <a:buNone/>
            </a:pPr>
            <a:r>
              <a:rPr lang="en-GB" dirty="0"/>
              <a:t>}</a:t>
            </a:r>
          </a:p>
          <a:p>
            <a:pPr marL="0" indent="0">
              <a:buNone/>
            </a:pPr>
            <a:r>
              <a:rPr lang="en-GB" dirty="0"/>
              <a:t>Over flow </a:t>
            </a:r>
          </a:p>
          <a:p>
            <a:pPr marL="0" indent="0">
              <a:buNone/>
            </a:pPr>
            <a:r>
              <a:rPr lang="en-GB" dirty="0"/>
              <a:t>overflow-x: scroll; </a:t>
            </a:r>
            <a:endParaRPr lang="ar-EG" dirty="0"/>
          </a:p>
          <a:p>
            <a:pPr marL="0" indent="0">
              <a:buNone/>
            </a:pPr>
            <a:r>
              <a:rPr lang="en-GB" dirty="0"/>
              <a:t>overflow-y: hidden; </a:t>
            </a:r>
          </a:p>
        </p:txBody>
      </p:sp>
    </p:spTree>
    <p:extLst>
      <p:ext uri="{BB962C8B-B14F-4D97-AF65-F5344CB8AC3E}">
        <p14:creationId xmlns:p14="http://schemas.microsoft.com/office/powerpoint/2010/main" val="296080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722E-65E1-CAAE-CA98-4F2B49A4063E}"/>
              </a:ext>
            </a:extLst>
          </p:cNvPr>
          <p:cNvSpPr>
            <a:spLocks noGrp="1"/>
          </p:cNvSpPr>
          <p:nvPr>
            <p:ph type="title"/>
          </p:nvPr>
        </p:nvSpPr>
        <p:spPr/>
        <p:txBody>
          <a:bodyPr/>
          <a:lstStyle/>
          <a:p>
            <a:r>
              <a:rPr lang="en-GB" dirty="0"/>
              <a:t>Nav component</a:t>
            </a:r>
          </a:p>
        </p:txBody>
      </p:sp>
      <p:pic>
        <p:nvPicPr>
          <p:cNvPr id="3076" name="Picture 4" descr="Responsive Top Navigation Menu Bar with HTML CSS">
            <a:extLst>
              <a:ext uri="{FF2B5EF4-FFF2-40B4-BE49-F238E27FC236}">
                <a16:creationId xmlns:a16="http://schemas.microsoft.com/office/drawing/2014/main" id="{EC331871-F8CD-6F36-94F1-09B71BB8A95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6268"/>
          <a:stretch>
            <a:fillRect/>
          </a:stretch>
        </p:blipFill>
        <p:spPr bwMode="auto">
          <a:xfrm>
            <a:off x="1862384" y="2831465"/>
            <a:ext cx="7735712" cy="59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7A3E-FAD6-2B44-3AC8-EBF7344C9428}"/>
              </a:ext>
            </a:extLst>
          </p:cNvPr>
          <p:cNvSpPr>
            <a:spLocks noGrp="1"/>
          </p:cNvSpPr>
          <p:nvPr>
            <p:ph type="title"/>
          </p:nvPr>
        </p:nvSpPr>
        <p:spPr/>
        <p:txBody>
          <a:bodyPr/>
          <a:lstStyle/>
          <a:p>
            <a:r>
              <a:rPr lang="en-GB" dirty="0"/>
              <a:t>landing</a:t>
            </a:r>
          </a:p>
        </p:txBody>
      </p:sp>
      <p:pic>
        <p:nvPicPr>
          <p:cNvPr id="5122" name="Picture 2" descr="20+ Free HTML Landing Page Templates Built With HTML5 and Bootstrap 3">
            <a:extLst>
              <a:ext uri="{FF2B5EF4-FFF2-40B4-BE49-F238E27FC236}">
                <a16:creationId xmlns:a16="http://schemas.microsoft.com/office/drawing/2014/main" id="{1F209F0B-4137-647E-C8DE-CCD403DD38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4590"/>
          <a:stretch>
            <a:fillRect/>
          </a:stretch>
        </p:blipFill>
        <p:spPr bwMode="auto">
          <a:xfrm>
            <a:off x="2234370" y="1690688"/>
            <a:ext cx="7723260" cy="422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5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9C0B6-7C69-D5B5-E403-70D26C9E6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43836-ADB7-E4B3-97B5-9D94A882B1C6}"/>
              </a:ext>
            </a:extLst>
          </p:cNvPr>
          <p:cNvSpPr>
            <a:spLocks noGrp="1"/>
          </p:cNvSpPr>
          <p:nvPr>
            <p:ph type="title"/>
          </p:nvPr>
        </p:nvSpPr>
        <p:spPr/>
        <p:txBody>
          <a:bodyPr/>
          <a:lstStyle/>
          <a:p>
            <a:r>
              <a:rPr lang="en-GB" dirty="0"/>
              <a:t>Card  Component</a:t>
            </a:r>
          </a:p>
        </p:txBody>
      </p:sp>
      <p:pic>
        <p:nvPicPr>
          <p:cNvPr id="3074" name="Picture 2" descr="Creating Responsive CSS Cards | Card Design HTM &amp; CSS">
            <a:extLst>
              <a:ext uri="{FF2B5EF4-FFF2-40B4-BE49-F238E27FC236}">
                <a16:creationId xmlns:a16="http://schemas.microsoft.com/office/drawing/2014/main" id="{4797B76E-E6CC-F526-45D6-A221819F26F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161" b="16200"/>
          <a:stretch>
            <a:fillRect/>
          </a:stretch>
        </p:blipFill>
        <p:spPr bwMode="auto">
          <a:xfrm>
            <a:off x="1975132" y="2413415"/>
            <a:ext cx="8241736" cy="304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85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A246-2C10-215D-FDC0-810DCFE988EE}"/>
              </a:ext>
            </a:extLst>
          </p:cNvPr>
          <p:cNvSpPr>
            <a:spLocks noGrp="1"/>
          </p:cNvSpPr>
          <p:nvPr>
            <p:ph type="title"/>
          </p:nvPr>
        </p:nvSpPr>
        <p:spPr/>
        <p:txBody>
          <a:bodyPr/>
          <a:lstStyle/>
          <a:p>
            <a:r>
              <a:rPr lang="en-GB"/>
              <a:t>Agenda </a:t>
            </a:r>
            <a:endParaRPr lang="en-GB" dirty="0"/>
          </a:p>
        </p:txBody>
      </p:sp>
      <p:graphicFrame>
        <p:nvGraphicFramePr>
          <p:cNvPr id="5" name="Content Placeholder 2">
            <a:extLst>
              <a:ext uri="{FF2B5EF4-FFF2-40B4-BE49-F238E27FC236}">
                <a16:creationId xmlns:a16="http://schemas.microsoft.com/office/drawing/2014/main" id="{D1215437-5BAE-BEFB-108C-A40CCB16FE2F}"/>
              </a:ext>
            </a:extLst>
          </p:cNvPr>
          <p:cNvGraphicFramePr>
            <a:graphicFrameLocks noGrp="1"/>
          </p:cNvGraphicFramePr>
          <p:nvPr>
            <p:ph idx="1"/>
            <p:extLst>
              <p:ext uri="{D42A27DB-BD31-4B8C-83A1-F6EECF244321}">
                <p14:modId xmlns:p14="http://schemas.microsoft.com/office/powerpoint/2010/main" val="2520704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9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6C8F-22E3-B3C1-9AEA-BFB9E7E507A6}"/>
              </a:ext>
            </a:extLst>
          </p:cNvPr>
          <p:cNvSpPr>
            <a:spLocks noGrp="1"/>
          </p:cNvSpPr>
          <p:nvPr>
            <p:ph type="title"/>
          </p:nvPr>
        </p:nvSpPr>
        <p:spPr/>
        <p:txBody>
          <a:bodyPr/>
          <a:lstStyle/>
          <a:p>
            <a:r>
              <a:rPr lang="en-GB" dirty="0"/>
              <a:t>Flex box</a:t>
            </a:r>
          </a:p>
        </p:txBody>
      </p:sp>
      <p:sp>
        <p:nvSpPr>
          <p:cNvPr id="3" name="Content Placeholder 2">
            <a:extLst>
              <a:ext uri="{FF2B5EF4-FFF2-40B4-BE49-F238E27FC236}">
                <a16:creationId xmlns:a16="http://schemas.microsoft.com/office/drawing/2014/main" id="{B5EF1839-0848-96EB-09FB-76B10FFBE2D5}"/>
              </a:ext>
            </a:extLst>
          </p:cNvPr>
          <p:cNvSpPr>
            <a:spLocks noGrp="1"/>
          </p:cNvSpPr>
          <p:nvPr>
            <p:ph idx="1"/>
          </p:nvPr>
        </p:nvSpPr>
        <p:spPr/>
        <p:txBody>
          <a:bodyPr/>
          <a:lstStyle/>
          <a:p>
            <a:pPr fontAlgn="base"/>
            <a:r>
              <a:rPr lang="en-GB" b="1" dirty="0"/>
              <a:t>CSS Flexbox</a:t>
            </a:r>
            <a:r>
              <a:rPr lang="en-GB" dirty="0"/>
              <a:t>, short for the Flexible Box Layout module, is a powerful layout tool designed to simplify web page layouts by arranging items in rows or columns with ease.</a:t>
            </a:r>
          </a:p>
          <a:p>
            <a:pPr fontAlgn="base"/>
            <a:r>
              <a:rPr lang="en-GB" dirty="0"/>
              <a:t>Flexbox eliminates the need for floats or complex positioning, enabling responsive and dynamic layouts.</a:t>
            </a:r>
          </a:p>
          <a:p>
            <a:pPr fontAlgn="base"/>
            <a:r>
              <a:rPr lang="en-GB" dirty="0"/>
              <a:t>It aligns items efficiently, distributing space within a container, even when their sizes are dynamic or unknown.</a:t>
            </a:r>
          </a:p>
          <a:p>
            <a:pPr fontAlgn="base"/>
            <a:r>
              <a:rPr lang="en-GB" dirty="0"/>
              <a:t>Flexbox is supported in all modern browsers, making it a reliable choice for creating flexible designs.</a:t>
            </a:r>
          </a:p>
          <a:p>
            <a:pPr marL="0" indent="0">
              <a:buNone/>
            </a:pPr>
            <a:endParaRPr lang="en-GB" dirty="0"/>
          </a:p>
        </p:txBody>
      </p:sp>
    </p:spTree>
    <p:extLst>
      <p:ext uri="{BB962C8B-B14F-4D97-AF65-F5344CB8AC3E}">
        <p14:creationId xmlns:p14="http://schemas.microsoft.com/office/powerpoint/2010/main" val="388716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0EE-79B8-390E-0BC3-A2A46234CFC3}"/>
              </a:ext>
            </a:extLst>
          </p:cNvPr>
          <p:cNvSpPr>
            <a:spLocks noGrp="1"/>
          </p:cNvSpPr>
          <p:nvPr>
            <p:ph type="title"/>
          </p:nvPr>
        </p:nvSpPr>
        <p:spPr/>
        <p:txBody>
          <a:bodyPr/>
          <a:lstStyle/>
          <a:p>
            <a:r>
              <a:rPr lang="en-GB" dirty="0"/>
              <a:t>Flex box</a:t>
            </a:r>
          </a:p>
        </p:txBody>
      </p:sp>
      <p:pic>
        <p:nvPicPr>
          <p:cNvPr id="6146" name="Picture 2" descr="Flexbox | Uxcel">
            <a:extLst>
              <a:ext uri="{FF2B5EF4-FFF2-40B4-BE49-F238E27FC236}">
                <a16:creationId xmlns:a16="http://schemas.microsoft.com/office/drawing/2014/main" id="{0017FCCB-5A6B-32FC-2807-D607E9E01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4537"/>
            <a:ext cx="5558352" cy="35676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885D39-07CA-A7AC-9013-CF8149364F28}"/>
              </a:ext>
            </a:extLst>
          </p:cNvPr>
          <p:cNvPicPr>
            <a:picLocks noChangeAspect="1"/>
          </p:cNvPicPr>
          <p:nvPr/>
        </p:nvPicPr>
        <p:blipFill>
          <a:blip r:embed="rId3"/>
          <a:stretch>
            <a:fillRect/>
          </a:stretch>
        </p:blipFill>
        <p:spPr>
          <a:xfrm>
            <a:off x="7129781" y="126759"/>
            <a:ext cx="4559299" cy="6453480"/>
          </a:xfrm>
          <a:prstGeom prst="rect">
            <a:avLst/>
          </a:prstGeom>
        </p:spPr>
      </p:pic>
      <p:sp>
        <p:nvSpPr>
          <p:cNvPr id="6" name="TextBox 5">
            <a:extLst>
              <a:ext uri="{FF2B5EF4-FFF2-40B4-BE49-F238E27FC236}">
                <a16:creationId xmlns:a16="http://schemas.microsoft.com/office/drawing/2014/main" id="{F8956C1B-DDEC-5087-16D4-7697EC887A37}"/>
              </a:ext>
            </a:extLst>
          </p:cNvPr>
          <p:cNvSpPr txBox="1"/>
          <p:nvPr/>
        </p:nvSpPr>
        <p:spPr>
          <a:xfrm>
            <a:off x="570626" y="4577557"/>
            <a:ext cx="6093500" cy="369332"/>
          </a:xfrm>
          <a:prstGeom prst="rect">
            <a:avLst/>
          </a:prstGeom>
          <a:noFill/>
        </p:spPr>
        <p:txBody>
          <a:bodyPr wrap="square">
            <a:spAutoFit/>
          </a:bodyPr>
          <a:lstStyle/>
          <a:p>
            <a:r>
              <a:rPr lang="en-GB" dirty="0">
                <a:hlinkClick r:id="rId4"/>
              </a:rPr>
              <a:t>https://nouvil.net/flex-box-game/</a:t>
            </a:r>
            <a:endParaRPr lang="en-GB" dirty="0"/>
          </a:p>
        </p:txBody>
      </p:sp>
    </p:spTree>
    <p:extLst>
      <p:ext uri="{BB962C8B-B14F-4D97-AF65-F5344CB8AC3E}">
        <p14:creationId xmlns:p14="http://schemas.microsoft.com/office/powerpoint/2010/main" val="421407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5166-D364-C4F7-D850-11244FCA9E99}"/>
              </a:ext>
            </a:extLst>
          </p:cNvPr>
          <p:cNvSpPr>
            <a:spLocks noGrp="1"/>
          </p:cNvSpPr>
          <p:nvPr>
            <p:ph type="title"/>
          </p:nvPr>
        </p:nvSpPr>
        <p:spPr/>
        <p:txBody>
          <a:bodyPr/>
          <a:lstStyle/>
          <a:p>
            <a:r>
              <a:rPr lang="en-GB" dirty="0"/>
              <a:t>Flex box </a:t>
            </a:r>
          </a:p>
        </p:txBody>
      </p:sp>
      <p:graphicFrame>
        <p:nvGraphicFramePr>
          <p:cNvPr id="4" name="Content Placeholder 3">
            <a:extLst>
              <a:ext uri="{FF2B5EF4-FFF2-40B4-BE49-F238E27FC236}">
                <a16:creationId xmlns:a16="http://schemas.microsoft.com/office/drawing/2014/main" id="{EF160A15-C799-DB21-04B9-4C4290922AF8}"/>
              </a:ext>
            </a:extLst>
          </p:cNvPr>
          <p:cNvGraphicFramePr>
            <a:graphicFrameLocks noGrp="1"/>
          </p:cNvGraphicFramePr>
          <p:nvPr>
            <p:ph idx="1"/>
            <p:extLst>
              <p:ext uri="{D42A27DB-BD31-4B8C-83A1-F6EECF244321}">
                <p14:modId xmlns:p14="http://schemas.microsoft.com/office/powerpoint/2010/main" val="1297636276"/>
              </p:ext>
            </p:extLst>
          </p:nvPr>
        </p:nvGraphicFramePr>
        <p:xfrm>
          <a:off x="1563474" y="2203023"/>
          <a:ext cx="9065052" cy="4512322"/>
        </p:xfrm>
        <a:graphic>
          <a:graphicData uri="http://schemas.openxmlformats.org/drawingml/2006/table">
            <a:tbl>
              <a:tblPr>
                <a:tableStyleId>{08FB837D-C827-4EFA-A057-4D05807E0F7C}</a:tableStyleId>
              </a:tblPr>
              <a:tblGrid>
                <a:gridCol w="3021684">
                  <a:extLst>
                    <a:ext uri="{9D8B030D-6E8A-4147-A177-3AD203B41FA5}">
                      <a16:colId xmlns:a16="http://schemas.microsoft.com/office/drawing/2014/main" val="2663614696"/>
                    </a:ext>
                  </a:extLst>
                </a:gridCol>
                <a:gridCol w="3021684">
                  <a:extLst>
                    <a:ext uri="{9D8B030D-6E8A-4147-A177-3AD203B41FA5}">
                      <a16:colId xmlns:a16="http://schemas.microsoft.com/office/drawing/2014/main" val="2892760626"/>
                    </a:ext>
                  </a:extLst>
                </a:gridCol>
                <a:gridCol w="3021684">
                  <a:extLst>
                    <a:ext uri="{9D8B030D-6E8A-4147-A177-3AD203B41FA5}">
                      <a16:colId xmlns:a16="http://schemas.microsoft.com/office/drawing/2014/main" val="841699262"/>
                    </a:ext>
                  </a:extLst>
                </a:gridCol>
              </a:tblGrid>
              <a:tr h="293094">
                <a:tc>
                  <a:txBody>
                    <a:bodyPr/>
                    <a:lstStyle/>
                    <a:p>
                      <a:pPr>
                        <a:buNone/>
                      </a:pPr>
                      <a:r>
                        <a:rPr lang="en-GB" sz="1600" b="1"/>
                        <a:t>Property</a:t>
                      </a:r>
                      <a:endParaRPr lang="en-GB" sz="1600"/>
                    </a:p>
                  </a:txBody>
                  <a:tcPr marL="77702" marR="77702" marT="38851" marB="38851" anchor="ctr"/>
                </a:tc>
                <a:tc>
                  <a:txBody>
                    <a:bodyPr/>
                    <a:lstStyle/>
                    <a:p>
                      <a:pPr>
                        <a:buNone/>
                      </a:pPr>
                      <a:r>
                        <a:rPr lang="en-GB" sz="1600" b="1"/>
                        <a:t>Value</a:t>
                      </a:r>
                      <a:endParaRPr lang="en-GB" sz="1600"/>
                    </a:p>
                  </a:txBody>
                  <a:tcPr marL="77702" marR="77702" marT="38851" marB="38851" anchor="ctr"/>
                </a:tc>
                <a:tc>
                  <a:txBody>
                    <a:bodyPr/>
                    <a:lstStyle/>
                    <a:p>
                      <a:pPr>
                        <a:buNone/>
                      </a:pPr>
                      <a:r>
                        <a:rPr lang="en-GB" sz="1600" b="1" dirty="0"/>
                        <a:t>Description</a:t>
                      </a:r>
                      <a:endParaRPr lang="en-GB" sz="1600" dirty="0"/>
                    </a:p>
                  </a:txBody>
                  <a:tcPr marL="77702" marR="77702" marT="38851" marB="38851" anchor="ctr"/>
                </a:tc>
                <a:extLst>
                  <a:ext uri="{0D108BD9-81ED-4DB2-BD59-A6C34878D82A}">
                    <a16:rowId xmlns:a16="http://schemas.microsoft.com/office/drawing/2014/main" val="3149796177"/>
                  </a:ext>
                </a:extLst>
              </a:tr>
              <a:tr h="293094">
                <a:tc>
                  <a:txBody>
                    <a:bodyPr/>
                    <a:lstStyle/>
                    <a:p>
                      <a:pPr>
                        <a:buNone/>
                      </a:pPr>
                      <a:r>
                        <a:rPr lang="en-GB" sz="1600"/>
                        <a:t>display</a:t>
                      </a:r>
                    </a:p>
                  </a:txBody>
                  <a:tcPr marL="77702" marR="77702" marT="38851" marB="38851" anchor="ctr"/>
                </a:tc>
                <a:tc>
                  <a:txBody>
                    <a:bodyPr/>
                    <a:lstStyle/>
                    <a:p>
                      <a:pPr>
                        <a:buNone/>
                      </a:pPr>
                      <a:r>
                        <a:rPr lang="en-GB" sz="1600"/>
                        <a:t>flex</a:t>
                      </a:r>
                    </a:p>
                  </a:txBody>
                  <a:tcPr marL="77702" marR="77702" marT="38851" marB="38851" anchor="ctr"/>
                </a:tc>
                <a:tc>
                  <a:txBody>
                    <a:bodyPr/>
                    <a:lstStyle/>
                    <a:p>
                      <a:pPr>
                        <a:buNone/>
                      </a:pPr>
                      <a:r>
                        <a:rPr lang="en-GB" sz="1600"/>
                        <a:t>Block-level flex container.</a:t>
                      </a:r>
                    </a:p>
                  </a:txBody>
                  <a:tcPr marL="77702" marR="77702" marT="38851" marB="38851" anchor="ctr"/>
                </a:tc>
                <a:extLst>
                  <a:ext uri="{0D108BD9-81ED-4DB2-BD59-A6C34878D82A}">
                    <a16:rowId xmlns:a16="http://schemas.microsoft.com/office/drawing/2014/main" val="470500116"/>
                  </a:ext>
                </a:extLst>
              </a:tr>
              <a:tr h="512914">
                <a:tc>
                  <a:txBody>
                    <a:bodyPr/>
                    <a:lstStyle/>
                    <a:p>
                      <a:pPr>
                        <a:buNone/>
                      </a:pPr>
                      <a:endParaRPr lang="en-GB" sz="1600"/>
                    </a:p>
                  </a:txBody>
                  <a:tcPr marL="77702" marR="77702" marT="38851" marB="38851" anchor="ctr"/>
                </a:tc>
                <a:tc>
                  <a:txBody>
                    <a:bodyPr/>
                    <a:lstStyle/>
                    <a:p>
                      <a:pPr>
                        <a:buNone/>
                      </a:pPr>
                      <a:r>
                        <a:rPr lang="en-GB" sz="1600"/>
                        <a:t>inline-flex</a:t>
                      </a:r>
                    </a:p>
                  </a:txBody>
                  <a:tcPr marL="77702" marR="77702" marT="38851" marB="38851" anchor="ctr"/>
                </a:tc>
                <a:tc>
                  <a:txBody>
                    <a:bodyPr/>
                    <a:lstStyle/>
                    <a:p>
                      <a:pPr>
                        <a:buNone/>
                      </a:pPr>
                      <a:r>
                        <a:rPr lang="en-GB" sz="1600"/>
                        <a:t>Inline-level flex container (fits content).</a:t>
                      </a:r>
                    </a:p>
                  </a:txBody>
                  <a:tcPr marL="77702" marR="77702" marT="38851" marB="38851" anchor="ctr"/>
                </a:tc>
                <a:extLst>
                  <a:ext uri="{0D108BD9-81ED-4DB2-BD59-A6C34878D82A}">
                    <a16:rowId xmlns:a16="http://schemas.microsoft.com/office/drawing/2014/main" val="637512278"/>
                  </a:ext>
                </a:extLst>
              </a:tr>
              <a:tr h="512914">
                <a:tc>
                  <a:txBody>
                    <a:bodyPr/>
                    <a:lstStyle/>
                    <a:p>
                      <a:pPr>
                        <a:buNone/>
                      </a:pPr>
                      <a:r>
                        <a:rPr lang="en-GB" sz="1600"/>
                        <a:t>flex-direction</a:t>
                      </a:r>
                    </a:p>
                  </a:txBody>
                  <a:tcPr marL="77702" marR="77702" marT="38851" marB="38851" anchor="ctr"/>
                </a:tc>
                <a:tc>
                  <a:txBody>
                    <a:bodyPr/>
                    <a:lstStyle/>
                    <a:p>
                      <a:pPr>
                        <a:buNone/>
                      </a:pPr>
                      <a:r>
                        <a:rPr lang="en-GB" sz="1600" dirty="0"/>
                        <a:t>row</a:t>
                      </a:r>
                    </a:p>
                  </a:txBody>
                  <a:tcPr marL="77702" marR="77702" marT="38851" marB="38851" anchor="ctr"/>
                </a:tc>
                <a:tc>
                  <a:txBody>
                    <a:bodyPr/>
                    <a:lstStyle/>
                    <a:p>
                      <a:pPr>
                        <a:buNone/>
                      </a:pPr>
                      <a:r>
                        <a:rPr lang="en-GB" sz="1600" dirty="0"/>
                        <a:t>Default: Items flow left ➡️ right (main axis = x).</a:t>
                      </a:r>
                    </a:p>
                  </a:txBody>
                  <a:tcPr marL="77702" marR="77702" marT="38851" marB="38851" anchor="ctr"/>
                </a:tc>
                <a:extLst>
                  <a:ext uri="{0D108BD9-81ED-4DB2-BD59-A6C34878D82A}">
                    <a16:rowId xmlns:a16="http://schemas.microsoft.com/office/drawing/2014/main" val="358736836"/>
                  </a:ext>
                </a:extLst>
              </a:tr>
              <a:tr h="293094">
                <a:tc>
                  <a:txBody>
                    <a:bodyPr/>
                    <a:lstStyle/>
                    <a:p>
                      <a:pPr>
                        <a:buNone/>
                      </a:pPr>
                      <a:endParaRPr lang="en-GB" sz="1600" dirty="0"/>
                    </a:p>
                  </a:txBody>
                  <a:tcPr marL="77702" marR="77702" marT="38851" marB="38851" anchor="ctr"/>
                </a:tc>
                <a:tc>
                  <a:txBody>
                    <a:bodyPr/>
                    <a:lstStyle/>
                    <a:p>
                      <a:pPr>
                        <a:buNone/>
                      </a:pPr>
                      <a:r>
                        <a:rPr lang="en-GB" sz="1600"/>
                        <a:t>row-reverse</a:t>
                      </a:r>
                    </a:p>
                  </a:txBody>
                  <a:tcPr marL="77702" marR="77702" marT="38851" marB="38851" anchor="ctr"/>
                </a:tc>
                <a:tc>
                  <a:txBody>
                    <a:bodyPr/>
                    <a:lstStyle/>
                    <a:p>
                      <a:pPr>
                        <a:buNone/>
                      </a:pPr>
                      <a:r>
                        <a:rPr lang="en-GB" sz="1600"/>
                        <a:t>Items flow right ➡️ left.</a:t>
                      </a:r>
                    </a:p>
                  </a:txBody>
                  <a:tcPr marL="77702" marR="77702" marT="38851" marB="38851" anchor="ctr"/>
                </a:tc>
                <a:extLst>
                  <a:ext uri="{0D108BD9-81ED-4DB2-BD59-A6C34878D82A}">
                    <a16:rowId xmlns:a16="http://schemas.microsoft.com/office/drawing/2014/main" val="2579990321"/>
                  </a:ext>
                </a:extLst>
              </a:tr>
              <a:tr h="512914">
                <a:tc>
                  <a:txBody>
                    <a:bodyPr/>
                    <a:lstStyle/>
                    <a:p>
                      <a:pPr>
                        <a:buNone/>
                      </a:pPr>
                      <a:endParaRPr lang="en-GB" sz="1600"/>
                    </a:p>
                  </a:txBody>
                  <a:tcPr marL="77702" marR="77702" marT="38851" marB="38851" anchor="ctr"/>
                </a:tc>
                <a:tc>
                  <a:txBody>
                    <a:bodyPr/>
                    <a:lstStyle/>
                    <a:p>
                      <a:pPr>
                        <a:buNone/>
                      </a:pPr>
                      <a:r>
                        <a:rPr lang="en-GB" sz="1600"/>
                        <a:t>column</a:t>
                      </a:r>
                    </a:p>
                  </a:txBody>
                  <a:tcPr marL="77702" marR="77702" marT="38851" marB="38851" anchor="ctr"/>
                </a:tc>
                <a:tc>
                  <a:txBody>
                    <a:bodyPr/>
                    <a:lstStyle/>
                    <a:p>
                      <a:pPr>
                        <a:buNone/>
                      </a:pPr>
                      <a:r>
                        <a:rPr lang="en-GB" sz="1600" dirty="0"/>
                        <a:t>Items flow top ⬇️ bottom (main axis = y).</a:t>
                      </a:r>
                    </a:p>
                  </a:txBody>
                  <a:tcPr marL="77702" marR="77702" marT="38851" marB="38851" anchor="ctr"/>
                </a:tc>
                <a:extLst>
                  <a:ext uri="{0D108BD9-81ED-4DB2-BD59-A6C34878D82A}">
                    <a16:rowId xmlns:a16="http://schemas.microsoft.com/office/drawing/2014/main" val="3483318387"/>
                  </a:ext>
                </a:extLst>
              </a:tr>
              <a:tr h="293094">
                <a:tc>
                  <a:txBody>
                    <a:bodyPr/>
                    <a:lstStyle/>
                    <a:p>
                      <a:pPr>
                        <a:buNone/>
                      </a:pPr>
                      <a:endParaRPr lang="en-GB" sz="1600"/>
                    </a:p>
                  </a:txBody>
                  <a:tcPr marL="77702" marR="77702" marT="38851" marB="38851" anchor="ctr"/>
                </a:tc>
                <a:tc>
                  <a:txBody>
                    <a:bodyPr/>
                    <a:lstStyle/>
                    <a:p>
                      <a:pPr>
                        <a:buNone/>
                      </a:pPr>
                      <a:r>
                        <a:rPr lang="en-GB" sz="1600"/>
                        <a:t>column-reverse</a:t>
                      </a:r>
                    </a:p>
                  </a:txBody>
                  <a:tcPr marL="77702" marR="77702" marT="38851" marB="38851" anchor="ctr"/>
                </a:tc>
                <a:tc>
                  <a:txBody>
                    <a:bodyPr/>
                    <a:lstStyle/>
                    <a:p>
                      <a:pPr>
                        <a:buNone/>
                      </a:pPr>
                      <a:r>
                        <a:rPr lang="en-GB" sz="1600"/>
                        <a:t>Items flow bottom ⬆️ top.</a:t>
                      </a:r>
                    </a:p>
                  </a:txBody>
                  <a:tcPr marL="77702" marR="77702" marT="38851" marB="38851" anchor="ctr"/>
                </a:tc>
                <a:extLst>
                  <a:ext uri="{0D108BD9-81ED-4DB2-BD59-A6C34878D82A}">
                    <a16:rowId xmlns:a16="http://schemas.microsoft.com/office/drawing/2014/main" val="2034946336"/>
                  </a:ext>
                </a:extLst>
              </a:tr>
              <a:tr h="293094">
                <a:tc>
                  <a:txBody>
                    <a:bodyPr/>
                    <a:lstStyle/>
                    <a:p>
                      <a:pPr>
                        <a:buNone/>
                      </a:pPr>
                      <a:r>
                        <a:rPr lang="en-GB" sz="1600"/>
                        <a:t>flex-wrap</a:t>
                      </a:r>
                    </a:p>
                  </a:txBody>
                  <a:tcPr marL="77702" marR="77702" marT="38851" marB="38851" anchor="ctr"/>
                </a:tc>
                <a:tc>
                  <a:txBody>
                    <a:bodyPr/>
                    <a:lstStyle/>
                    <a:p>
                      <a:pPr>
                        <a:buNone/>
                      </a:pPr>
                      <a:r>
                        <a:rPr lang="en-GB" sz="1600"/>
                        <a:t>nowrap</a:t>
                      </a:r>
                    </a:p>
                  </a:txBody>
                  <a:tcPr marL="77702" marR="77702" marT="38851" marB="38851" anchor="ctr"/>
                </a:tc>
                <a:tc>
                  <a:txBody>
                    <a:bodyPr/>
                    <a:lstStyle/>
                    <a:p>
                      <a:pPr>
                        <a:buNone/>
                      </a:pPr>
                      <a:r>
                        <a:rPr lang="en-GB" sz="1600"/>
                        <a:t>Default: all items in one line.</a:t>
                      </a:r>
                    </a:p>
                  </a:txBody>
                  <a:tcPr marL="77702" marR="77702" marT="38851" marB="38851" anchor="ctr"/>
                </a:tc>
                <a:extLst>
                  <a:ext uri="{0D108BD9-81ED-4DB2-BD59-A6C34878D82A}">
                    <a16:rowId xmlns:a16="http://schemas.microsoft.com/office/drawing/2014/main" val="224306063"/>
                  </a:ext>
                </a:extLst>
              </a:tr>
              <a:tr h="293094">
                <a:tc>
                  <a:txBody>
                    <a:bodyPr/>
                    <a:lstStyle/>
                    <a:p>
                      <a:pPr>
                        <a:buNone/>
                      </a:pPr>
                      <a:endParaRPr lang="en-GB" sz="1600"/>
                    </a:p>
                  </a:txBody>
                  <a:tcPr marL="77702" marR="77702" marT="38851" marB="38851" anchor="ctr"/>
                </a:tc>
                <a:tc>
                  <a:txBody>
                    <a:bodyPr/>
                    <a:lstStyle/>
                    <a:p>
                      <a:pPr>
                        <a:buNone/>
                      </a:pPr>
                      <a:r>
                        <a:rPr lang="en-GB" sz="1600"/>
                        <a:t>wrap</a:t>
                      </a:r>
                    </a:p>
                  </a:txBody>
                  <a:tcPr marL="77702" marR="77702" marT="38851" marB="38851" anchor="ctr"/>
                </a:tc>
                <a:tc>
                  <a:txBody>
                    <a:bodyPr/>
                    <a:lstStyle/>
                    <a:p>
                      <a:pPr>
                        <a:buNone/>
                      </a:pPr>
                      <a:r>
                        <a:rPr lang="en-GB" sz="1600" dirty="0"/>
                        <a:t>Items wrap onto multiple lines.</a:t>
                      </a:r>
                    </a:p>
                  </a:txBody>
                  <a:tcPr marL="77702" marR="77702" marT="38851" marB="38851" anchor="ctr"/>
                </a:tc>
                <a:extLst>
                  <a:ext uri="{0D108BD9-81ED-4DB2-BD59-A6C34878D82A}">
                    <a16:rowId xmlns:a16="http://schemas.microsoft.com/office/drawing/2014/main" val="749674519"/>
                  </a:ext>
                </a:extLst>
              </a:tr>
              <a:tr h="293094">
                <a:tc>
                  <a:txBody>
                    <a:bodyPr/>
                    <a:lstStyle/>
                    <a:p>
                      <a:pPr>
                        <a:buNone/>
                      </a:pPr>
                      <a:endParaRPr lang="en-GB" sz="1600"/>
                    </a:p>
                  </a:txBody>
                  <a:tcPr marL="77702" marR="77702" marT="38851" marB="38851" anchor="ctr"/>
                </a:tc>
                <a:tc>
                  <a:txBody>
                    <a:bodyPr/>
                    <a:lstStyle/>
                    <a:p>
                      <a:pPr>
                        <a:buNone/>
                      </a:pPr>
                      <a:r>
                        <a:rPr lang="en-GB" sz="1600"/>
                        <a:t>wrap-reverse</a:t>
                      </a:r>
                    </a:p>
                  </a:txBody>
                  <a:tcPr marL="77702" marR="77702" marT="38851" marB="38851" anchor="ctr"/>
                </a:tc>
                <a:tc>
                  <a:txBody>
                    <a:bodyPr/>
                    <a:lstStyle/>
                    <a:p>
                      <a:pPr>
                        <a:buNone/>
                      </a:pPr>
                      <a:r>
                        <a:rPr lang="en-GB" sz="1600"/>
                        <a:t>Items wrap in reverse order.</a:t>
                      </a:r>
                    </a:p>
                  </a:txBody>
                  <a:tcPr marL="77702" marR="77702" marT="38851" marB="38851" anchor="ctr"/>
                </a:tc>
                <a:extLst>
                  <a:ext uri="{0D108BD9-81ED-4DB2-BD59-A6C34878D82A}">
                    <a16:rowId xmlns:a16="http://schemas.microsoft.com/office/drawing/2014/main" val="1680167800"/>
                  </a:ext>
                </a:extLst>
              </a:tr>
              <a:tr h="512914">
                <a:tc>
                  <a:txBody>
                    <a:bodyPr/>
                    <a:lstStyle/>
                    <a:p>
                      <a:pPr>
                        <a:buNone/>
                      </a:pPr>
                      <a:r>
                        <a:rPr lang="en-GB" sz="1600" dirty="0"/>
                        <a:t>flex-flow</a:t>
                      </a:r>
                    </a:p>
                  </a:txBody>
                  <a:tcPr marL="77702" marR="77702" marT="38851" marB="38851" anchor="ctr"/>
                </a:tc>
                <a:tc>
                  <a:txBody>
                    <a:bodyPr/>
                    <a:lstStyle/>
                    <a:p>
                      <a:pPr>
                        <a:buNone/>
                      </a:pPr>
                      <a:r>
                        <a:rPr lang="en-GB" sz="1600"/>
                        <a:t>row wrap (example)</a:t>
                      </a:r>
                    </a:p>
                  </a:txBody>
                  <a:tcPr marL="77702" marR="77702" marT="38851" marB="38851" anchor="ctr"/>
                </a:tc>
                <a:tc>
                  <a:txBody>
                    <a:bodyPr/>
                    <a:lstStyle/>
                    <a:p>
                      <a:pPr>
                        <a:buNone/>
                      </a:pPr>
                      <a:r>
                        <a:rPr lang="en-GB" sz="1600" dirty="0"/>
                        <a:t>Shorthand: flex-direction + flex-wrap.</a:t>
                      </a:r>
                    </a:p>
                  </a:txBody>
                  <a:tcPr marL="77702" marR="77702" marT="38851" marB="38851" anchor="ctr"/>
                </a:tc>
                <a:extLst>
                  <a:ext uri="{0D108BD9-81ED-4DB2-BD59-A6C34878D82A}">
                    <a16:rowId xmlns:a16="http://schemas.microsoft.com/office/drawing/2014/main" val="1234443253"/>
                  </a:ext>
                </a:extLst>
              </a:tr>
            </a:tbl>
          </a:graphicData>
        </a:graphic>
      </p:graphicFrame>
      <p:sp>
        <p:nvSpPr>
          <p:cNvPr id="6" name="TextBox 5">
            <a:extLst>
              <a:ext uri="{FF2B5EF4-FFF2-40B4-BE49-F238E27FC236}">
                <a16:creationId xmlns:a16="http://schemas.microsoft.com/office/drawing/2014/main" id="{3D4DB0A0-8530-5E6E-2887-F1E2C55E67ED}"/>
              </a:ext>
            </a:extLst>
          </p:cNvPr>
          <p:cNvSpPr txBox="1"/>
          <p:nvPr/>
        </p:nvSpPr>
        <p:spPr>
          <a:xfrm>
            <a:off x="838200" y="1637484"/>
            <a:ext cx="6093500" cy="400110"/>
          </a:xfrm>
          <a:prstGeom prst="rect">
            <a:avLst/>
          </a:prstGeom>
          <a:noFill/>
        </p:spPr>
        <p:txBody>
          <a:bodyPr wrap="square">
            <a:spAutoFit/>
          </a:bodyPr>
          <a:lstStyle/>
          <a:p>
            <a:r>
              <a:rPr lang="en-GB" sz="2000" dirty="0"/>
              <a:t>Flex Container Basics</a:t>
            </a:r>
          </a:p>
        </p:txBody>
      </p:sp>
    </p:spTree>
    <p:extLst>
      <p:ext uri="{BB962C8B-B14F-4D97-AF65-F5344CB8AC3E}">
        <p14:creationId xmlns:p14="http://schemas.microsoft.com/office/powerpoint/2010/main" val="3619168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9CE3-8D4D-9920-2266-5BEF75645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CF3AA-8801-8F42-B40D-458EDEA4E599}"/>
              </a:ext>
            </a:extLst>
          </p:cNvPr>
          <p:cNvSpPr>
            <a:spLocks noGrp="1"/>
          </p:cNvSpPr>
          <p:nvPr>
            <p:ph type="title"/>
          </p:nvPr>
        </p:nvSpPr>
        <p:spPr/>
        <p:txBody>
          <a:bodyPr/>
          <a:lstStyle/>
          <a:p>
            <a:r>
              <a:rPr lang="en-GB" dirty="0"/>
              <a:t>Flex box </a:t>
            </a:r>
          </a:p>
        </p:txBody>
      </p:sp>
      <p:graphicFrame>
        <p:nvGraphicFramePr>
          <p:cNvPr id="7" name="Table 6">
            <a:extLst>
              <a:ext uri="{FF2B5EF4-FFF2-40B4-BE49-F238E27FC236}">
                <a16:creationId xmlns:a16="http://schemas.microsoft.com/office/drawing/2014/main" id="{1964E9E9-B288-8DAC-9A19-947AD713D469}"/>
              </a:ext>
            </a:extLst>
          </p:cNvPr>
          <p:cNvGraphicFramePr>
            <a:graphicFrameLocks noGrp="1"/>
          </p:cNvGraphicFramePr>
          <p:nvPr>
            <p:extLst>
              <p:ext uri="{D42A27DB-BD31-4B8C-83A1-F6EECF244321}">
                <p14:modId xmlns:p14="http://schemas.microsoft.com/office/powerpoint/2010/main" val="4115106633"/>
              </p:ext>
            </p:extLst>
          </p:nvPr>
        </p:nvGraphicFramePr>
        <p:xfrm>
          <a:off x="1462630" y="1923401"/>
          <a:ext cx="9266739" cy="4624560"/>
        </p:xfrm>
        <a:graphic>
          <a:graphicData uri="http://schemas.openxmlformats.org/drawingml/2006/table">
            <a:tbl>
              <a:tblPr>
                <a:tableStyleId>{08FB837D-C827-4EFA-A057-4D05807E0F7C}</a:tableStyleId>
              </a:tblPr>
              <a:tblGrid>
                <a:gridCol w="3088913">
                  <a:extLst>
                    <a:ext uri="{9D8B030D-6E8A-4147-A177-3AD203B41FA5}">
                      <a16:colId xmlns:a16="http://schemas.microsoft.com/office/drawing/2014/main" val="2648211186"/>
                    </a:ext>
                  </a:extLst>
                </a:gridCol>
                <a:gridCol w="3088913">
                  <a:extLst>
                    <a:ext uri="{9D8B030D-6E8A-4147-A177-3AD203B41FA5}">
                      <a16:colId xmlns:a16="http://schemas.microsoft.com/office/drawing/2014/main" val="1329624633"/>
                    </a:ext>
                  </a:extLst>
                </a:gridCol>
                <a:gridCol w="3088913">
                  <a:extLst>
                    <a:ext uri="{9D8B030D-6E8A-4147-A177-3AD203B41FA5}">
                      <a16:colId xmlns:a16="http://schemas.microsoft.com/office/drawing/2014/main" val="3420447045"/>
                    </a:ext>
                  </a:extLst>
                </a:gridCol>
              </a:tblGrid>
              <a:tr h="322321">
                <a:tc>
                  <a:txBody>
                    <a:bodyPr/>
                    <a:lstStyle/>
                    <a:p>
                      <a:pPr>
                        <a:buNone/>
                      </a:pPr>
                      <a:r>
                        <a:rPr lang="en-GB" sz="1600" b="1"/>
                        <a:t>Property</a:t>
                      </a:r>
                      <a:endParaRPr lang="en-GB" sz="1600"/>
                    </a:p>
                  </a:txBody>
                  <a:tcPr marL="80580" marR="80580" marT="40290" marB="40290" anchor="ctr"/>
                </a:tc>
                <a:tc>
                  <a:txBody>
                    <a:bodyPr/>
                    <a:lstStyle/>
                    <a:p>
                      <a:pPr>
                        <a:buNone/>
                      </a:pPr>
                      <a:r>
                        <a:rPr lang="en-GB" sz="1600" b="1"/>
                        <a:t>Value</a:t>
                      </a:r>
                      <a:endParaRPr lang="en-GB" sz="1600"/>
                    </a:p>
                  </a:txBody>
                  <a:tcPr marL="80580" marR="80580" marT="40290" marB="40290" anchor="ctr"/>
                </a:tc>
                <a:tc>
                  <a:txBody>
                    <a:bodyPr/>
                    <a:lstStyle/>
                    <a:p>
                      <a:pPr>
                        <a:buNone/>
                      </a:pPr>
                      <a:r>
                        <a:rPr lang="en-GB" sz="1600" b="1" dirty="0"/>
                        <a:t>Description</a:t>
                      </a:r>
                      <a:endParaRPr lang="en-GB" sz="1600" dirty="0"/>
                    </a:p>
                  </a:txBody>
                  <a:tcPr marL="80580" marR="80580" marT="40290" marB="40290" anchor="ctr"/>
                </a:tc>
                <a:extLst>
                  <a:ext uri="{0D108BD9-81ED-4DB2-BD59-A6C34878D82A}">
                    <a16:rowId xmlns:a16="http://schemas.microsoft.com/office/drawing/2014/main" val="1036707481"/>
                  </a:ext>
                </a:extLst>
              </a:tr>
              <a:tr h="322321">
                <a:tc>
                  <a:txBody>
                    <a:bodyPr/>
                    <a:lstStyle/>
                    <a:p>
                      <a:pPr>
                        <a:buNone/>
                      </a:pPr>
                      <a:r>
                        <a:rPr lang="en-GB" sz="1600"/>
                        <a:t>justify-content</a:t>
                      </a:r>
                    </a:p>
                  </a:txBody>
                  <a:tcPr marL="80580" marR="80580" marT="40290" marB="40290" anchor="ctr"/>
                </a:tc>
                <a:tc>
                  <a:txBody>
                    <a:bodyPr/>
                    <a:lstStyle/>
                    <a:p>
                      <a:pPr>
                        <a:buNone/>
                      </a:pPr>
                      <a:r>
                        <a:rPr lang="en-GB" sz="1600"/>
                        <a:t>flex-start</a:t>
                      </a:r>
                    </a:p>
                  </a:txBody>
                  <a:tcPr marL="80580" marR="80580" marT="40290" marB="40290" anchor="ctr"/>
                </a:tc>
                <a:tc>
                  <a:txBody>
                    <a:bodyPr/>
                    <a:lstStyle/>
                    <a:p>
                      <a:pPr>
                        <a:buNone/>
                      </a:pPr>
                      <a:r>
                        <a:rPr lang="en-GB" sz="1600"/>
                        <a:t>Aligns items to </a:t>
                      </a:r>
                      <a:r>
                        <a:rPr lang="en-GB" sz="1600" b="1"/>
                        <a:t>start</a:t>
                      </a:r>
                      <a:r>
                        <a:rPr lang="en-GB" sz="1600"/>
                        <a:t> of main axis.</a:t>
                      </a:r>
                    </a:p>
                  </a:txBody>
                  <a:tcPr marL="80580" marR="80580" marT="40290" marB="40290" anchor="ctr"/>
                </a:tc>
                <a:extLst>
                  <a:ext uri="{0D108BD9-81ED-4DB2-BD59-A6C34878D82A}">
                    <a16:rowId xmlns:a16="http://schemas.microsoft.com/office/drawing/2014/main" val="1856763541"/>
                  </a:ext>
                </a:extLst>
              </a:tr>
              <a:tr h="322321">
                <a:tc>
                  <a:txBody>
                    <a:bodyPr/>
                    <a:lstStyle/>
                    <a:p>
                      <a:pPr>
                        <a:buNone/>
                      </a:pPr>
                      <a:endParaRPr lang="en-GB" sz="1600"/>
                    </a:p>
                  </a:txBody>
                  <a:tcPr marL="80580" marR="80580" marT="40290" marB="40290" anchor="ctr"/>
                </a:tc>
                <a:tc>
                  <a:txBody>
                    <a:bodyPr/>
                    <a:lstStyle/>
                    <a:p>
                      <a:pPr>
                        <a:buNone/>
                      </a:pPr>
                      <a:r>
                        <a:rPr lang="en-GB" sz="1600"/>
                        <a:t>flex-end</a:t>
                      </a:r>
                    </a:p>
                  </a:txBody>
                  <a:tcPr marL="80580" marR="80580" marT="40290" marB="40290" anchor="ctr"/>
                </a:tc>
                <a:tc>
                  <a:txBody>
                    <a:bodyPr/>
                    <a:lstStyle/>
                    <a:p>
                      <a:pPr>
                        <a:buNone/>
                      </a:pPr>
                      <a:r>
                        <a:rPr lang="en-GB" sz="1600"/>
                        <a:t>Aligns items to </a:t>
                      </a:r>
                      <a:r>
                        <a:rPr lang="en-GB" sz="1600" b="1"/>
                        <a:t>end</a:t>
                      </a:r>
                      <a:r>
                        <a:rPr lang="en-GB" sz="1600"/>
                        <a:t> of main axis.</a:t>
                      </a:r>
                    </a:p>
                  </a:txBody>
                  <a:tcPr marL="80580" marR="80580" marT="40290" marB="40290" anchor="ctr"/>
                </a:tc>
                <a:extLst>
                  <a:ext uri="{0D108BD9-81ED-4DB2-BD59-A6C34878D82A}">
                    <a16:rowId xmlns:a16="http://schemas.microsoft.com/office/drawing/2014/main" val="2494392147"/>
                  </a:ext>
                </a:extLst>
              </a:tr>
              <a:tr h="322321">
                <a:tc>
                  <a:txBody>
                    <a:bodyPr/>
                    <a:lstStyle/>
                    <a:p>
                      <a:pPr>
                        <a:buNone/>
                      </a:pPr>
                      <a:endParaRPr lang="en-GB" sz="1600"/>
                    </a:p>
                  </a:txBody>
                  <a:tcPr marL="80580" marR="80580" marT="40290" marB="40290" anchor="ctr"/>
                </a:tc>
                <a:tc>
                  <a:txBody>
                    <a:bodyPr/>
                    <a:lstStyle/>
                    <a:p>
                      <a:pPr>
                        <a:buNone/>
                      </a:pPr>
                      <a:r>
                        <a:rPr lang="en-GB" sz="1600" dirty="0" err="1"/>
                        <a:t>center</a:t>
                      </a:r>
                      <a:endParaRPr lang="en-GB" sz="1600" dirty="0"/>
                    </a:p>
                  </a:txBody>
                  <a:tcPr marL="80580" marR="80580" marT="40290" marB="40290" anchor="ctr"/>
                </a:tc>
                <a:tc>
                  <a:txBody>
                    <a:bodyPr/>
                    <a:lstStyle/>
                    <a:p>
                      <a:pPr>
                        <a:buNone/>
                      </a:pPr>
                      <a:r>
                        <a:rPr lang="en-GB" sz="1600"/>
                        <a:t>Centers items on main axis.</a:t>
                      </a:r>
                    </a:p>
                  </a:txBody>
                  <a:tcPr marL="80580" marR="80580" marT="40290" marB="40290" anchor="ctr"/>
                </a:tc>
                <a:extLst>
                  <a:ext uri="{0D108BD9-81ED-4DB2-BD59-A6C34878D82A}">
                    <a16:rowId xmlns:a16="http://schemas.microsoft.com/office/drawing/2014/main" val="1860506739"/>
                  </a:ext>
                </a:extLst>
              </a:tr>
              <a:tr h="322321">
                <a:tc>
                  <a:txBody>
                    <a:bodyPr/>
                    <a:lstStyle/>
                    <a:p>
                      <a:pPr>
                        <a:buNone/>
                      </a:pPr>
                      <a:endParaRPr lang="en-GB" sz="1600"/>
                    </a:p>
                  </a:txBody>
                  <a:tcPr marL="80580" marR="80580" marT="40290" marB="40290" anchor="ctr"/>
                </a:tc>
                <a:tc>
                  <a:txBody>
                    <a:bodyPr/>
                    <a:lstStyle/>
                    <a:p>
                      <a:pPr>
                        <a:buNone/>
                      </a:pPr>
                      <a:r>
                        <a:rPr lang="en-GB" sz="1600"/>
                        <a:t>space-between</a:t>
                      </a:r>
                    </a:p>
                  </a:txBody>
                  <a:tcPr marL="80580" marR="80580" marT="40290" marB="40290" anchor="ctr"/>
                </a:tc>
                <a:tc>
                  <a:txBody>
                    <a:bodyPr/>
                    <a:lstStyle/>
                    <a:p>
                      <a:pPr>
                        <a:buNone/>
                      </a:pPr>
                      <a:r>
                        <a:rPr lang="en-GB" sz="1600"/>
                        <a:t>Equal space </a:t>
                      </a:r>
                      <a:r>
                        <a:rPr lang="en-GB" sz="1600" b="1"/>
                        <a:t>between</a:t>
                      </a:r>
                      <a:r>
                        <a:rPr lang="en-GB" sz="1600"/>
                        <a:t> items.</a:t>
                      </a:r>
                    </a:p>
                  </a:txBody>
                  <a:tcPr marL="80580" marR="80580" marT="40290" marB="40290" anchor="ctr"/>
                </a:tc>
                <a:extLst>
                  <a:ext uri="{0D108BD9-81ED-4DB2-BD59-A6C34878D82A}">
                    <a16:rowId xmlns:a16="http://schemas.microsoft.com/office/drawing/2014/main" val="2502891252"/>
                  </a:ext>
                </a:extLst>
              </a:tr>
              <a:tr h="322321">
                <a:tc>
                  <a:txBody>
                    <a:bodyPr/>
                    <a:lstStyle/>
                    <a:p>
                      <a:pPr>
                        <a:buNone/>
                      </a:pPr>
                      <a:endParaRPr lang="en-GB" sz="1600"/>
                    </a:p>
                  </a:txBody>
                  <a:tcPr marL="80580" marR="80580" marT="40290" marB="40290" anchor="ctr"/>
                </a:tc>
                <a:tc>
                  <a:txBody>
                    <a:bodyPr/>
                    <a:lstStyle/>
                    <a:p>
                      <a:pPr>
                        <a:buNone/>
                      </a:pPr>
                      <a:r>
                        <a:rPr lang="en-GB" sz="1600"/>
                        <a:t>space-around</a:t>
                      </a:r>
                    </a:p>
                  </a:txBody>
                  <a:tcPr marL="80580" marR="80580" marT="40290" marB="40290" anchor="ctr"/>
                </a:tc>
                <a:tc>
                  <a:txBody>
                    <a:bodyPr/>
                    <a:lstStyle/>
                    <a:p>
                      <a:pPr>
                        <a:buNone/>
                      </a:pPr>
                      <a:r>
                        <a:rPr lang="en-GB" sz="1600"/>
                        <a:t>Equal space </a:t>
                      </a:r>
                      <a:r>
                        <a:rPr lang="en-GB" sz="1600" b="1"/>
                        <a:t>around</a:t>
                      </a:r>
                      <a:r>
                        <a:rPr lang="en-GB" sz="1600"/>
                        <a:t> items.</a:t>
                      </a:r>
                    </a:p>
                  </a:txBody>
                  <a:tcPr marL="80580" marR="80580" marT="40290" marB="40290" anchor="ctr"/>
                </a:tc>
                <a:extLst>
                  <a:ext uri="{0D108BD9-81ED-4DB2-BD59-A6C34878D82A}">
                    <a16:rowId xmlns:a16="http://schemas.microsoft.com/office/drawing/2014/main" val="536506554"/>
                  </a:ext>
                </a:extLst>
              </a:tr>
              <a:tr h="564062">
                <a:tc>
                  <a:txBody>
                    <a:bodyPr/>
                    <a:lstStyle/>
                    <a:p>
                      <a:pPr>
                        <a:buNone/>
                      </a:pPr>
                      <a:endParaRPr lang="en-GB" sz="1600"/>
                    </a:p>
                  </a:txBody>
                  <a:tcPr marL="80580" marR="80580" marT="40290" marB="40290" anchor="ctr"/>
                </a:tc>
                <a:tc>
                  <a:txBody>
                    <a:bodyPr/>
                    <a:lstStyle/>
                    <a:p>
                      <a:pPr>
                        <a:buNone/>
                      </a:pPr>
                      <a:r>
                        <a:rPr lang="en-GB" sz="1600"/>
                        <a:t>space-evenly</a:t>
                      </a:r>
                    </a:p>
                  </a:txBody>
                  <a:tcPr marL="80580" marR="80580" marT="40290" marB="40290" anchor="ctr"/>
                </a:tc>
                <a:tc>
                  <a:txBody>
                    <a:bodyPr/>
                    <a:lstStyle/>
                    <a:p>
                      <a:pPr>
                        <a:buNone/>
                      </a:pPr>
                      <a:r>
                        <a:rPr lang="en-GB" sz="1600"/>
                        <a:t>Equal space </a:t>
                      </a:r>
                      <a:r>
                        <a:rPr lang="en-GB" sz="1600" b="1"/>
                        <a:t>between &amp; outside</a:t>
                      </a:r>
                      <a:r>
                        <a:rPr lang="en-GB" sz="1600"/>
                        <a:t> items.</a:t>
                      </a:r>
                    </a:p>
                  </a:txBody>
                  <a:tcPr marL="80580" marR="80580" marT="40290" marB="40290" anchor="ctr"/>
                </a:tc>
                <a:extLst>
                  <a:ext uri="{0D108BD9-81ED-4DB2-BD59-A6C34878D82A}">
                    <a16:rowId xmlns:a16="http://schemas.microsoft.com/office/drawing/2014/main" val="1272876010"/>
                  </a:ext>
                </a:extLst>
              </a:tr>
              <a:tr h="564062">
                <a:tc>
                  <a:txBody>
                    <a:bodyPr/>
                    <a:lstStyle/>
                    <a:p>
                      <a:pPr>
                        <a:buNone/>
                      </a:pPr>
                      <a:r>
                        <a:rPr lang="en-GB" sz="1600"/>
                        <a:t>align-items</a:t>
                      </a:r>
                    </a:p>
                  </a:txBody>
                  <a:tcPr marL="80580" marR="80580" marT="40290" marB="40290" anchor="ctr"/>
                </a:tc>
                <a:tc>
                  <a:txBody>
                    <a:bodyPr/>
                    <a:lstStyle/>
                    <a:p>
                      <a:pPr>
                        <a:buNone/>
                      </a:pPr>
                      <a:r>
                        <a:rPr lang="en-GB" sz="1600"/>
                        <a:t>stretch</a:t>
                      </a:r>
                    </a:p>
                  </a:txBody>
                  <a:tcPr marL="80580" marR="80580" marT="40290" marB="40290" anchor="ctr"/>
                </a:tc>
                <a:tc>
                  <a:txBody>
                    <a:bodyPr/>
                    <a:lstStyle/>
                    <a:p>
                      <a:pPr>
                        <a:buNone/>
                      </a:pPr>
                      <a:r>
                        <a:rPr lang="en-GB" sz="1600"/>
                        <a:t>Default: items stretch to fill cross axis.</a:t>
                      </a:r>
                    </a:p>
                  </a:txBody>
                  <a:tcPr marL="80580" marR="80580" marT="40290" marB="40290" anchor="ctr"/>
                </a:tc>
                <a:extLst>
                  <a:ext uri="{0D108BD9-81ED-4DB2-BD59-A6C34878D82A}">
                    <a16:rowId xmlns:a16="http://schemas.microsoft.com/office/drawing/2014/main" val="591744998"/>
                  </a:ext>
                </a:extLst>
              </a:tr>
              <a:tr h="322321">
                <a:tc>
                  <a:txBody>
                    <a:bodyPr/>
                    <a:lstStyle/>
                    <a:p>
                      <a:pPr>
                        <a:buNone/>
                      </a:pPr>
                      <a:endParaRPr lang="en-GB" sz="1600"/>
                    </a:p>
                  </a:txBody>
                  <a:tcPr marL="80580" marR="80580" marT="40290" marB="40290" anchor="ctr"/>
                </a:tc>
                <a:tc>
                  <a:txBody>
                    <a:bodyPr/>
                    <a:lstStyle/>
                    <a:p>
                      <a:pPr>
                        <a:buNone/>
                      </a:pPr>
                      <a:r>
                        <a:rPr lang="en-GB" sz="1600"/>
                        <a:t>flex-start</a:t>
                      </a:r>
                    </a:p>
                  </a:txBody>
                  <a:tcPr marL="80580" marR="80580" marT="40290" marB="40290" anchor="ctr"/>
                </a:tc>
                <a:tc>
                  <a:txBody>
                    <a:bodyPr/>
                    <a:lstStyle/>
                    <a:p>
                      <a:pPr>
                        <a:buNone/>
                      </a:pPr>
                      <a:r>
                        <a:rPr lang="en-GB" sz="1600" dirty="0"/>
                        <a:t>Aligns items to </a:t>
                      </a:r>
                      <a:r>
                        <a:rPr lang="en-GB" sz="1600" b="1" dirty="0"/>
                        <a:t>start</a:t>
                      </a:r>
                      <a:r>
                        <a:rPr lang="en-GB" sz="1600" dirty="0"/>
                        <a:t> of cross axis.</a:t>
                      </a:r>
                    </a:p>
                  </a:txBody>
                  <a:tcPr marL="80580" marR="80580" marT="40290" marB="40290" anchor="ctr"/>
                </a:tc>
                <a:extLst>
                  <a:ext uri="{0D108BD9-81ED-4DB2-BD59-A6C34878D82A}">
                    <a16:rowId xmlns:a16="http://schemas.microsoft.com/office/drawing/2014/main" val="1317567332"/>
                  </a:ext>
                </a:extLst>
              </a:tr>
              <a:tr h="322321">
                <a:tc>
                  <a:txBody>
                    <a:bodyPr/>
                    <a:lstStyle/>
                    <a:p>
                      <a:pPr>
                        <a:buNone/>
                      </a:pPr>
                      <a:endParaRPr lang="en-GB" sz="1600"/>
                    </a:p>
                  </a:txBody>
                  <a:tcPr marL="80580" marR="80580" marT="40290" marB="40290" anchor="ctr"/>
                </a:tc>
                <a:tc>
                  <a:txBody>
                    <a:bodyPr/>
                    <a:lstStyle/>
                    <a:p>
                      <a:pPr>
                        <a:buNone/>
                      </a:pPr>
                      <a:r>
                        <a:rPr lang="en-GB" sz="1600"/>
                        <a:t>flex-end</a:t>
                      </a:r>
                    </a:p>
                  </a:txBody>
                  <a:tcPr marL="80580" marR="80580" marT="40290" marB="40290" anchor="ctr"/>
                </a:tc>
                <a:tc>
                  <a:txBody>
                    <a:bodyPr/>
                    <a:lstStyle/>
                    <a:p>
                      <a:pPr>
                        <a:buNone/>
                      </a:pPr>
                      <a:r>
                        <a:rPr lang="en-GB" sz="1600"/>
                        <a:t>Aligns items to </a:t>
                      </a:r>
                      <a:r>
                        <a:rPr lang="en-GB" sz="1600" b="1"/>
                        <a:t>end</a:t>
                      </a:r>
                      <a:r>
                        <a:rPr lang="en-GB" sz="1600"/>
                        <a:t> of cross axis.</a:t>
                      </a:r>
                    </a:p>
                  </a:txBody>
                  <a:tcPr marL="80580" marR="80580" marT="40290" marB="40290" anchor="ctr"/>
                </a:tc>
                <a:extLst>
                  <a:ext uri="{0D108BD9-81ED-4DB2-BD59-A6C34878D82A}">
                    <a16:rowId xmlns:a16="http://schemas.microsoft.com/office/drawing/2014/main" val="1674958381"/>
                  </a:ext>
                </a:extLst>
              </a:tr>
              <a:tr h="322321">
                <a:tc>
                  <a:txBody>
                    <a:bodyPr/>
                    <a:lstStyle/>
                    <a:p>
                      <a:pPr>
                        <a:buNone/>
                      </a:pPr>
                      <a:endParaRPr lang="en-GB" sz="1600"/>
                    </a:p>
                  </a:txBody>
                  <a:tcPr marL="80580" marR="80580" marT="40290" marB="40290" anchor="ctr"/>
                </a:tc>
                <a:tc>
                  <a:txBody>
                    <a:bodyPr/>
                    <a:lstStyle/>
                    <a:p>
                      <a:pPr>
                        <a:buNone/>
                      </a:pPr>
                      <a:r>
                        <a:rPr lang="en-GB" sz="1600"/>
                        <a:t>center</a:t>
                      </a:r>
                    </a:p>
                  </a:txBody>
                  <a:tcPr marL="80580" marR="80580" marT="40290" marB="40290" anchor="ctr"/>
                </a:tc>
                <a:tc>
                  <a:txBody>
                    <a:bodyPr/>
                    <a:lstStyle/>
                    <a:p>
                      <a:pPr>
                        <a:buNone/>
                      </a:pPr>
                      <a:r>
                        <a:rPr lang="en-GB" sz="1600"/>
                        <a:t>Centers items on cross axis.</a:t>
                      </a:r>
                    </a:p>
                  </a:txBody>
                  <a:tcPr marL="80580" marR="80580" marT="40290" marB="40290" anchor="ctr"/>
                </a:tc>
                <a:extLst>
                  <a:ext uri="{0D108BD9-81ED-4DB2-BD59-A6C34878D82A}">
                    <a16:rowId xmlns:a16="http://schemas.microsoft.com/office/drawing/2014/main" val="1455671197"/>
                  </a:ext>
                </a:extLst>
              </a:tr>
              <a:tr h="322321">
                <a:tc>
                  <a:txBody>
                    <a:bodyPr/>
                    <a:lstStyle/>
                    <a:p>
                      <a:pPr>
                        <a:buNone/>
                      </a:pPr>
                      <a:endParaRPr lang="en-GB" sz="1600"/>
                    </a:p>
                  </a:txBody>
                  <a:tcPr marL="80580" marR="80580" marT="40290" marB="40290" anchor="ctr"/>
                </a:tc>
                <a:tc>
                  <a:txBody>
                    <a:bodyPr/>
                    <a:lstStyle/>
                    <a:p>
                      <a:pPr>
                        <a:buNone/>
                      </a:pPr>
                      <a:r>
                        <a:rPr lang="en-GB" sz="1600"/>
                        <a:t>baseline</a:t>
                      </a:r>
                    </a:p>
                  </a:txBody>
                  <a:tcPr marL="80580" marR="80580" marT="40290" marB="40290" anchor="ctr"/>
                </a:tc>
                <a:tc>
                  <a:txBody>
                    <a:bodyPr/>
                    <a:lstStyle/>
                    <a:p>
                      <a:pPr>
                        <a:buNone/>
                      </a:pPr>
                      <a:r>
                        <a:rPr lang="en-GB" sz="1600" dirty="0"/>
                        <a:t>Aligns based on text baseline.</a:t>
                      </a:r>
                    </a:p>
                  </a:txBody>
                  <a:tcPr marL="80580" marR="80580" marT="40290" marB="40290" anchor="ctr"/>
                </a:tc>
                <a:extLst>
                  <a:ext uri="{0D108BD9-81ED-4DB2-BD59-A6C34878D82A}">
                    <a16:rowId xmlns:a16="http://schemas.microsoft.com/office/drawing/2014/main" val="1968281582"/>
                  </a:ext>
                </a:extLst>
              </a:tr>
            </a:tbl>
          </a:graphicData>
        </a:graphic>
      </p:graphicFrame>
      <p:sp>
        <p:nvSpPr>
          <p:cNvPr id="9" name="TextBox 8">
            <a:extLst>
              <a:ext uri="{FF2B5EF4-FFF2-40B4-BE49-F238E27FC236}">
                <a16:creationId xmlns:a16="http://schemas.microsoft.com/office/drawing/2014/main" id="{17F2D902-8801-392C-51D9-CACB6DE789AE}"/>
              </a:ext>
            </a:extLst>
          </p:cNvPr>
          <p:cNvSpPr txBox="1"/>
          <p:nvPr/>
        </p:nvSpPr>
        <p:spPr>
          <a:xfrm>
            <a:off x="838200" y="1437713"/>
            <a:ext cx="6093500" cy="369332"/>
          </a:xfrm>
          <a:prstGeom prst="rect">
            <a:avLst/>
          </a:prstGeom>
          <a:noFill/>
        </p:spPr>
        <p:txBody>
          <a:bodyPr wrap="square">
            <a:spAutoFit/>
          </a:bodyPr>
          <a:lstStyle/>
          <a:p>
            <a:r>
              <a:rPr lang="en-GB" dirty="0"/>
              <a:t>Main &amp; Cross Axis Alignment</a:t>
            </a:r>
          </a:p>
        </p:txBody>
      </p:sp>
    </p:spTree>
    <p:extLst>
      <p:ext uri="{BB962C8B-B14F-4D97-AF65-F5344CB8AC3E}">
        <p14:creationId xmlns:p14="http://schemas.microsoft.com/office/powerpoint/2010/main" val="105392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5C6D-E0BD-F461-140E-F770227A5C02}"/>
              </a:ext>
            </a:extLst>
          </p:cNvPr>
          <p:cNvSpPr>
            <a:spLocks noGrp="1"/>
          </p:cNvSpPr>
          <p:nvPr>
            <p:ph type="title"/>
          </p:nvPr>
        </p:nvSpPr>
        <p:spPr/>
        <p:txBody>
          <a:bodyPr/>
          <a:lstStyle/>
          <a:p>
            <a:r>
              <a:rPr lang="en-GB" dirty="0"/>
              <a:t>Flex box </a:t>
            </a:r>
          </a:p>
        </p:txBody>
      </p:sp>
      <p:graphicFrame>
        <p:nvGraphicFramePr>
          <p:cNvPr id="4" name="Content Placeholder 3">
            <a:extLst>
              <a:ext uri="{FF2B5EF4-FFF2-40B4-BE49-F238E27FC236}">
                <a16:creationId xmlns:a16="http://schemas.microsoft.com/office/drawing/2014/main" id="{D2C4E9E2-0A48-1FB6-50CC-EB2BA37E2A4E}"/>
              </a:ext>
            </a:extLst>
          </p:cNvPr>
          <p:cNvGraphicFramePr>
            <a:graphicFrameLocks noGrp="1"/>
          </p:cNvGraphicFramePr>
          <p:nvPr>
            <p:ph idx="1"/>
            <p:extLst>
              <p:ext uri="{D42A27DB-BD31-4B8C-83A1-F6EECF244321}">
                <p14:modId xmlns:p14="http://schemas.microsoft.com/office/powerpoint/2010/main" val="3679098494"/>
              </p:ext>
            </p:extLst>
          </p:nvPr>
        </p:nvGraphicFramePr>
        <p:xfrm>
          <a:off x="1866967" y="2128604"/>
          <a:ext cx="8806029" cy="4580982"/>
        </p:xfrm>
        <a:graphic>
          <a:graphicData uri="http://schemas.openxmlformats.org/drawingml/2006/table">
            <a:tbl>
              <a:tblPr>
                <a:tableStyleId>{08FB837D-C827-4EFA-A057-4D05807E0F7C}</a:tableStyleId>
              </a:tblPr>
              <a:tblGrid>
                <a:gridCol w="2935343">
                  <a:extLst>
                    <a:ext uri="{9D8B030D-6E8A-4147-A177-3AD203B41FA5}">
                      <a16:colId xmlns:a16="http://schemas.microsoft.com/office/drawing/2014/main" val="2539776478"/>
                    </a:ext>
                  </a:extLst>
                </a:gridCol>
                <a:gridCol w="2935343">
                  <a:extLst>
                    <a:ext uri="{9D8B030D-6E8A-4147-A177-3AD203B41FA5}">
                      <a16:colId xmlns:a16="http://schemas.microsoft.com/office/drawing/2014/main" val="2589318279"/>
                    </a:ext>
                  </a:extLst>
                </a:gridCol>
                <a:gridCol w="2935343">
                  <a:extLst>
                    <a:ext uri="{9D8B030D-6E8A-4147-A177-3AD203B41FA5}">
                      <a16:colId xmlns:a16="http://schemas.microsoft.com/office/drawing/2014/main" val="90394804"/>
                    </a:ext>
                  </a:extLst>
                </a:gridCol>
              </a:tblGrid>
              <a:tr h="267993">
                <a:tc>
                  <a:txBody>
                    <a:bodyPr/>
                    <a:lstStyle/>
                    <a:p>
                      <a:pPr>
                        <a:buNone/>
                      </a:pPr>
                      <a:r>
                        <a:rPr lang="en-GB" sz="1400" b="1"/>
                        <a:t>Property</a:t>
                      </a:r>
                      <a:endParaRPr lang="en-GB" sz="1400"/>
                    </a:p>
                  </a:txBody>
                  <a:tcPr marL="64945" marR="64945" marT="32473" marB="32473" anchor="ctr"/>
                </a:tc>
                <a:tc>
                  <a:txBody>
                    <a:bodyPr/>
                    <a:lstStyle/>
                    <a:p>
                      <a:pPr>
                        <a:buNone/>
                      </a:pPr>
                      <a:r>
                        <a:rPr lang="en-GB" sz="1400" b="1"/>
                        <a:t>Value</a:t>
                      </a:r>
                      <a:endParaRPr lang="en-GB" sz="1400"/>
                    </a:p>
                  </a:txBody>
                  <a:tcPr marL="64945" marR="64945" marT="32473" marB="32473" anchor="ctr"/>
                </a:tc>
                <a:tc>
                  <a:txBody>
                    <a:bodyPr/>
                    <a:lstStyle/>
                    <a:p>
                      <a:pPr>
                        <a:buNone/>
                      </a:pPr>
                      <a:r>
                        <a:rPr lang="en-GB" sz="1400" b="1"/>
                        <a:t>Description</a:t>
                      </a:r>
                      <a:endParaRPr lang="en-GB" sz="1400"/>
                    </a:p>
                  </a:txBody>
                  <a:tcPr marL="64945" marR="64945" marT="32473" marB="32473" anchor="ctr"/>
                </a:tc>
                <a:extLst>
                  <a:ext uri="{0D108BD9-81ED-4DB2-BD59-A6C34878D82A}">
                    <a16:rowId xmlns:a16="http://schemas.microsoft.com/office/drawing/2014/main" val="2885141501"/>
                  </a:ext>
                </a:extLst>
              </a:tr>
              <a:tr h="661618">
                <a:tc>
                  <a:txBody>
                    <a:bodyPr/>
                    <a:lstStyle/>
                    <a:p>
                      <a:pPr>
                        <a:buNone/>
                      </a:pPr>
                      <a:r>
                        <a:rPr lang="en-GB" sz="1400"/>
                        <a:t>align-content</a:t>
                      </a:r>
                    </a:p>
                  </a:txBody>
                  <a:tcPr marL="64945" marR="64945" marT="32473" marB="32473" anchor="ctr"/>
                </a:tc>
                <a:tc>
                  <a:txBody>
                    <a:bodyPr/>
                    <a:lstStyle/>
                    <a:p>
                      <a:pPr>
                        <a:buNone/>
                      </a:pPr>
                      <a:r>
                        <a:rPr lang="en-GB" sz="1400"/>
                        <a:t>stretch</a:t>
                      </a:r>
                    </a:p>
                  </a:txBody>
                  <a:tcPr marL="64945" marR="64945" marT="32473" marB="32473" anchor="ctr"/>
                </a:tc>
                <a:tc>
                  <a:txBody>
                    <a:bodyPr/>
                    <a:lstStyle/>
                    <a:p>
                      <a:pPr>
                        <a:buNone/>
                      </a:pPr>
                      <a:r>
                        <a:rPr lang="en-GB" sz="1400" dirty="0"/>
                        <a:t>Default. Stretches rows/columns to fill container (only when wrapping).</a:t>
                      </a:r>
                    </a:p>
                  </a:txBody>
                  <a:tcPr marL="64945" marR="64945" marT="32473" marB="32473" anchor="ctr"/>
                </a:tc>
                <a:extLst>
                  <a:ext uri="{0D108BD9-81ED-4DB2-BD59-A6C34878D82A}">
                    <a16:rowId xmlns:a16="http://schemas.microsoft.com/office/drawing/2014/main" val="676832558"/>
                  </a:ext>
                </a:extLst>
              </a:tr>
              <a:tr h="463132">
                <a:tc>
                  <a:txBody>
                    <a:bodyPr/>
                    <a:lstStyle/>
                    <a:p>
                      <a:pPr>
                        <a:buNone/>
                      </a:pPr>
                      <a:endParaRPr lang="en-GB" sz="1400"/>
                    </a:p>
                  </a:txBody>
                  <a:tcPr marL="64945" marR="64945" marT="32473" marB="32473" anchor="ctr"/>
                </a:tc>
                <a:tc>
                  <a:txBody>
                    <a:bodyPr/>
                    <a:lstStyle/>
                    <a:p>
                      <a:pPr>
                        <a:buNone/>
                      </a:pPr>
                      <a:r>
                        <a:rPr lang="en-GB" sz="1400"/>
                        <a:t>flex-start</a:t>
                      </a:r>
                    </a:p>
                  </a:txBody>
                  <a:tcPr marL="64945" marR="64945" marT="32473" marB="32473" anchor="ctr"/>
                </a:tc>
                <a:tc>
                  <a:txBody>
                    <a:bodyPr/>
                    <a:lstStyle/>
                    <a:p>
                      <a:pPr>
                        <a:buNone/>
                      </a:pPr>
                      <a:r>
                        <a:rPr lang="en-GB" sz="1400"/>
                        <a:t>Aligns lines to top/left of container.</a:t>
                      </a:r>
                    </a:p>
                  </a:txBody>
                  <a:tcPr marL="64945" marR="64945" marT="32473" marB="32473" anchor="ctr"/>
                </a:tc>
                <a:extLst>
                  <a:ext uri="{0D108BD9-81ED-4DB2-BD59-A6C34878D82A}">
                    <a16:rowId xmlns:a16="http://schemas.microsoft.com/office/drawing/2014/main" val="2181468913"/>
                  </a:ext>
                </a:extLst>
              </a:tr>
              <a:tr h="267993">
                <a:tc>
                  <a:txBody>
                    <a:bodyPr/>
                    <a:lstStyle/>
                    <a:p>
                      <a:pPr>
                        <a:buNone/>
                      </a:pPr>
                      <a:endParaRPr lang="en-GB" sz="1400"/>
                    </a:p>
                  </a:txBody>
                  <a:tcPr marL="64945" marR="64945" marT="32473" marB="32473" anchor="ctr"/>
                </a:tc>
                <a:tc>
                  <a:txBody>
                    <a:bodyPr/>
                    <a:lstStyle/>
                    <a:p>
                      <a:pPr>
                        <a:buNone/>
                      </a:pPr>
                      <a:r>
                        <a:rPr lang="en-GB" sz="1400"/>
                        <a:t>flex-end</a:t>
                      </a:r>
                    </a:p>
                  </a:txBody>
                  <a:tcPr marL="64945" marR="64945" marT="32473" marB="32473" anchor="ctr"/>
                </a:tc>
                <a:tc>
                  <a:txBody>
                    <a:bodyPr/>
                    <a:lstStyle/>
                    <a:p>
                      <a:pPr>
                        <a:buNone/>
                      </a:pPr>
                      <a:r>
                        <a:rPr lang="en-GB" sz="1400"/>
                        <a:t>Aligns lines to bottom/right.</a:t>
                      </a:r>
                    </a:p>
                  </a:txBody>
                  <a:tcPr marL="64945" marR="64945" marT="32473" marB="32473" anchor="ctr"/>
                </a:tc>
                <a:extLst>
                  <a:ext uri="{0D108BD9-81ED-4DB2-BD59-A6C34878D82A}">
                    <a16:rowId xmlns:a16="http://schemas.microsoft.com/office/drawing/2014/main" val="1536184329"/>
                  </a:ext>
                </a:extLst>
              </a:tr>
              <a:tr h="469824">
                <a:tc>
                  <a:txBody>
                    <a:bodyPr/>
                    <a:lstStyle/>
                    <a:p>
                      <a:pPr>
                        <a:buNone/>
                      </a:pPr>
                      <a:endParaRPr lang="en-GB" sz="1400"/>
                    </a:p>
                  </a:txBody>
                  <a:tcPr marL="64945" marR="64945" marT="32473" marB="32473" anchor="ctr"/>
                </a:tc>
                <a:tc>
                  <a:txBody>
                    <a:bodyPr/>
                    <a:lstStyle/>
                    <a:p>
                      <a:pPr>
                        <a:buNone/>
                      </a:pPr>
                      <a:r>
                        <a:rPr lang="en-GB" sz="1400"/>
                        <a:t>center</a:t>
                      </a:r>
                    </a:p>
                  </a:txBody>
                  <a:tcPr marL="64945" marR="64945" marT="32473" marB="32473" anchor="ctr"/>
                </a:tc>
                <a:tc>
                  <a:txBody>
                    <a:bodyPr/>
                    <a:lstStyle/>
                    <a:p>
                      <a:pPr>
                        <a:buNone/>
                      </a:pPr>
                      <a:r>
                        <a:rPr lang="en-GB" sz="1400"/>
                        <a:t>Centers rows/columns along cross axis.</a:t>
                      </a:r>
                    </a:p>
                  </a:txBody>
                  <a:tcPr marL="64945" marR="64945" marT="32473" marB="32473" anchor="ctr"/>
                </a:tc>
                <a:extLst>
                  <a:ext uri="{0D108BD9-81ED-4DB2-BD59-A6C34878D82A}">
                    <a16:rowId xmlns:a16="http://schemas.microsoft.com/office/drawing/2014/main" val="4140043966"/>
                  </a:ext>
                </a:extLst>
              </a:tr>
              <a:tr h="469824">
                <a:tc>
                  <a:txBody>
                    <a:bodyPr/>
                    <a:lstStyle/>
                    <a:p>
                      <a:pPr>
                        <a:buNone/>
                      </a:pPr>
                      <a:endParaRPr lang="en-GB" sz="1400" dirty="0"/>
                    </a:p>
                  </a:txBody>
                  <a:tcPr marL="64945" marR="64945" marT="32473" marB="32473" anchor="ctr"/>
                </a:tc>
                <a:tc>
                  <a:txBody>
                    <a:bodyPr/>
                    <a:lstStyle/>
                    <a:p>
                      <a:pPr>
                        <a:buNone/>
                      </a:pPr>
                      <a:r>
                        <a:rPr lang="en-GB" sz="1400"/>
                        <a:t>space-between</a:t>
                      </a:r>
                    </a:p>
                  </a:txBody>
                  <a:tcPr marL="64945" marR="64945" marT="32473" marB="32473" anchor="ctr"/>
                </a:tc>
                <a:tc>
                  <a:txBody>
                    <a:bodyPr/>
                    <a:lstStyle/>
                    <a:p>
                      <a:pPr>
                        <a:buNone/>
                      </a:pPr>
                      <a:r>
                        <a:rPr lang="en-GB" sz="1400"/>
                        <a:t>Even spacing between wrapped lines.</a:t>
                      </a:r>
                    </a:p>
                  </a:txBody>
                  <a:tcPr marL="64945" marR="64945" marT="32473" marB="32473" anchor="ctr"/>
                </a:tc>
                <a:extLst>
                  <a:ext uri="{0D108BD9-81ED-4DB2-BD59-A6C34878D82A}">
                    <a16:rowId xmlns:a16="http://schemas.microsoft.com/office/drawing/2014/main" val="3979418415"/>
                  </a:ext>
                </a:extLst>
              </a:tr>
              <a:tr h="469824">
                <a:tc>
                  <a:txBody>
                    <a:bodyPr/>
                    <a:lstStyle/>
                    <a:p>
                      <a:pPr>
                        <a:buNone/>
                      </a:pPr>
                      <a:endParaRPr lang="en-GB" sz="1400"/>
                    </a:p>
                  </a:txBody>
                  <a:tcPr marL="64945" marR="64945" marT="32473" marB="32473" anchor="ctr"/>
                </a:tc>
                <a:tc>
                  <a:txBody>
                    <a:bodyPr/>
                    <a:lstStyle/>
                    <a:p>
                      <a:pPr>
                        <a:buNone/>
                      </a:pPr>
                      <a:r>
                        <a:rPr lang="en-GB" sz="1400"/>
                        <a:t>space-around</a:t>
                      </a:r>
                    </a:p>
                  </a:txBody>
                  <a:tcPr marL="64945" marR="64945" marT="32473" marB="32473" anchor="ctr"/>
                </a:tc>
                <a:tc>
                  <a:txBody>
                    <a:bodyPr/>
                    <a:lstStyle/>
                    <a:p>
                      <a:pPr>
                        <a:buNone/>
                      </a:pPr>
                      <a:r>
                        <a:rPr lang="en-GB" sz="1400"/>
                        <a:t>Even spacing around wrapped lines.</a:t>
                      </a:r>
                    </a:p>
                  </a:txBody>
                  <a:tcPr marL="64945" marR="64945" marT="32473" marB="32473" anchor="ctr"/>
                </a:tc>
                <a:extLst>
                  <a:ext uri="{0D108BD9-81ED-4DB2-BD59-A6C34878D82A}">
                    <a16:rowId xmlns:a16="http://schemas.microsoft.com/office/drawing/2014/main" val="693085728"/>
                  </a:ext>
                </a:extLst>
              </a:tr>
              <a:tr h="469824">
                <a:tc>
                  <a:txBody>
                    <a:bodyPr/>
                    <a:lstStyle/>
                    <a:p>
                      <a:pPr>
                        <a:buNone/>
                      </a:pPr>
                      <a:r>
                        <a:rPr lang="en-GB" sz="1400"/>
                        <a:t>gap</a:t>
                      </a:r>
                    </a:p>
                  </a:txBody>
                  <a:tcPr marL="64945" marR="64945" marT="32473" marB="32473" anchor="ctr"/>
                </a:tc>
                <a:tc>
                  <a:txBody>
                    <a:bodyPr/>
                    <a:lstStyle/>
                    <a:p>
                      <a:pPr>
                        <a:buNone/>
                      </a:pPr>
                      <a:r>
                        <a:rPr lang="en-GB" sz="1400"/>
                        <a:t>e.g. 10px</a:t>
                      </a:r>
                    </a:p>
                  </a:txBody>
                  <a:tcPr marL="64945" marR="64945" marT="32473" marB="32473" anchor="ctr"/>
                </a:tc>
                <a:tc>
                  <a:txBody>
                    <a:bodyPr/>
                    <a:lstStyle/>
                    <a:p>
                      <a:pPr>
                        <a:buNone/>
                      </a:pPr>
                      <a:r>
                        <a:rPr lang="en-GB" sz="1400" dirty="0"/>
                        <a:t>Adds space between items (row &amp; column).</a:t>
                      </a:r>
                    </a:p>
                  </a:txBody>
                  <a:tcPr marL="64945" marR="64945" marT="32473" marB="32473" anchor="ctr"/>
                </a:tc>
                <a:extLst>
                  <a:ext uri="{0D108BD9-81ED-4DB2-BD59-A6C34878D82A}">
                    <a16:rowId xmlns:a16="http://schemas.microsoft.com/office/drawing/2014/main" val="2233568326"/>
                  </a:ext>
                </a:extLst>
              </a:tr>
              <a:tr h="463132">
                <a:tc>
                  <a:txBody>
                    <a:bodyPr/>
                    <a:lstStyle/>
                    <a:p>
                      <a:pPr>
                        <a:buNone/>
                      </a:pPr>
                      <a:r>
                        <a:rPr lang="en-GB" sz="1400"/>
                        <a:t>row-gap</a:t>
                      </a:r>
                    </a:p>
                  </a:txBody>
                  <a:tcPr marL="64945" marR="64945" marT="32473" marB="32473" anchor="ctr"/>
                </a:tc>
                <a:tc>
                  <a:txBody>
                    <a:bodyPr/>
                    <a:lstStyle/>
                    <a:p>
                      <a:pPr>
                        <a:buNone/>
                      </a:pPr>
                      <a:r>
                        <a:rPr lang="en-GB" sz="1400"/>
                        <a:t>e.g. 15px</a:t>
                      </a:r>
                    </a:p>
                  </a:txBody>
                  <a:tcPr marL="64945" marR="64945" marT="32473" marB="32473" anchor="ctr"/>
                </a:tc>
                <a:tc>
                  <a:txBody>
                    <a:bodyPr/>
                    <a:lstStyle/>
                    <a:p>
                      <a:pPr>
                        <a:buNone/>
                      </a:pPr>
                      <a:r>
                        <a:rPr lang="en-GB" sz="1400"/>
                        <a:t>Space between </a:t>
                      </a:r>
                      <a:r>
                        <a:rPr lang="en-GB" sz="1400" b="1"/>
                        <a:t>rows</a:t>
                      </a:r>
                      <a:r>
                        <a:rPr lang="en-GB" sz="1400"/>
                        <a:t> of flex items.</a:t>
                      </a:r>
                    </a:p>
                  </a:txBody>
                  <a:tcPr marL="64945" marR="64945" marT="32473" marB="32473" anchor="ctr"/>
                </a:tc>
                <a:extLst>
                  <a:ext uri="{0D108BD9-81ED-4DB2-BD59-A6C34878D82A}">
                    <a16:rowId xmlns:a16="http://schemas.microsoft.com/office/drawing/2014/main" val="335144989"/>
                  </a:ext>
                </a:extLst>
              </a:tr>
              <a:tr h="469824">
                <a:tc>
                  <a:txBody>
                    <a:bodyPr/>
                    <a:lstStyle/>
                    <a:p>
                      <a:pPr>
                        <a:buNone/>
                      </a:pPr>
                      <a:r>
                        <a:rPr lang="en-GB" sz="1400"/>
                        <a:t>column-gap</a:t>
                      </a:r>
                    </a:p>
                  </a:txBody>
                  <a:tcPr marL="64945" marR="64945" marT="32473" marB="32473" anchor="ctr"/>
                </a:tc>
                <a:tc>
                  <a:txBody>
                    <a:bodyPr/>
                    <a:lstStyle/>
                    <a:p>
                      <a:pPr>
                        <a:buNone/>
                      </a:pPr>
                      <a:r>
                        <a:rPr lang="en-GB" sz="1400"/>
                        <a:t>e.g. 20px</a:t>
                      </a:r>
                    </a:p>
                  </a:txBody>
                  <a:tcPr marL="64945" marR="64945" marT="32473" marB="32473" anchor="ctr"/>
                </a:tc>
                <a:tc>
                  <a:txBody>
                    <a:bodyPr/>
                    <a:lstStyle/>
                    <a:p>
                      <a:pPr>
                        <a:buNone/>
                      </a:pPr>
                      <a:r>
                        <a:rPr lang="en-GB" sz="1400" dirty="0"/>
                        <a:t>Space between </a:t>
                      </a:r>
                      <a:r>
                        <a:rPr lang="en-GB" sz="1400" b="1" dirty="0"/>
                        <a:t>columns</a:t>
                      </a:r>
                      <a:r>
                        <a:rPr lang="en-GB" sz="1400" dirty="0"/>
                        <a:t> of flex items.</a:t>
                      </a:r>
                    </a:p>
                  </a:txBody>
                  <a:tcPr marL="64945" marR="64945" marT="32473" marB="32473" anchor="ctr"/>
                </a:tc>
                <a:extLst>
                  <a:ext uri="{0D108BD9-81ED-4DB2-BD59-A6C34878D82A}">
                    <a16:rowId xmlns:a16="http://schemas.microsoft.com/office/drawing/2014/main" val="3537224976"/>
                  </a:ext>
                </a:extLst>
              </a:tr>
            </a:tbl>
          </a:graphicData>
        </a:graphic>
      </p:graphicFrame>
      <p:sp>
        <p:nvSpPr>
          <p:cNvPr id="6" name="TextBox 5">
            <a:extLst>
              <a:ext uri="{FF2B5EF4-FFF2-40B4-BE49-F238E27FC236}">
                <a16:creationId xmlns:a16="http://schemas.microsoft.com/office/drawing/2014/main" id="{F3F5F726-15ED-DAF6-BDBA-8C3C2725A9B6}"/>
              </a:ext>
            </a:extLst>
          </p:cNvPr>
          <p:cNvSpPr txBox="1"/>
          <p:nvPr/>
        </p:nvSpPr>
        <p:spPr>
          <a:xfrm>
            <a:off x="838200" y="1616661"/>
            <a:ext cx="6093500" cy="369332"/>
          </a:xfrm>
          <a:prstGeom prst="rect">
            <a:avLst/>
          </a:prstGeom>
          <a:noFill/>
        </p:spPr>
        <p:txBody>
          <a:bodyPr wrap="square">
            <a:spAutoFit/>
          </a:bodyPr>
          <a:lstStyle/>
          <a:p>
            <a:r>
              <a:rPr lang="en-GB" dirty="0"/>
              <a:t>Multi-Line Alignment &amp; Gaps</a:t>
            </a:r>
          </a:p>
        </p:txBody>
      </p:sp>
    </p:spTree>
    <p:extLst>
      <p:ext uri="{BB962C8B-B14F-4D97-AF65-F5344CB8AC3E}">
        <p14:creationId xmlns:p14="http://schemas.microsoft.com/office/powerpoint/2010/main" val="76711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E49A1-F159-4F1E-91B4-8DC7370EC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B36BD-4BD6-A29A-0785-F83DCE230A3E}"/>
              </a:ext>
            </a:extLst>
          </p:cNvPr>
          <p:cNvSpPr>
            <a:spLocks noGrp="1"/>
          </p:cNvSpPr>
          <p:nvPr>
            <p:ph type="title"/>
          </p:nvPr>
        </p:nvSpPr>
        <p:spPr/>
        <p:txBody>
          <a:bodyPr/>
          <a:lstStyle/>
          <a:p>
            <a:r>
              <a:rPr lang="en-GB" dirty="0"/>
              <a:t>How to design the code</a:t>
            </a:r>
          </a:p>
        </p:txBody>
      </p:sp>
      <p:sp>
        <p:nvSpPr>
          <p:cNvPr id="3" name="Content Placeholder 2">
            <a:extLst>
              <a:ext uri="{FF2B5EF4-FFF2-40B4-BE49-F238E27FC236}">
                <a16:creationId xmlns:a16="http://schemas.microsoft.com/office/drawing/2014/main" id="{9CCF06C2-8201-5237-FBF6-88DA5048EEC7}"/>
              </a:ext>
            </a:extLst>
          </p:cNvPr>
          <p:cNvSpPr>
            <a:spLocks noGrp="1"/>
          </p:cNvSpPr>
          <p:nvPr>
            <p:ph idx="1"/>
          </p:nvPr>
        </p:nvSpPr>
        <p:spPr/>
        <p:txBody>
          <a:bodyPr>
            <a:normAutofit/>
          </a:bodyPr>
          <a:lstStyle/>
          <a:p>
            <a:pPr marL="0" indent="0">
              <a:buNone/>
            </a:pPr>
            <a:r>
              <a:rPr lang="en-GB" dirty="0"/>
              <a:t>1- reset the style: To remove browser default styles and make styling consistent across all browsers.</a:t>
            </a:r>
          </a:p>
          <a:p>
            <a:r>
              <a:rPr lang="en-GB" dirty="0"/>
              <a:t>* { margin: 0; padding: 0; box-sizing: border-box;}</a:t>
            </a:r>
          </a:p>
          <a:p>
            <a:r>
              <a:rPr lang="en-GB" dirty="0"/>
              <a:t>ul, </a:t>
            </a:r>
            <a:r>
              <a:rPr lang="en-GB" dirty="0" err="1"/>
              <a:t>ol</a:t>
            </a:r>
            <a:r>
              <a:rPr lang="en-GB" dirty="0"/>
              <a:t> {list-style: none;}</a:t>
            </a:r>
          </a:p>
          <a:p>
            <a:r>
              <a:rPr lang="en-GB" dirty="0"/>
              <a:t>a {text-decoration: </a:t>
            </a:r>
            <a:r>
              <a:rPr lang="en-GB" dirty="0" err="1"/>
              <a:t>none;color</a:t>
            </a:r>
            <a:r>
              <a:rPr lang="en-GB" dirty="0"/>
              <a:t>: inherit;}</a:t>
            </a:r>
          </a:p>
          <a:p>
            <a:r>
              <a:rPr lang="en-GB" dirty="0"/>
              <a:t>body {font-family: sans-serif;}</a:t>
            </a:r>
          </a:p>
          <a:p>
            <a:pPr marL="0" indent="0">
              <a:buNone/>
            </a:pPr>
            <a:r>
              <a:rPr lang="en-GB" dirty="0"/>
              <a:t>You can also use a library like </a:t>
            </a:r>
            <a:r>
              <a:rPr lang="en-GB" dirty="0">
                <a:hlinkClick r:id="rId2"/>
              </a:rPr>
              <a:t>Normalize.css </a:t>
            </a:r>
            <a:r>
              <a:rPr lang="en-GB" dirty="0"/>
              <a:t>to reset styles safely.</a:t>
            </a:r>
          </a:p>
        </p:txBody>
      </p:sp>
    </p:spTree>
    <p:extLst>
      <p:ext uri="{BB962C8B-B14F-4D97-AF65-F5344CB8AC3E}">
        <p14:creationId xmlns:p14="http://schemas.microsoft.com/office/powerpoint/2010/main" val="26704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D0AB-7040-6D99-93A2-74E4EAE4B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96AA1-1B32-E336-CB6E-65EFFD6EB15D}"/>
              </a:ext>
            </a:extLst>
          </p:cNvPr>
          <p:cNvSpPr>
            <a:spLocks noGrp="1"/>
          </p:cNvSpPr>
          <p:nvPr>
            <p:ph type="title"/>
          </p:nvPr>
        </p:nvSpPr>
        <p:spPr/>
        <p:txBody>
          <a:bodyPr/>
          <a:lstStyle/>
          <a:p>
            <a:r>
              <a:rPr lang="en-GB" dirty="0"/>
              <a:t>How to design the code</a:t>
            </a:r>
          </a:p>
        </p:txBody>
      </p:sp>
      <p:sp>
        <p:nvSpPr>
          <p:cNvPr id="3" name="Content Placeholder 2">
            <a:extLst>
              <a:ext uri="{FF2B5EF4-FFF2-40B4-BE49-F238E27FC236}">
                <a16:creationId xmlns:a16="http://schemas.microsoft.com/office/drawing/2014/main" id="{9460B397-853E-CC12-9DA4-1FF3081139B9}"/>
              </a:ext>
            </a:extLst>
          </p:cNvPr>
          <p:cNvSpPr>
            <a:spLocks noGrp="1"/>
          </p:cNvSpPr>
          <p:nvPr>
            <p:ph idx="1"/>
          </p:nvPr>
        </p:nvSpPr>
        <p:spPr>
          <a:xfrm>
            <a:off x="838200" y="1825625"/>
            <a:ext cx="10515600" cy="1325563"/>
          </a:xfrm>
        </p:spPr>
        <p:txBody>
          <a:bodyPr>
            <a:normAutofit/>
          </a:bodyPr>
          <a:lstStyle/>
          <a:p>
            <a:pPr marL="0" indent="0">
              <a:buNone/>
            </a:pPr>
            <a:r>
              <a:rPr lang="en-GB" dirty="0"/>
              <a:t>The box-sizing property controls how the total width and height of an element are calculated especially when you add padding and border.</a:t>
            </a:r>
          </a:p>
        </p:txBody>
      </p:sp>
      <p:graphicFrame>
        <p:nvGraphicFramePr>
          <p:cNvPr id="7" name="Table 6">
            <a:extLst>
              <a:ext uri="{FF2B5EF4-FFF2-40B4-BE49-F238E27FC236}">
                <a16:creationId xmlns:a16="http://schemas.microsoft.com/office/drawing/2014/main" id="{ED768930-4D3B-F110-482D-980F52827963}"/>
              </a:ext>
            </a:extLst>
          </p:cNvPr>
          <p:cNvGraphicFramePr>
            <a:graphicFrameLocks noGrp="1"/>
          </p:cNvGraphicFramePr>
          <p:nvPr>
            <p:extLst>
              <p:ext uri="{D42A27DB-BD31-4B8C-83A1-F6EECF244321}">
                <p14:modId xmlns:p14="http://schemas.microsoft.com/office/powerpoint/2010/main" val="3389059336"/>
              </p:ext>
            </p:extLst>
          </p:nvPr>
        </p:nvGraphicFramePr>
        <p:xfrm>
          <a:off x="838200" y="3178334"/>
          <a:ext cx="10515600" cy="1645920"/>
        </p:xfrm>
        <a:graphic>
          <a:graphicData uri="http://schemas.openxmlformats.org/drawingml/2006/table">
            <a:tbl>
              <a:tblPr>
                <a:tableStyleId>{08FB837D-C827-4EFA-A057-4D05807E0F7C}</a:tableStyleId>
              </a:tblPr>
              <a:tblGrid>
                <a:gridCol w="5257800">
                  <a:extLst>
                    <a:ext uri="{9D8B030D-6E8A-4147-A177-3AD203B41FA5}">
                      <a16:colId xmlns:a16="http://schemas.microsoft.com/office/drawing/2014/main" val="801454560"/>
                    </a:ext>
                  </a:extLst>
                </a:gridCol>
                <a:gridCol w="5257800">
                  <a:extLst>
                    <a:ext uri="{9D8B030D-6E8A-4147-A177-3AD203B41FA5}">
                      <a16:colId xmlns:a16="http://schemas.microsoft.com/office/drawing/2014/main" val="2620029291"/>
                    </a:ext>
                  </a:extLst>
                </a:gridCol>
              </a:tblGrid>
              <a:tr h="0">
                <a:tc>
                  <a:txBody>
                    <a:bodyPr/>
                    <a:lstStyle/>
                    <a:p>
                      <a:pPr>
                        <a:buNone/>
                      </a:pPr>
                      <a:r>
                        <a:rPr lang="en-GB" b="1"/>
                        <a:t>Value</a:t>
                      </a:r>
                    </a:p>
                  </a:txBody>
                  <a:tcPr anchor="ctr"/>
                </a:tc>
                <a:tc>
                  <a:txBody>
                    <a:bodyPr/>
                    <a:lstStyle/>
                    <a:p>
                      <a:pPr>
                        <a:buNone/>
                      </a:pPr>
                      <a:r>
                        <a:rPr lang="en-GB" b="1" dirty="0"/>
                        <a:t>Meaning</a:t>
                      </a:r>
                    </a:p>
                  </a:txBody>
                  <a:tcPr anchor="ctr"/>
                </a:tc>
                <a:extLst>
                  <a:ext uri="{0D108BD9-81ED-4DB2-BD59-A6C34878D82A}">
                    <a16:rowId xmlns:a16="http://schemas.microsoft.com/office/drawing/2014/main" val="1408903242"/>
                  </a:ext>
                </a:extLst>
              </a:tr>
              <a:tr h="0">
                <a:tc>
                  <a:txBody>
                    <a:bodyPr/>
                    <a:lstStyle/>
                    <a:p>
                      <a:pPr>
                        <a:buNone/>
                      </a:pPr>
                      <a:r>
                        <a:rPr lang="en-GB" dirty="0"/>
                        <a:t>content-box</a:t>
                      </a:r>
                    </a:p>
                  </a:txBody>
                  <a:tcPr anchor="ctr"/>
                </a:tc>
                <a:tc>
                  <a:txBody>
                    <a:bodyPr/>
                    <a:lstStyle/>
                    <a:p>
                      <a:pPr>
                        <a:buNone/>
                      </a:pPr>
                      <a:r>
                        <a:rPr lang="en-GB" b="1"/>
                        <a:t>Default</a:t>
                      </a:r>
                      <a:r>
                        <a:rPr lang="en-GB"/>
                        <a:t>. Width/height only apply to the </a:t>
                      </a:r>
                      <a:r>
                        <a:rPr lang="en-GB" b="1"/>
                        <a:t>content</a:t>
                      </a:r>
                      <a:r>
                        <a:rPr lang="en-GB"/>
                        <a:t>. Padding and border are </a:t>
                      </a:r>
                      <a:r>
                        <a:rPr lang="en-GB" b="1"/>
                        <a:t>added outside</a:t>
                      </a:r>
                      <a:r>
                        <a:rPr lang="en-GB"/>
                        <a:t>.</a:t>
                      </a:r>
                    </a:p>
                  </a:txBody>
                  <a:tcPr anchor="ctr"/>
                </a:tc>
                <a:extLst>
                  <a:ext uri="{0D108BD9-81ED-4DB2-BD59-A6C34878D82A}">
                    <a16:rowId xmlns:a16="http://schemas.microsoft.com/office/drawing/2014/main" val="965432123"/>
                  </a:ext>
                </a:extLst>
              </a:tr>
              <a:tr h="0">
                <a:tc>
                  <a:txBody>
                    <a:bodyPr/>
                    <a:lstStyle/>
                    <a:p>
                      <a:pPr>
                        <a:buNone/>
                      </a:pPr>
                      <a:r>
                        <a:rPr lang="en-GB"/>
                        <a:t>border-box</a:t>
                      </a:r>
                    </a:p>
                  </a:txBody>
                  <a:tcPr anchor="ctr"/>
                </a:tc>
                <a:tc>
                  <a:txBody>
                    <a:bodyPr/>
                    <a:lstStyle/>
                    <a:p>
                      <a:pPr>
                        <a:buNone/>
                      </a:pPr>
                      <a:r>
                        <a:rPr lang="en-GB" dirty="0"/>
                        <a:t>Width/height include </a:t>
                      </a:r>
                      <a:r>
                        <a:rPr lang="en-GB" b="1" dirty="0"/>
                        <a:t>content + padding + border</a:t>
                      </a:r>
                      <a:r>
                        <a:rPr lang="en-GB" dirty="0"/>
                        <a:t>. Easier to manage layout!</a:t>
                      </a:r>
                    </a:p>
                  </a:txBody>
                  <a:tcPr anchor="ctr"/>
                </a:tc>
                <a:extLst>
                  <a:ext uri="{0D108BD9-81ED-4DB2-BD59-A6C34878D82A}">
                    <a16:rowId xmlns:a16="http://schemas.microsoft.com/office/drawing/2014/main" val="3632579432"/>
                  </a:ext>
                </a:extLst>
              </a:tr>
            </a:tbl>
          </a:graphicData>
        </a:graphic>
      </p:graphicFrame>
      <p:sp>
        <p:nvSpPr>
          <p:cNvPr id="9" name="TextBox 8">
            <a:extLst>
              <a:ext uri="{FF2B5EF4-FFF2-40B4-BE49-F238E27FC236}">
                <a16:creationId xmlns:a16="http://schemas.microsoft.com/office/drawing/2014/main" id="{9707744B-DF4F-3ED8-9ECA-5F64ED242F60}"/>
              </a:ext>
            </a:extLst>
          </p:cNvPr>
          <p:cNvSpPr txBox="1"/>
          <p:nvPr/>
        </p:nvSpPr>
        <p:spPr>
          <a:xfrm>
            <a:off x="1317523" y="5487700"/>
            <a:ext cx="6096000" cy="646331"/>
          </a:xfrm>
          <a:prstGeom prst="rect">
            <a:avLst/>
          </a:prstGeom>
          <a:noFill/>
        </p:spPr>
        <p:txBody>
          <a:bodyPr wrap="square">
            <a:spAutoFit/>
          </a:bodyPr>
          <a:lstStyle/>
          <a:p>
            <a:r>
              <a:rPr lang="en-GB" dirty="0">
                <a:hlinkClick r:id="rId2"/>
              </a:rPr>
              <a:t>https://developer.mozilla.org/en-US/docs/Web/CSS/box-sizing</a:t>
            </a:r>
            <a:endParaRPr lang="en-GB" dirty="0"/>
          </a:p>
        </p:txBody>
      </p:sp>
    </p:spTree>
    <p:extLst>
      <p:ext uri="{BB962C8B-B14F-4D97-AF65-F5344CB8AC3E}">
        <p14:creationId xmlns:p14="http://schemas.microsoft.com/office/powerpoint/2010/main" val="123888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FAC5-4629-B67F-19F4-00447EFB9CAE}"/>
              </a:ext>
            </a:extLst>
          </p:cNvPr>
          <p:cNvSpPr>
            <a:spLocks noGrp="1"/>
          </p:cNvSpPr>
          <p:nvPr>
            <p:ph type="title"/>
          </p:nvPr>
        </p:nvSpPr>
        <p:spPr/>
        <p:txBody>
          <a:bodyPr/>
          <a:lstStyle/>
          <a:p>
            <a:r>
              <a:rPr lang="en-GB" dirty="0"/>
              <a:t>How to design the code</a:t>
            </a:r>
          </a:p>
        </p:txBody>
      </p:sp>
      <p:sp>
        <p:nvSpPr>
          <p:cNvPr id="3" name="Content Placeholder 2">
            <a:extLst>
              <a:ext uri="{FF2B5EF4-FFF2-40B4-BE49-F238E27FC236}">
                <a16:creationId xmlns:a16="http://schemas.microsoft.com/office/drawing/2014/main" id="{CDDB6327-3E5B-32F7-620E-8434146BC4D5}"/>
              </a:ext>
            </a:extLst>
          </p:cNvPr>
          <p:cNvSpPr>
            <a:spLocks noGrp="1"/>
          </p:cNvSpPr>
          <p:nvPr>
            <p:ph idx="1"/>
          </p:nvPr>
        </p:nvSpPr>
        <p:spPr/>
        <p:txBody>
          <a:bodyPr>
            <a:normAutofit fontScale="55000" lnSpcReduction="20000"/>
          </a:bodyPr>
          <a:lstStyle/>
          <a:p>
            <a:pPr marL="0" indent="0">
              <a:buNone/>
            </a:pPr>
            <a:r>
              <a:rPr lang="en-GB" sz="5100" dirty="0"/>
              <a:t>2-Global Style: To apply styles across the whole website—like fonts, </a:t>
            </a:r>
            <a:r>
              <a:rPr lang="en-GB" sz="5100" dirty="0" err="1"/>
              <a:t>colors</a:t>
            </a:r>
            <a:r>
              <a:rPr lang="en-GB" sz="5100" dirty="0"/>
              <a:t>, layout </a:t>
            </a:r>
            <a:r>
              <a:rPr lang="en-GB" sz="5100" dirty="0" err="1"/>
              <a:t>behavior</a:t>
            </a:r>
            <a:r>
              <a:rPr lang="en-GB" sz="5100" dirty="0"/>
              <a:t>.</a:t>
            </a:r>
          </a:p>
          <a:p>
            <a:pPr marL="0" indent="0">
              <a:buNone/>
            </a:pPr>
            <a:r>
              <a:rPr lang="en-GB" sz="4400" dirty="0"/>
              <a:t>Example </a:t>
            </a:r>
          </a:p>
          <a:p>
            <a:pPr marL="0" indent="0">
              <a:buNone/>
            </a:pPr>
            <a:r>
              <a:rPr lang="en-GB" dirty="0"/>
              <a:t>:root {</a:t>
            </a:r>
          </a:p>
          <a:p>
            <a:pPr marL="0" indent="0">
              <a:buNone/>
            </a:pPr>
            <a:r>
              <a:rPr lang="en-GB" dirty="0"/>
              <a:t>  --primary-</a:t>
            </a:r>
            <a:r>
              <a:rPr lang="en-GB" dirty="0" err="1"/>
              <a:t>color</a:t>
            </a:r>
            <a:r>
              <a:rPr lang="en-GB" dirty="0"/>
              <a:t>: #0ea5e9;</a:t>
            </a:r>
          </a:p>
          <a:p>
            <a:pPr marL="0" indent="0">
              <a:buNone/>
            </a:pPr>
            <a:r>
              <a:rPr lang="en-GB" dirty="0"/>
              <a:t>  --text-</a:t>
            </a:r>
            <a:r>
              <a:rPr lang="en-GB" dirty="0" err="1"/>
              <a:t>color</a:t>
            </a:r>
            <a:r>
              <a:rPr lang="en-GB" dirty="0"/>
              <a:t>: #333;</a:t>
            </a:r>
          </a:p>
          <a:p>
            <a:pPr marL="0" indent="0">
              <a:buNone/>
            </a:pPr>
            <a:r>
              <a:rPr lang="en-GB" dirty="0"/>
              <a:t>  --font-main: 'Poppins', sans-serif;</a:t>
            </a:r>
          </a:p>
          <a:p>
            <a:pPr marL="0" indent="0">
              <a:buNone/>
            </a:pPr>
            <a:r>
              <a:rPr lang="en-GB" dirty="0"/>
              <a:t>}</a:t>
            </a:r>
          </a:p>
          <a:p>
            <a:pPr marL="0" indent="0">
              <a:buNone/>
            </a:pPr>
            <a:r>
              <a:rPr lang="en-GB" dirty="0"/>
              <a:t>body {</a:t>
            </a:r>
          </a:p>
          <a:p>
            <a:pPr marL="0" indent="0">
              <a:buNone/>
            </a:pPr>
            <a:r>
              <a:rPr lang="en-GB" dirty="0"/>
              <a:t>  font-family: var(--font-main);</a:t>
            </a:r>
          </a:p>
          <a:p>
            <a:pPr marL="0" indent="0">
              <a:buNone/>
            </a:pPr>
            <a:r>
              <a:rPr lang="en-GB" dirty="0"/>
              <a:t>  </a:t>
            </a:r>
            <a:r>
              <a:rPr lang="en-GB" dirty="0" err="1"/>
              <a:t>color</a:t>
            </a:r>
            <a:r>
              <a:rPr lang="en-GB" dirty="0"/>
              <a:t>: var(--text-</a:t>
            </a:r>
            <a:r>
              <a:rPr lang="en-GB" dirty="0" err="1"/>
              <a:t>color</a:t>
            </a:r>
            <a:r>
              <a:rPr lang="en-GB" dirty="0"/>
              <a:t>);</a:t>
            </a:r>
          </a:p>
          <a:p>
            <a:pPr marL="0" indent="0">
              <a:buNone/>
            </a:pPr>
            <a:r>
              <a:rPr lang="en-GB" dirty="0"/>
              <a:t>  background-</a:t>
            </a:r>
            <a:r>
              <a:rPr lang="en-GB" dirty="0" err="1"/>
              <a:t>color</a:t>
            </a:r>
            <a:r>
              <a:rPr lang="en-GB" dirty="0"/>
              <a:t>: #f9f9f9;</a:t>
            </a:r>
          </a:p>
          <a:p>
            <a:pPr marL="0" indent="0">
              <a:buNone/>
            </a:pPr>
            <a:r>
              <a:rPr lang="en-GB" dirty="0"/>
              <a:t>  line-height: 1.6;</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79678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A3F92-967E-F0AA-6E71-B90A9127A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4CDB51-9917-7037-7133-28A602FAF72C}"/>
              </a:ext>
            </a:extLst>
          </p:cNvPr>
          <p:cNvSpPr>
            <a:spLocks noGrp="1"/>
          </p:cNvSpPr>
          <p:nvPr>
            <p:ph type="title"/>
          </p:nvPr>
        </p:nvSpPr>
        <p:spPr/>
        <p:txBody>
          <a:bodyPr/>
          <a:lstStyle/>
          <a:p>
            <a:r>
              <a:rPr lang="en-GB" dirty="0"/>
              <a:t>How to design the code</a:t>
            </a:r>
          </a:p>
        </p:txBody>
      </p:sp>
      <p:sp>
        <p:nvSpPr>
          <p:cNvPr id="3" name="Content Placeholder 2">
            <a:extLst>
              <a:ext uri="{FF2B5EF4-FFF2-40B4-BE49-F238E27FC236}">
                <a16:creationId xmlns:a16="http://schemas.microsoft.com/office/drawing/2014/main" id="{55B46249-FF87-EAC4-6098-07FB918A182A}"/>
              </a:ext>
            </a:extLst>
          </p:cNvPr>
          <p:cNvSpPr>
            <a:spLocks noGrp="1"/>
          </p:cNvSpPr>
          <p:nvPr>
            <p:ph idx="1"/>
          </p:nvPr>
        </p:nvSpPr>
        <p:spPr/>
        <p:txBody>
          <a:bodyPr>
            <a:normAutofit fontScale="92500" lnSpcReduction="10000"/>
          </a:bodyPr>
          <a:lstStyle/>
          <a:p>
            <a:pPr marL="0" indent="0">
              <a:buNone/>
            </a:pPr>
            <a:r>
              <a:rPr lang="en-GB" sz="3000" dirty="0"/>
              <a:t>3- Custom Style : To style specific elements or components in a unique way.</a:t>
            </a:r>
          </a:p>
          <a:p>
            <a:pPr marL="0" indent="0">
              <a:buNone/>
            </a:pPr>
            <a:r>
              <a:rPr lang="en-GB" dirty="0"/>
              <a:t>.button-primary {</a:t>
            </a:r>
          </a:p>
          <a:p>
            <a:pPr marL="0" indent="0">
              <a:buNone/>
            </a:pPr>
            <a:r>
              <a:rPr lang="en-GB" dirty="0"/>
              <a:t>  background-</a:t>
            </a:r>
            <a:r>
              <a:rPr lang="en-GB" dirty="0" err="1"/>
              <a:t>color</a:t>
            </a:r>
            <a:r>
              <a:rPr lang="en-GB" dirty="0"/>
              <a:t>: var(--primary-</a:t>
            </a:r>
            <a:r>
              <a:rPr lang="en-GB" dirty="0" err="1"/>
              <a:t>color</a:t>
            </a:r>
            <a:r>
              <a:rPr lang="en-GB" dirty="0"/>
              <a:t>);</a:t>
            </a:r>
          </a:p>
          <a:p>
            <a:pPr marL="0" indent="0">
              <a:buNone/>
            </a:pPr>
            <a:r>
              <a:rPr lang="en-GB" dirty="0"/>
              <a:t>  </a:t>
            </a:r>
            <a:r>
              <a:rPr lang="en-GB" dirty="0" err="1"/>
              <a:t>color</a:t>
            </a:r>
            <a:r>
              <a:rPr lang="en-GB" dirty="0"/>
              <a:t>: white;</a:t>
            </a:r>
          </a:p>
          <a:p>
            <a:pPr marL="0" indent="0">
              <a:buNone/>
            </a:pPr>
            <a:r>
              <a:rPr lang="en-GB" dirty="0"/>
              <a:t>  padding: 10px 20px;</a:t>
            </a:r>
          </a:p>
          <a:p>
            <a:pPr marL="0" indent="0">
              <a:buNone/>
            </a:pPr>
            <a:r>
              <a:rPr lang="en-GB" dirty="0"/>
              <a:t>  border: none;</a:t>
            </a:r>
          </a:p>
          <a:p>
            <a:pPr marL="0" indent="0">
              <a:buNone/>
            </a:pPr>
            <a:r>
              <a:rPr lang="en-GB" dirty="0"/>
              <a:t>  border-radius: 6px;</a:t>
            </a:r>
          </a:p>
          <a:p>
            <a:pPr marL="0" indent="0">
              <a:buNone/>
            </a:pPr>
            <a:r>
              <a:rPr lang="en-GB" dirty="0"/>
              <a:t>  cursor: pointer;</a:t>
            </a:r>
          </a:p>
          <a:p>
            <a:pPr marL="0" indent="0">
              <a:buNone/>
            </a:pPr>
            <a:r>
              <a:rPr lang="en-GB" dirty="0"/>
              <a:t>}</a:t>
            </a:r>
          </a:p>
        </p:txBody>
      </p:sp>
    </p:spTree>
    <p:extLst>
      <p:ext uri="{BB962C8B-B14F-4D97-AF65-F5344CB8AC3E}">
        <p14:creationId xmlns:p14="http://schemas.microsoft.com/office/powerpoint/2010/main" val="150899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5EB1-0F70-CEE1-87E4-8CE042B48D0B}"/>
              </a:ext>
            </a:extLst>
          </p:cNvPr>
          <p:cNvSpPr>
            <a:spLocks noGrp="1"/>
          </p:cNvSpPr>
          <p:nvPr>
            <p:ph type="title"/>
          </p:nvPr>
        </p:nvSpPr>
        <p:spPr/>
        <p:txBody>
          <a:bodyPr/>
          <a:lstStyle/>
          <a:p>
            <a:r>
              <a:rPr lang="en-GB" dirty="0"/>
              <a:t>Box Shadow</a:t>
            </a:r>
          </a:p>
        </p:txBody>
      </p:sp>
      <p:sp>
        <p:nvSpPr>
          <p:cNvPr id="5" name="TextBox 4">
            <a:extLst>
              <a:ext uri="{FF2B5EF4-FFF2-40B4-BE49-F238E27FC236}">
                <a16:creationId xmlns:a16="http://schemas.microsoft.com/office/drawing/2014/main" id="{21395078-DFC0-BBF0-176A-AF890649CB42}"/>
              </a:ext>
            </a:extLst>
          </p:cNvPr>
          <p:cNvSpPr txBox="1"/>
          <p:nvPr/>
        </p:nvSpPr>
        <p:spPr>
          <a:xfrm>
            <a:off x="991829" y="4009103"/>
            <a:ext cx="9134167" cy="738664"/>
          </a:xfrm>
          <a:prstGeom prst="rect">
            <a:avLst/>
          </a:prstGeom>
          <a:noFill/>
        </p:spPr>
        <p:txBody>
          <a:bodyPr wrap="square">
            <a:spAutoFit/>
          </a:bodyPr>
          <a:lstStyle/>
          <a:p>
            <a:r>
              <a:rPr lang="en-GB" sz="2400" dirty="0"/>
              <a:t>box-shadow: offset-x offset-y blur-radius spread-radius </a:t>
            </a:r>
            <a:r>
              <a:rPr lang="en-GB" sz="2400" dirty="0" err="1"/>
              <a:t>color</a:t>
            </a:r>
            <a:r>
              <a:rPr lang="en-GB" sz="2400" dirty="0"/>
              <a:t> inset;</a:t>
            </a:r>
          </a:p>
          <a:p>
            <a:endParaRPr lang="en-GB" dirty="0"/>
          </a:p>
        </p:txBody>
      </p:sp>
      <p:sp>
        <p:nvSpPr>
          <p:cNvPr id="7" name="TextBox 6">
            <a:extLst>
              <a:ext uri="{FF2B5EF4-FFF2-40B4-BE49-F238E27FC236}">
                <a16:creationId xmlns:a16="http://schemas.microsoft.com/office/drawing/2014/main" id="{01E91670-583E-3761-A7EE-A4B012CC8332}"/>
              </a:ext>
            </a:extLst>
          </p:cNvPr>
          <p:cNvSpPr txBox="1"/>
          <p:nvPr/>
        </p:nvSpPr>
        <p:spPr>
          <a:xfrm>
            <a:off x="914400" y="1745057"/>
            <a:ext cx="9289026" cy="1569660"/>
          </a:xfrm>
          <a:prstGeom prst="rect">
            <a:avLst/>
          </a:prstGeom>
          <a:noFill/>
        </p:spPr>
        <p:txBody>
          <a:bodyPr wrap="square">
            <a:spAutoFit/>
          </a:bodyPr>
          <a:lstStyle/>
          <a:p>
            <a:r>
              <a:rPr lang="en-GB" sz="2400" dirty="0"/>
              <a:t>The box-shadow property in CSS is used to create shadow effects around the outside or inside of an HTML element’s box. It enhances the depth and visual layering of elements, making the UI more appealing.</a:t>
            </a:r>
          </a:p>
        </p:txBody>
      </p:sp>
    </p:spTree>
    <p:extLst>
      <p:ext uri="{BB962C8B-B14F-4D97-AF65-F5344CB8AC3E}">
        <p14:creationId xmlns:p14="http://schemas.microsoft.com/office/powerpoint/2010/main" val="29390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D411-BB37-1E16-70EF-92B7C4F5A346}"/>
              </a:ext>
            </a:extLst>
          </p:cNvPr>
          <p:cNvSpPr>
            <a:spLocks noGrp="1"/>
          </p:cNvSpPr>
          <p:nvPr>
            <p:ph type="title"/>
          </p:nvPr>
        </p:nvSpPr>
        <p:spPr/>
        <p:txBody>
          <a:bodyPr/>
          <a:lstStyle/>
          <a:p>
            <a:r>
              <a:rPr lang="en-GB" dirty="0"/>
              <a:t>Box Shadow</a:t>
            </a:r>
          </a:p>
        </p:txBody>
      </p:sp>
      <p:graphicFrame>
        <p:nvGraphicFramePr>
          <p:cNvPr id="4" name="Table 3">
            <a:extLst>
              <a:ext uri="{FF2B5EF4-FFF2-40B4-BE49-F238E27FC236}">
                <a16:creationId xmlns:a16="http://schemas.microsoft.com/office/drawing/2014/main" id="{A3D3E309-12D2-8FA3-DB62-B57E1608CAA0}"/>
              </a:ext>
            </a:extLst>
          </p:cNvPr>
          <p:cNvGraphicFramePr>
            <a:graphicFrameLocks noGrp="1"/>
          </p:cNvGraphicFramePr>
          <p:nvPr>
            <p:extLst>
              <p:ext uri="{D42A27DB-BD31-4B8C-83A1-F6EECF244321}">
                <p14:modId xmlns:p14="http://schemas.microsoft.com/office/powerpoint/2010/main" val="3557277252"/>
              </p:ext>
            </p:extLst>
          </p:nvPr>
        </p:nvGraphicFramePr>
        <p:xfrm>
          <a:off x="540773" y="2035334"/>
          <a:ext cx="11139950" cy="3931920"/>
        </p:xfrm>
        <a:graphic>
          <a:graphicData uri="http://schemas.openxmlformats.org/drawingml/2006/table">
            <a:tbl>
              <a:tblPr>
                <a:tableStyleId>{35758FB7-9AC5-4552-8A53-C91805E547FA}</a:tableStyleId>
              </a:tblPr>
              <a:tblGrid>
                <a:gridCol w="5569975">
                  <a:extLst>
                    <a:ext uri="{9D8B030D-6E8A-4147-A177-3AD203B41FA5}">
                      <a16:colId xmlns:a16="http://schemas.microsoft.com/office/drawing/2014/main" val="2097604489"/>
                    </a:ext>
                  </a:extLst>
                </a:gridCol>
                <a:gridCol w="5569975">
                  <a:extLst>
                    <a:ext uri="{9D8B030D-6E8A-4147-A177-3AD203B41FA5}">
                      <a16:colId xmlns:a16="http://schemas.microsoft.com/office/drawing/2014/main" val="1093666976"/>
                    </a:ext>
                  </a:extLst>
                </a:gridCol>
              </a:tblGrid>
              <a:tr h="0">
                <a:tc>
                  <a:txBody>
                    <a:bodyPr/>
                    <a:lstStyle/>
                    <a:p>
                      <a:pPr>
                        <a:buNone/>
                      </a:pPr>
                      <a:r>
                        <a:rPr lang="en-GB" b="1" dirty="0"/>
                        <a:t>Parameter</a:t>
                      </a:r>
                    </a:p>
                  </a:txBody>
                  <a:tcPr anchor="ctr"/>
                </a:tc>
                <a:tc>
                  <a:txBody>
                    <a:bodyPr/>
                    <a:lstStyle/>
                    <a:p>
                      <a:pPr>
                        <a:buNone/>
                      </a:pPr>
                      <a:r>
                        <a:rPr lang="en-GB" b="1" dirty="0"/>
                        <a:t>Description</a:t>
                      </a:r>
                    </a:p>
                  </a:txBody>
                  <a:tcPr anchor="ctr"/>
                </a:tc>
                <a:extLst>
                  <a:ext uri="{0D108BD9-81ED-4DB2-BD59-A6C34878D82A}">
                    <a16:rowId xmlns:a16="http://schemas.microsoft.com/office/drawing/2014/main" val="1800866131"/>
                  </a:ext>
                </a:extLst>
              </a:tr>
              <a:tr h="0">
                <a:tc>
                  <a:txBody>
                    <a:bodyPr/>
                    <a:lstStyle/>
                    <a:p>
                      <a:pPr>
                        <a:buNone/>
                      </a:pPr>
                      <a:r>
                        <a:rPr lang="en-GB" dirty="0"/>
                        <a:t>offset-x</a:t>
                      </a:r>
                    </a:p>
                  </a:txBody>
                  <a:tcPr anchor="ctr"/>
                </a:tc>
                <a:tc>
                  <a:txBody>
                    <a:bodyPr/>
                    <a:lstStyle/>
                    <a:p>
                      <a:pPr>
                        <a:buNone/>
                      </a:pPr>
                      <a:r>
                        <a:rPr lang="en-GB" dirty="0"/>
                        <a:t>Horizontal shadow position (positive → right, negative → left)</a:t>
                      </a:r>
                    </a:p>
                  </a:txBody>
                  <a:tcPr anchor="ctr"/>
                </a:tc>
                <a:extLst>
                  <a:ext uri="{0D108BD9-81ED-4DB2-BD59-A6C34878D82A}">
                    <a16:rowId xmlns:a16="http://schemas.microsoft.com/office/drawing/2014/main" val="1727089785"/>
                  </a:ext>
                </a:extLst>
              </a:tr>
              <a:tr h="0">
                <a:tc>
                  <a:txBody>
                    <a:bodyPr/>
                    <a:lstStyle/>
                    <a:p>
                      <a:pPr>
                        <a:buNone/>
                      </a:pPr>
                      <a:r>
                        <a:rPr lang="en-GB" dirty="0"/>
                        <a:t>offset-y</a:t>
                      </a:r>
                    </a:p>
                  </a:txBody>
                  <a:tcPr anchor="ctr"/>
                </a:tc>
                <a:tc>
                  <a:txBody>
                    <a:bodyPr/>
                    <a:lstStyle/>
                    <a:p>
                      <a:pPr>
                        <a:buNone/>
                      </a:pPr>
                      <a:r>
                        <a:rPr lang="en-GB"/>
                        <a:t>Vertical shadow position (positive → down, negative → up)</a:t>
                      </a:r>
                    </a:p>
                  </a:txBody>
                  <a:tcPr anchor="ctr"/>
                </a:tc>
                <a:extLst>
                  <a:ext uri="{0D108BD9-81ED-4DB2-BD59-A6C34878D82A}">
                    <a16:rowId xmlns:a16="http://schemas.microsoft.com/office/drawing/2014/main" val="188895516"/>
                  </a:ext>
                </a:extLst>
              </a:tr>
              <a:tr h="0">
                <a:tc>
                  <a:txBody>
                    <a:bodyPr/>
                    <a:lstStyle/>
                    <a:p>
                      <a:pPr>
                        <a:buNone/>
                      </a:pPr>
                      <a:r>
                        <a:rPr lang="en-GB" dirty="0"/>
                        <a:t>blur-radius</a:t>
                      </a:r>
                    </a:p>
                  </a:txBody>
                  <a:tcPr anchor="ctr"/>
                </a:tc>
                <a:tc>
                  <a:txBody>
                    <a:bodyPr/>
                    <a:lstStyle/>
                    <a:p>
                      <a:pPr>
                        <a:buNone/>
                      </a:pPr>
                      <a:r>
                        <a:rPr lang="en-GB" dirty="0"/>
                        <a:t>(Optional) How blurry the shadow is (higher = more blur)</a:t>
                      </a:r>
                    </a:p>
                  </a:txBody>
                  <a:tcPr anchor="ctr"/>
                </a:tc>
                <a:extLst>
                  <a:ext uri="{0D108BD9-81ED-4DB2-BD59-A6C34878D82A}">
                    <a16:rowId xmlns:a16="http://schemas.microsoft.com/office/drawing/2014/main" val="1490237772"/>
                  </a:ext>
                </a:extLst>
              </a:tr>
              <a:tr h="0">
                <a:tc>
                  <a:txBody>
                    <a:bodyPr/>
                    <a:lstStyle/>
                    <a:p>
                      <a:pPr>
                        <a:buNone/>
                      </a:pPr>
                      <a:r>
                        <a:rPr lang="en-GB" dirty="0"/>
                        <a:t>spread-radius</a:t>
                      </a:r>
                    </a:p>
                  </a:txBody>
                  <a:tcPr anchor="ctr"/>
                </a:tc>
                <a:tc>
                  <a:txBody>
                    <a:bodyPr/>
                    <a:lstStyle/>
                    <a:p>
                      <a:pPr>
                        <a:buNone/>
                      </a:pPr>
                      <a:r>
                        <a:rPr lang="en-GB" dirty="0"/>
                        <a:t>(Optional) Size of the shadow (positive = expands, negative = shrinks)</a:t>
                      </a:r>
                    </a:p>
                  </a:txBody>
                  <a:tcPr anchor="ctr"/>
                </a:tc>
                <a:extLst>
                  <a:ext uri="{0D108BD9-81ED-4DB2-BD59-A6C34878D82A}">
                    <a16:rowId xmlns:a16="http://schemas.microsoft.com/office/drawing/2014/main" val="3093362056"/>
                  </a:ext>
                </a:extLst>
              </a:tr>
              <a:tr h="0">
                <a:tc>
                  <a:txBody>
                    <a:bodyPr/>
                    <a:lstStyle/>
                    <a:p>
                      <a:pPr>
                        <a:buNone/>
                      </a:pPr>
                      <a:r>
                        <a:rPr lang="en-GB" dirty="0" err="1"/>
                        <a:t>color</a:t>
                      </a:r>
                      <a:endParaRPr lang="en-GB" dirty="0"/>
                    </a:p>
                  </a:txBody>
                  <a:tcPr anchor="ctr"/>
                </a:tc>
                <a:tc>
                  <a:txBody>
                    <a:bodyPr/>
                    <a:lstStyle/>
                    <a:p>
                      <a:pPr>
                        <a:buNone/>
                      </a:pPr>
                      <a:r>
                        <a:rPr lang="en-GB" dirty="0"/>
                        <a:t>(Optional) Shadow </a:t>
                      </a:r>
                      <a:r>
                        <a:rPr lang="en-GB" dirty="0" err="1"/>
                        <a:t>color</a:t>
                      </a:r>
                      <a:endParaRPr lang="en-GB" dirty="0"/>
                    </a:p>
                  </a:txBody>
                  <a:tcPr anchor="ctr"/>
                </a:tc>
                <a:extLst>
                  <a:ext uri="{0D108BD9-81ED-4DB2-BD59-A6C34878D82A}">
                    <a16:rowId xmlns:a16="http://schemas.microsoft.com/office/drawing/2014/main" val="2057311147"/>
                  </a:ext>
                </a:extLst>
              </a:tr>
              <a:tr h="0">
                <a:tc>
                  <a:txBody>
                    <a:bodyPr/>
                    <a:lstStyle/>
                    <a:p>
                      <a:pPr>
                        <a:buNone/>
                      </a:pPr>
                      <a:r>
                        <a:rPr lang="en-GB" dirty="0"/>
                        <a:t>inset</a:t>
                      </a:r>
                    </a:p>
                  </a:txBody>
                  <a:tcPr anchor="ctr"/>
                </a:tc>
                <a:tc>
                  <a:txBody>
                    <a:bodyPr/>
                    <a:lstStyle/>
                    <a:p>
                      <a:pPr>
                        <a:buNone/>
                      </a:pPr>
                      <a:r>
                        <a:rPr lang="en-GB" dirty="0"/>
                        <a:t>(Optional) Makes the shadow inside the box instead of outside</a:t>
                      </a:r>
                    </a:p>
                  </a:txBody>
                  <a:tcPr anchor="ctr"/>
                </a:tc>
                <a:extLst>
                  <a:ext uri="{0D108BD9-81ED-4DB2-BD59-A6C34878D82A}">
                    <a16:rowId xmlns:a16="http://schemas.microsoft.com/office/drawing/2014/main" val="2957213938"/>
                  </a:ext>
                </a:extLst>
              </a:tr>
            </a:tbl>
          </a:graphicData>
        </a:graphic>
      </p:graphicFrame>
    </p:spTree>
    <p:extLst>
      <p:ext uri="{BB962C8B-B14F-4D97-AF65-F5344CB8AC3E}">
        <p14:creationId xmlns:p14="http://schemas.microsoft.com/office/powerpoint/2010/main" val="219125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A796-9FDE-BE36-DB18-A2F340AEE2C0}"/>
              </a:ext>
            </a:extLst>
          </p:cNvPr>
          <p:cNvSpPr>
            <a:spLocks noGrp="1"/>
          </p:cNvSpPr>
          <p:nvPr>
            <p:ph type="title"/>
          </p:nvPr>
        </p:nvSpPr>
        <p:spPr/>
        <p:txBody>
          <a:bodyPr/>
          <a:lstStyle/>
          <a:p>
            <a:r>
              <a:rPr lang="en-GB" dirty="0"/>
              <a:t>Box Shadow </a:t>
            </a:r>
          </a:p>
        </p:txBody>
      </p:sp>
      <p:pic>
        <p:nvPicPr>
          <p:cNvPr id="5" name="Picture 4">
            <a:extLst>
              <a:ext uri="{FF2B5EF4-FFF2-40B4-BE49-F238E27FC236}">
                <a16:creationId xmlns:a16="http://schemas.microsoft.com/office/drawing/2014/main" id="{60073251-ED4E-47D9-13FE-7B37CBAEA6F8}"/>
              </a:ext>
            </a:extLst>
          </p:cNvPr>
          <p:cNvPicPr>
            <a:picLocks noChangeAspect="1"/>
          </p:cNvPicPr>
          <p:nvPr/>
        </p:nvPicPr>
        <p:blipFill>
          <a:blip r:embed="rId2"/>
          <a:stretch>
            <a:fillRect/>
          </a:stretch>
        </p:blipFill>
        <p:spPr>
          <a:xfrm>
            <a:off x="764836" y="1699694"/>
            <a:ext cx="5331164" cy="2728912"/>
          </a:xfrm>
          <a:prstGeom prst="rect">
            <a:avLst/>
          </a:prstGeom>
        </p:spPr>
      </p:pic>
      <p:pic>
        <p:nvPicPr>
          <p:cNvPr id="7" name="Picture 6">
            <a:extLst>
              <a:ext uri="{FF2B5EF4-FFF2-40B4-BE49-F238E27FC236}">
                <a16:creationId xmlns:a16="http://schemas.microsoft.com/office/drawing/2014/main" id="{4F0973DD-E467-22B4-E93B-FC5128B269DC}"/>
              </a:ext>
            </a:extLst>
          </p:cNvPr>
          <p:cNvPicPr>
            <a:picLocks noChangeAspect="1"/>
          </p:cNvPicPr>
          <p:nvPr/>
        </p:nvPicPr>
        <p:blipFill>
          <a:blip r:embed="rId3"/>
          <a:stretch>
            <a:fillRect/>
          </a:stretch>
        </p:blipFill>
        <p:spPr>
          <a:xfrm>
            <a:off x="6366787" y="1699694"/>
            <a:ext cx="5408653" cy="2728911"/>
          </a:xfrm>
          <a:prstGeom prst="rect">
            <a:avLst/>
          </a:prstGeom>
        </p:spPr>
      </p:pic>
      <p:sp>
        <p:nvSpPr>
          <p:cNvPr id="9" name="TextBox 8">
            <a:extLst>
              <a:ext uri="{FF2B5EF4-FFF2-40B4-BE49-F238E27FC236}">
                <a16:creationId xmlns:a16="http://schemas.microsoft.com/office/drawing/2014/main" id="{F825F702-FC97-47E4-D5F2-433B7F67D2D7}"/>
              </a:ext>
            </a:extLst>
          </p:cNvPr>
          <p:cNvSpPr txBox="1"/>
          <p:nvPr/>
        </p:nvSpPr>
        <p:spPr>
          <a:xfrm>
            <a:off x="1189704" y="5158306"/>
            <a:ext cx="6096000" cy="369332"/>
          </a:xfrm>
          <a:prstGeom prst="rect">
            <a:avLst/>
          </a:prstGeom>
          <a:noFill/>
        </p:spPr>
        <p:txBody>
          <a:bodyPr wrap="square">
            <a:spAutoFit/>
          </a:bodyPr>
          <a:lstStyle/>
          <a:p>
            <a:r>
              <a:rPr lang="en-GB" dirty="0">
                <a:hlinkClick r:id="rId4"/>
              </a:rPr>
              <a:t>https://getcssscan.com/css-box-shadow-examples</a:t>
            </a:r>
            <a:endParaRPr lang="en-GB" dirty="0"/>
          </a:p>
        </p:txBody>
      </p:sp>
    </p:spTree>
    <p:extLst>
      <p:ext uri="{BB962C8B-B14F-4D97-AF65-F5344CB8AC3E}">
        <p14:creationId xmlns:p14="http://schemas.microsoft.com/office/powerpoint/2010/main" val="86440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3857</TotalTime>
  <Words>1203</Words>
  <Application>Microsoft Office PowerPoint</Application>
  <PresentationFormat>Widescreen</PresentationFormat>
  <Paragraphs>228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Dsc Frontend Course  session 4</vt:lpstr>
      <vt:lpstr>Agenda </vt:lpstr>
      <vt:lpstr>How to design the code</vt:lpstr>
      <vt:lpstr>How to design the code</vt:lpstr>
      <vt:lpstr>How to design the code</vt:lpstr>
      <vt:lpstr>How to design the code</vt:lpstr>
      <vt:lpstr>Box Shadow</vt:lpstr>
      <vt:lpstr>Box Shadow</vt:lpstr>
      <vt:lpstr>Box Shadow </vt:lpstr>
      <vt:lpstr>Text Shadow</vt:lpstr>
      <vt:lpstr>Text Shadow</vt:lpstr>
      <vt:lpstr>Text Shadow</vt:lpstr>
      <vt:lpstr>Linear gradient</vt:lpstr>
      <vt:lpstr>Fonts </vt:lpstr>
      <vt:lpstr>Fonts plugin </vt:lpstr>
      <vt:lpstr>Overflow &amp; Scroll</vt:lpstr>
      <vt:lpstr>Nav component</vt:lpstr>
      <vt:lpstr>landing</vt:lpstr>
      <vt:lpstr>Card  Component</vt:lpstr>
      <vt:lpstr>Flex box</vt:lpstr>
      <vt:lpstr>Flex box</vt:lpstr>
      <vt:lpstr>Flex box </vt:lpstr>
      <vt:lpstr>Flex box </vt:lpstr>
      <vt:lpstr>Flex box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samir</dc:creator>
  <cp:lastModifiedBy>ahmed samir</cp:lastModifiedBy>
  <cp:revision>5</cp:revision>
  <dcterms:created xsi:type="dcterms:W3CDTF">2025-08-05T13:34:56Z</dcterms:created>
  <dcterms:modified xsi:type="dcterms:W3CDTF">2025-08-08T17:38:48Z</dcterms:modified>
</cp:coreProperties>
</file>