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7"/>
  </p:notesMasterIdLst>
  <p:sldIdLst>
    <p:sldId id="256" r:id="rId2"/>
    <p:sldId id="259" r:id="rId3"/>
    <p:sldId id="257" r:id="rId4"/>
    <p:sldId id="260" r:id="rId5"/>
    <p:sldId id="304" r:id="rId6"/>
    <p:sldId id="261" r:id="rId7"/>
    <p:sldId id="262" r:id="rId8"/>
    <p:sldId id="305" r:id="rId9"/>
    <p:sldId id="311" r:id="rId10"/>
    <p:sldId id="306" r:id="rId11"/>
    <p:sldId id="307" r:id="rId12"/>
    <p:sldId id="309" r:id="rId13"/>
    <p:sldId id="320" r:id="rId14"/>
    <p:sldId id="314" r:id="rId15"/>
    <p:sldId id="321" r:id="rId16"/>
    <p:sldId id="322" r:id="rId17"/>
    <p:sldId id="323" r:id="rId18"/>
    <p:sldId id="308" r:id="rId19"/>
    <p:sldId id="312" r:id="rId20"/>
    <p:sldId id="317" r:id="rId21"/>
    <p:sldId id="315" r:id="rId22"/>
    <p:sldId id="258" r:id="rId23"/>
    <p:sldId id="266" r:id="rId24"/>
    <p:sldId id="263" r:id="rId25"/>
    <p:sldId id="319" r:id="rId26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28"/>
      <p:bold r:id="rId29"/>
      <p:italic r:id="rId30"/>
      <p:boldItalic r:id="rId31"/>
    </p:embeddedFont>
    <p:embeddedFont>
      <p:font typeface="Barlow Semi Condensed Medium" panose="00000606000000000000" pitchFamily="2" charset="0"/>
      <p:regular r:id="rId32"/>
      <p:bold r:id="rId33"/>
      <p:italic r:id="rId34"/>
      <p:boldItalic r:id="rId35"/>
    </p:embeddedFont>
    <p:embeddedFont>
      <p:font typeface="Fjalla One" panose="02000506040000020004" pitchFamily="2" charset="0"/>
      <p:regular r:id="rId36"/>
    </p:embeddedFont>
    <p:embeddedFont>
      <p:font typeface="Roboto Condensed Light" panose="02000000000000000000" pitchFamily="2" charset="0"/>
      <p:regular r:id="rId37"/>
      <p: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AA6571-CE79-4C94-AEBF-D60AE2A0173D}">
  <a:tblStyle styleId="{F7AA6571-CE79-4C94-AEBF-D60AE2A017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9" d="100"/>
          <a:sy n="99" d="100"/>
        </p:scale>
        <p:origin x="36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9215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9205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2461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3351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5647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93472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71813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3052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27386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2129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09063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52876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840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9128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1335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078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50" name="Google Shape;550;p11"/>
          <p:cNvSpPr txBox="1">
            <a:spLocks noGrp="1"/>
          </p:cNvSpPr>
          <p:nvPr>
            <p:ph type="subTitle" idx="1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583" name="Google Shape;583;p11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21" name="Google Shape;621;p11"/>
          <p:cNvSpPr txBox="1">
            <a:spLocks noGrp="1"/>
          </p:cNvSpPr>
          <p:nvPr>
            <p:ph type="title" hasCustomPrompt="1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9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233220" y="1673493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dk2"/>
                </a:solidFill>
              </a:rPr>
              <a:t>Network </a:t>
            </a:r>
            <a:endParaRPr sz="6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407290" y="3373332"/>
            <a:ext cx="3559949" cy="972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dirty="0">
                <a:solidFill>
                  <a:schemeClr val="accent1"/>
                </a:solidFill>
              </a:rPr>
              <a:t>Networks weave the fabric of our interconnected world</a:t>
            </a:r>
            <a:endParaRPr sz="21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link layer</a:t>
            </a:r>
            <a:endParaRPr dirty="0"/>
          </a:p>
        </p:txBody>
      </p:sp>
      <p:pic>
        <p:nvPicPr>
          <p:cNvPr id="9218" name="Picture 2" descr="What is MAC Address? – TecAdmin">
            <a:extLst>
              <a:ext uri="{FF2B5EF4-FFF2-40B4-BE49-F238E27FC236}">
                <a16:creationId xmlns:a16="http://schemas.microsoft.com/office/drawing/2014/main" id="{6F905A59-1DFB-9CD2-C2D7-4464DF7CD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15" y="1907927"/>
            <a:ext cx="3839785" cy="2178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5 Port Industrial Gigabit Network Switch - Ethernet Switches | StarTech.com  Europe">
            <a:extLst>
              <a:ext uri="{FF2B5EF4-FFF2-40B4-BE49-F238E27FC236}">
                <a16:creationId xmlns:a16="http://schemas.microsoft.com/office/drawing/2014/main" id="{F5EA59A2-F4EF-0040-AE80-1F71701A0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088" y="1816692"/>
            <a:ext cx="2269533" cy="226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664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Network layer</a:t>
            </a:r>
            <a:endParaRPr dirty="0"/>
          </a:p>
        </p:txBody>
      </p:sp>
      <p:pic>
        <p:nvPicPr>
          <p:cNvPr id="12290" name="Picture 2" descr="Isp Internet Protocol Address Vector Icon Concept Design Data Center And  Web Hosting Symbol On White Background Stock Illustration - Download Image  Now - iStock">
            <a:extLst>
              <a:ext uri="{FF2B5EF4-FFF2-40B4-BE49-F238E27FC236}">
                <a16:creationId xmlns:a16="http://schemas.microsoft.com/office/drawing/2014/main" id="{1F340130-7F21-9391-44B6-FD3892C34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661" y="1989765"/>
            <a:ext cx="1768986" cy="196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DHCP Help &amp; Support | Experts Exchange">
            <a:extLst>
              <a:ext uri="{FF2B5EF4-FFF2-40B4-BE49-F238E27FC236}">
                <a16:creationId xmlns:a16="http://schemas.microsoft.com/office/drawing/2014/main" id="{194B15E0-D535-645B-5CE1-65C6DAA0B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792" y="2147458"/>
            <a:ext cx="2117696" cy="211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Small Business Routers - Cisco">
            <a:extLst>
              <a:ext uri="{FF2B5EF4-FFF2-40B4-BE49-F238E27FC236}">
                <a16:creationId xmlns:a16="http://schemas.microsoft.com/office/drawing/2014/main" id="{543BCA55-5EA1-1DD0-1AB5-5E30E2A93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474" y="2211143"/>
            <a:ext cx="3215388" cy="180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086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2236917" y="361800"/>
            <a:ext cx="467016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Internet Protocol “IP”</a:t>
            </a:r>
            <a:endParaRPr sz="3600" dirty="0"/>
          </a:p>
        </p:txBody>
      </p:sp>
      <p:pic>
        <p:nvPicPr>
          <p:cNvPr id="11266" name="Picture 2" descr="What is an IP address? - IPXO">
            <a:extLst>
              <a:ext uri="{FF2B5EF4-FFF2-40B4-BE49-F238E27FC236}">
                <a16:creationId xmlns:a16="http://schemas.microsoft.com/office/drawing/2014/main" id="{5C817658-14A9-FA5E-701D-29BE404B27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1" b="8573"/>
          <a:stretch/>
        </p:blipFill>
        <p:spPr bwMode="auto">
          <a:xfrm>
            <a:off x="2070126" y="1751309"/>
            <a:ext cx="5003748" cy="255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996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2236917" y="361800"/>
            <a:ext cx="467016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Internet Protocol “IP”</a:t>
            </a:r>
            <a:endParaRPr sz="3600" dirty="0"/>
          </a:p>
        </p:txBody>
      </p:sp>
      <p:pic>
        <p:nvPicPr>
          <p:cNvPr id="13314" name="Picture 2" descr="IPv4 vs IPv6: What's the difference? – BlueCat Networks">
            <a:extLst>
              <a:ext uri="{FF2B5EF4-FFF2-40B4-BE49-F238E27FC236}">
                <a16:creationId xmlns:a16="http://schemas.microsoft.com/office/drawing/2014/main" id="{932FCE5A-6B86-4A7D-26EB-3E528945B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917" y="1287475"/>
            <a:ext cx="4670165" cy="308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775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2236917" y="361800"/>
            <a:ext cx="467016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 Subnet mask </a:t>
            </a:r>
            <a:endParaRPr sz="3600" dirty="0"/>
          </a:p>
        </p:txBody>
      </p:sp>
      <p:pic>
        <p:nvPicPr>
          <p:cNvPr id="10242" name="Picture 2" descr="IP address, Network address, and Host address Explained">
            <a:extLst>
              <a:ext uri="{FF2B5EF4-FFF2-40B4-BE49-F238E27FC236}">
                <a16:creationId xmlns:a16="http://schemas.microsoft.com/office/drawing/2014/main" id="{DA8B6DC5-1D09-8C5E-C03A-8C636883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374" y="1174003"/>
            <a:ext cx="3717251" cy="3527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55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2236917" y="649210"/>
            <a:ext cx="467016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Router</a:t>
            </a:r>
            <a:endParaRPr sz="3600" dirty="0"/>
          </a:p>
        </p:txBody>
      </p:sp>
      <p:pic>
        <p:nvPicPr>
          <p:cNvPr id="14340" name="Picture 4" descr="Wireless or Wi-Fi Cisco RV260 VPN Routers, 8">
            <a:extLst>
              <a:ext uri="{FF2B5EF4-FFF2-40B4-BE49-F238E27FC236}">
                <a16:creationId xmlns:a16="http://schemas.microsoft.com/office/drawing/2014/main" id="{FB239ACA-CD4E-68C3-87D0-3010F3CA8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163" y="1552049"/>
            <a:ext cx="3793671" cy="313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120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2619750" y="1585980"/>
            <a:ext cx="3904500" cy="19715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Default gateway &amp; Broadcast IP 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583052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2619750" y="2178600"/>
            <a:ext cx="3904500" cy="7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DHCP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2681944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Transport layer</a:t>
            </a:r>
            <a:endParaRPr dirty="0"/>
          </a:p>
        </p:txBody>
      </p:sp>
      <p:pic>
        <p:nvPicPr>
          <p:cNvPr id="1028" name="Picture 4" descr="Port Number - JavaTpoint">
            <a:extLst>
              <a:ext uri="{FF2B5EF4-FFF2-40B4-BE49-F238E27FC236}">
                <a16:creationId xmlns:a16="http://schemas.microsoft.com/office/drawing/2014/main" id="{8F69ABE6-8CD3-10A7-2189-F562C5BE09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3" t="4546" r="5853" b="16941"/>
          <a:stretch/>
        </p:blipFill>
        <p:spPr bwMode="auto">
          <a:xfrm>
            <a:off x="906651" y="1666068"/>
            <a:ext cx="3572359" cy="234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omputer network diagram with a computer and server&#10;&#10;Description automatically generated">
            <a:extLst>
              <a:ext uri="{FF2B5EF4-FFF2-40B4-BE49-F238E27FC236}">
                <a16:creationId xmlns:a16="http://schemas.microsoft.com/office/drawing/2014/main" id="{17F5C73F-471B-17F7-09E6-5D3596470D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676" b="21064"/>
          <a:stretch/>
        </p:blipFill>
        <p:spPr>
          <a:xfrm>
            <a:off x="4884527" y="2185261"/>
            <a:ext cx="3572358" cy="182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57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TCP/UDP Protocols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B7F749-85A8-7034-7331-51C60C450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411" y="1478939"/>
            <a:ext cx="3132091" cy="5105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7EDAB3-6A7B-7DF2-BF62-305311C5E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5365" y="1494180"/>
            <a:ext cx="3116850" cy="4953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F0C54C-BB6B-F6A7-20F0-53F5794FD0A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75"/>
          <a:stretch/>
        </p:blipFill>
        <p:spPr>
          <a:xfrm>
            <a:off x="1107411" y="2195014"/>
            <a:ext cx="3124471" cy="24081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CC332F-490C-B056-CFF7-A54BE177D9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4882" y="2195014"/>
            <a:ext cx="3147333" cy="24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7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249191" y="1959916"/>
            <a:ext cx="4645617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What is network !!</a:t>
            </a:r>
            <a:endParaRPr sz="47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309137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Encapsulation</a:t>
            </a:r>
            <a:endParaRPr dirty="0"/>
          </a:p>
        </p:txBody>
      </p:sp>
      <p:pic>
        <p:nvPicPr>
          <p:cNvPr id="3076" name="Picture 4" descr="OSI Model Layers and its Functions | Electrical Academia">
            <a:extLst>
              <a:ext uri="{FF2B5EF4-FFF2-40B4-BE49-F238E27FC236}">
                <a16:creationId xmlns:a16="http://schemas.microsoft.com/office/drawing/2014/main" id="{61BA7CDD-8299-DD1C-0E6D-4009D4BAD9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0" t="8600" r="8748" b="2222"/>
          <a:stretch/>
        </p:blipFill>
        <p:spPr bwMode="auto">
          <a:xfrm>
            <a:off x="2041827" y="1053649"/>
            <a:ext cx="5060196" cy="379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871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940809" y="457848"/>
            <a:ext cx="5715354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" dirty="0"/>
              <a:t>icro controllers as Network a teminal </a:t>
            </a:r>
            <a:endParaRPr dirty="0"/>
          </a:p>
        </p:txBody>
      </p:sp>
      <p:pic>
        <p:nvPicPr>
          <p:cNvPr id="4098" name="Picture 2" descr="Arduino Board - Arduino UNO Rev3 - RAM Electronics">
            <a:extLst>
              <a:ext uri="{FF2B5EF4-FFF2-40B4-BE49-F238E27FC236}">
                <a16:creationId xmlns:a16="http://schemas.microsoft.com/office/drawing/2014/main" id="{EADBEEAD-B452-0952-C363-879AA5082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665" y="176365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ow does the internet work? - BBC Bitesize">
            <a:extLst>
              <a:ext uri="{FF2B5EF4-FFF2-40B4-BE49-F238E27FC236}">
                <a16:creationId xmlns:a16="http://schemas.microsoft.com/office/drawing/2014/main" id="{524FEF95-58FB-9868-5E47-CF4F6D98A9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47" r="22757"/>
          <a:stretch/>
        </p:blipFill>
        <p:spPr bwMode="auto">
          <a:xfrm>
            <a:off x="5509646" y="1592935"/>
            <a:ext cx="2574899" cy="248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Link with solid fill">
            <a:extLst>
              <a:ext uri="{FF2B5EF4-FFF2-40B4-BE49-F238E27FC236}">
                <a16:creationId xmlns:a16="http://schemas.microsoft.com/office/drawing/2014/main" id="{CEC1B71C-F01D-A26D-45DA-8ADBBA4558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822068">
            <a:off x="4081018" y="23780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46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2882685" y="307332"/>
            <a:ext cx="334506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Ethernet Modules </a:t>
            </a:r>
            <a:endParaRPr sz="3600" dirty="0"/>
          </a:p>
        </p:txBody>
      </p:sp>
      <p:pic>
        <p:nvPicPr>
          <p:cNvPr id="26" name="Picture 2" descr="Nettigo: Ethernet network module ENC28J60 mini [Yā nǔ shén]">
            <a:extLst>
              <a:ext uri="{FF2B5EF4-FFF2-40B4-BE49-F238E27FC236}">
                <a16:creationId xmlns:a16="http://schemas.microsoft.com/office/drawing/2014/main" id="{F6BF6C72-14D9-3AD6-6983-C8A6666E9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2337336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ENC28J60 Ethernet Module(12 Pin Package: SSOP) - Am Electronics, Shaniwar  Peth, Pune, Maharashtra">
            <a:extLst>
              <a:ext uri="{FF2B5EF4-FFF2-40B4-BE49-F238E27FC236}">
                <a16:creationId xmlns:a16="http://schemas.microsoft.com/office/drawing/2014/main" id="{2B925E7C-8F86-1D0E-00BB-103FE0206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01" y="20658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0" descr="Buy Arduino Ethernet Shield at an affordable price - Direnc.net®">
            <a:extLst>
              <a:ext uri="{FF2B5EF4-FFF2-40B4-BE49-F238E27FC236}">
                <a16:creationId xmlns:a16="http://schemas.microsoft.com/office/drawing/2014/main" id="{3EA4707D-5C85-C60B-8A23-94E956182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583" y="1882558"/>
            <a:ext cx="2509757" cy="250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 for Workshop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</a:t>
            </a:r>
            <a:r>
              <a:rPr lang="en-US" dirty="0"/>
              <a:t>o</a:t>
            </a:r>
            <a:r>
              <a:rPr lang="en" dirty="0"/>
              <a:t>w to write a communication code? </a:t>
            </a:r>
            <a:endParaRPr dirty="0"/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262F585B-8858-6226-9A93-9FC65EFBEDF1}"/>
              </a:ext>
            </a:extLst>
          </p:cNvPr>
          <p:cNvSpPr/>
          <p:nvPr/>
        </p:nvSpPr>
        <p:spPr>
          <a:xfrm>
            <a:off x="4711486" y="2010166"/>
            <a:ext cx="3363132" cy="2193233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Arduino </a:t>
            </a:r>
            <a:r>
              <a:rPr lang="en-US" sz="2800" dirty="0" err="1">
                <a:solidFill>
                  <a:schemeClr val="tx1"/>
                </a:solidFill>
              </a:rPr>
              <a:t>UIPEthernet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CD672224-739F-D69D-45CC-127B2325A3E0}"/>
              </a:ext>
            </a:extLst>
          </p:cNvPr>
          <p:cNvSpPr/>
          <p:nvPr/>
        </p:nvSpPr>
        <p:spPr>
          <a:xfrm>
            <a:off x="1069382" y="2010166"/>
            <a:ext cx="3363132" cy="2193233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Python sockets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 for Workshop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3622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could we communicate with the ROV ?</a:t>
            </a:r>
            <a:endParaRPr dirty="0"/>
          </a:p>
        </p:txBody>
      </p:sp>
      <p:pic>
        <p:nvPicPr>
          <p:cNvPr id="1028" name="Picture 4" descr="red joystick game controller on laptop isolated on white background Stock  Photo - Alamy">
            <a:extLst>
              <a:ext uri="{FF2B5EF4-FFF2-40B4-BE49-F238E27FC236}">
                <a16:creationId xmlns:a16="http://schemas.microsoft.com/office/drawing/2014/main" id="{CAD63E34-02CF-76DA-384E-4041E2D3BE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56"/>
          <a:stretch/>
        </p:blipFill>
        <p:spPr bwMode="auto">
          <a:xfrm>
            <a:off x="1198456" y="2058613"/>
            <a:ext cx="2314575" cy="176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lueROV2 - Affordable and Capable Underwater ROV">
            <a:extLst>
              <a:ext uri="{FF2B5EF4-FFF2-40B4-BE49-F238E27FC236}">
                <a16:creationId xmlns:a16="http://schemas.microsoft.com/office/drawing/2014/main" id="{64575599-B4A3-ED7F-D608-7A1AF2B3A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981" y="1378381"/>
            <a:ext cx="2990204" cy="299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56B1DE-6923-B421-9CE0-8C75166FE4BA}"/>
              </a:ext>
            </a:extLst>
          </p:cNvPr>
          <p:cNvSpPr txBox="1"/>
          <p:nvPr/>
        </p:nvSpPr>
        <p:spPr>
          <a:xfrm>
            <a:off x="4006311" y="2213596"/>
            <a:ext cx="1531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??!</a:t>
            </a:r>
          </a:p>
        </p:txBody>
      </p:sp>
      <p:sp>
        <p:nvSpPr>
          <p:cNvPr id="3" name="Google Shape;1890;p36">
            <a:extLst>
              <a:ext uri="{FF2B5EF4-FFF2-40B4-BE49-F238E27FC236}">
                <a16:creationId xmlns:a16="http://schemas.microsoft.com/office/drawing/2014/main" id="{37EDE8F6-5914-57FB-944E-487E8CC7048D}"/>
              </a:ext>
            </a:extLst>
          </p:cNvPr>
          <p:cNvSpPr txBox="1">
            <a:spLocks/>
          </p:cNvSpPr>
          <p:nvPr/>
        </p:nvSpPr>
        <p:spPr>
          <a:xfrm>
            <a:off x="184893" y="2424970"/>
            <a:ext cx="4464597" cy="161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6600" dirty="0"/>
              <a:t>Tether</a:t>
            </a:r>
          </a:p>
        </p:txBody>
      </p:sp>
      <p:pic>
        <p:nvPicPr>
          <p:cNvPr id="1032" name="Picture 8" descr="ROV tether buoyancy Underwater cable, Waterproofing Multicore floating  electrical power Cables - High Quality industrial Cable Supplier | KMCable  Group">
            <a:extLst>
              <a:ext uri="{FF2B5EF4-FFF2-40B4-BE49-F238E27FC236}">
                <a16:creationId xmlns:a16="http://schemas.microsoft.com/office/drawing/2014/main" id="{46AFAA45-F389-A3BD-479D-B42FD2D2A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804" y="1584757"/>
            <a:ext cx="2401272" cy="240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0" grpId="0"/>
      <p:bldP spid="2" grpId="0"/>
      <p:bldP spid="2" grpId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890;p36">
            <a:extLst>
              <a:ext uri="{FF2B5EF4-FFF2-40B4-BE49-F238E27FC236}">
                <a16:creationId xmlns:a16="http://schemas.microsoft.com/office/drawing/2014/main" id="{5BCB504E-C130-09BA-1AF1-027A8ACB91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build a network</a:t>
            </a:r>
            <a:endParaRPr dirty="0"/>
          </a:p>
        </p:txBody>
      </p:sp>
      <p:pic>
        <p:nvPicPr>
          <p:cNvPr id="3076" name="Picture 4" descr="Computer Drawing - How To Draw A Computer Step By Step">
            <a:extLst>
              <a:ext uri="{FF2B5EF4-FFF2-40B4-BE49-F238E27FC236}">
                <a16:creationId xmlns:a16="http://schemas.microsoft.com/office/drawing/2014/main" id="{31AB1F88-6985-6216-E69B-9737245C5A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7" t="21594" r="8038" b="23658"/>
          <a:stretch/>
        </p:blipFill>
        <p:spPr bwMode="auto">
          <a:xfrm>
            <a:off x="3125244" y="1539499"/>
            <a:ext cx="1011719" cy="95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omputer Drawing - How To Draw A Computer Step By Step">
            <a:extLst>
              <a:ext uri="{FF2B5EF4-FFF2-40B4-BE49-F238E27FC236}">
                <a16:creationId xmlns:a16="http://schemas.microsoft.com/office/drawing/2014/main" id="{68BC2E93-77EB-0C38-1418-6C81F8C172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7" t="21594" r="8038" b="23658"/>
          <a:stretch/>
        </p:blipFill>
        <p:spPr bwMode="auto">
          <a:xfrm>
            <a:off x="4863637" y="3199181"/>
            <a:ext cx="1011719" cy="95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omputer Drawing - How To Draw A Computer Step By Step">
            <a:extLst>
              <a:ext uri="{FF2B5EF4-FFF2-40B4-BE49-F238E27FC236}">
                <a16:creationId xmlns:a16="http://schemas.microsoft.com/office/drawing/2014/main" id="{E622D798-D07E-5592-0AF5-4AF5EA0527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7" t="21594" r="8038" b="23658"/>
          <a:stretch/>
        </p:blipFill>
        <p:spPr bwMode="auto">
          <a:xfrm>
            <a:off x="4863637" y="1539499"/>
            <a:ext cx="1011719" cy="95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omputer Drawing - How To Draw A Computer Step By Step">
            <a:extLst>
              <a:ext uri="{FF2B5EF4-FFF2-40B4-BE49-F238E27FC236}">
                <a16:creationId xmlns:a16="http://schemas.microsoft.com/office/drawing/2014/main" id="{953F0BB5-824A-D55D-2D42-0439A1A115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7" t="21594" r="8038" b="23658"/>
          <a:stretch/>
        </p:blipFill>
        <p:spPr bwMode="auto">
          <a:xfrm>
            <a:off x="3125243" y="3199181"/>
            <a:ext cx="1011719" cy="95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D4E946-07B3-4590-54D0-6AE6F72E68F7}"/>
              </a:ext>
            </a:extLst>
          </p:cNvPr>
          <p:cNvCxnSpPr>
            <a:cxnSpLocks/>
            <a:stCxn id="3076" idx="3"/>
            <a:endCxn id="8" idx="1"/>
          </p:cNvCxnSpPr>
          <p:nvPr/>
        </p:nvCxnSpPr>
        <p:spPr>
          <a:xfrm>
            <a:off x="4136963" y="2016072"/>
            <a:ext cx="726674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7AC9F9-449C-7840-1DA9-EF94BB0CCD21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4136962" y="3675754"/>
            <a:ext cx="726675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53CB60-6E10-FE63-1F6D-4C4B4954BE22}"/>
              </a:ext>
            </a:extLst>
          </p:cNvPr>
          <p:cNvCxnSpPr>
            <a:cxnSpLocks/>
            <a:stCxn id="3076" idx="2"/>
            <a:endCxn id="9" idx="0"/>
          </p:cNvCxnSpPr>
          <p:nvPr/>
        </p:nvCxnSpPr>
        <p:spPr>
          <a:xfrm flipH="1">
            <a:off x="3631103" y="2492645"/>
            <a:ext cx="1" cy="70653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0FAD87-5CB9-A57F-2804-7F32C60CC858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5369497" y="2492645"/>
            <a:ext cx="0" cy="70653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890;p36">
            <a:extLst>
              <a:ext uri="{FF2B5EF4-FFF2-40B4-BE49-F238E27FC236}">
                <a16:creationId xmlns:a16="http://schemas.microsoft.com/office/drawing/2014/main" id="{5BCB504E-C130-09BA-1AF1-027A8ACB91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Network topology</a:t>
            </a:r>
            <a:endParaRPr dirty="0"/>
          </a:p>
        </p:txBody>
      </p:sp>
      <p:pic>
        <p:nvPicPr>
          <p:cNvPr id="4098" name="Picture 2" descr="Computer Network Topology Outline - System Zone">
            <a:extLst>
              <a:ext uri="{FF2B5EF4-FFF2-40B4-BE49-F238E27FC236}">
                <a16:creationId xmlns:a16="http://schemas.microsoft.com/office/drawing/2014/main" id="{5362FC7D-140E-CFB7-7F21-8A1F58043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297" y="1243254"/>
            <a:ext cx="6011405" cy="3186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08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is the network formed?</a:t>
            </a:r>
            <a:endParaRPr dirty="0"/>
          </a:p>
        </p:txBody>
      </p:sp>
      <p:pic>
        <p:nvPicPr>
          <p:cNvPr id="14" name="Picture 4" descr="Computer Drawing - How To Draw A Computer Step By Step">
            <a:extLst>
              <a:ext uri="{FF2B5EF4-FFF2-40B4-BE49-F238E27FC236}">
                <a16:creationId xmlns:a16="http://schemas.microsoft.com/office/drawing/2014/main" id="{7BA7802B-8455-2C5E-3B17-031F8E6D12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7" t="21594" r="8038" b="23658"/>
          <a:stretch/>
        </p:blipFill>
        <p:spPr bwMode="auto">
          <a:xfrm>
            <a:off x="1237375" y="1083145"/>
            <a:ext cx="524391" cy="49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omputer Drawing - How To Draw A Computer Step By Step">
            <a:extLst>
              <a:ext uri="{FF2B5EF4-FFF2-40B4-BE49-F238E27FC236}">
                <a16:creationId xmlns:a16="http://schemas.microsoft.com/office/drawing/2014/main" id="{C81373CD-B3F1-8CB9-1EF0-6BA511FF1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7" t="21594" r="8038" b="23658"/>
          <a:stretch/>
        </p:blipFill>
        <p:spPr bwMode="auto">
          <a:xfrm>
            <a:off x="2559773" y="2304897"/>
            <a:ext cx="524391" cy="49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omputer Drawing - How To Draw A Computer Step By Step">
            <a:extLst>
              <a:ext uri="{FF2B5EF4-FFF2-40B4-BE49-F238E27FC236}">
                <a16:creationId xmlns:a16="http://schemas.microsoft.com/office/drawing/2014/main" id="{B4A3D79B-EDD6-03D9-B225-22CE796D6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7" t="21594" r="8038" b="23658"/>
          <a:stretch/>
        </p:blipFill>
        <p:spPr bwMode="auto">
          <a:xfrm>
            <a:off x="2559773" y="1083145"/>
            <a:ext cx="524391" cy="49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Computer Drawing - How To Draw A Computer Step By Step">
            <a:extLst>
              <a:ext uri="{FF2B5EF4-FFF2-40B4-BE49-F238E27FC236}">
                <a16:creationId xmlns:a16="http://schemas.microsoft.com/office/drawing/2014/main" id="{76EB1570-F0D0-2329-314B-3A2CD25C3A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7" t="21594" r="8038" b="23658"/>
          <a:stretch/>
        </p:blipFill>
        <p:spPr bwMode="auto">
          <a:xfrm>
            <a:off x="1237374" y="2304897"/>
            <a:ext cx="524391" cy="49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D28A60A-B39C-379B-BDCF-2FD6897CAAA9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1761766" y="1330161"/>
            <a:ext cx="79800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0CF6DDC-7614-5276-EDD6-C64171897C19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>
            <a:off x="1761765" y="2551913"/>
            <a:ext cx="7980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F54995-1458-F131-9D12-CC36C5B3B4F1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1499570" y="1577177"/>
            <a:ext cx="1" cy="72772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E54ED38-EA9F-BDCC-AF21-8E9ADA7592D0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>
            <a:off x="2821969" y="1577177"/>
            <a:ext cx="0" cy="72772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5" name="Picture 4" descr="Computer Drawing - How To Draw A Computer Step By Step">
            <a:extLst>
              <a:ext uri="{FF2B5EF4-FFF2-40B4-BE49-F238E27FC236}">
                <a16:creationId xmlns:a16="http://schemas.microsoft.com/office/drawing/2014/main" id="{F7DA6EDB-1D4E-C07F-68EF-1B72ED06EA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7" t="21594" r="8038" b="23658"/>
          <a:stretch/>
        </p:blipFill>
        <p:spPr bwMode="auto">
          <a:xfrm>
            <a:off x="1237375" y="3194851"/>
            <a:ext cx="524392" cy="49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Computer Drawing - How To Draw A Computer Step By Step">
            <a:extLst>
              <a:ext uri="{FF2B5EF4-FFF2-40B4-BE49-F238E27FC236}">
                <a16:creationId xmlns:a16="http://schemas.microsoft.com/office/drawing/2014/main" id="{C404391C-5CE0-EF2F-9A14-9803FC8BE6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7" t="21594" r="8038" b="23658"/>
          <a:stretch/>
        </p:blipFill>
        <p:spPr bwMode="auto">
          <a:xfrm>
            <a:off x="2559773" y="4416603"/>
            <a:ext cx="524392" cy="49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Computer Drawing - How To Draw A Computer Step By Step">
            <a:extLst>
              <a:ext uri="{FF2B5EF4-FFF2-40B4-BE49-F238E27FC236}">
                <a16:creationId xmlns:a16="http://schemas.microsoft.com/office/drawing/2014/main" id="{9332C7C7-6FB7-119F-CA4F-2CB565D34D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7" t="21594" r="8038" b="23658"/>
          <a:stretch/>
        </p:blipFill>
        <p:spPr bwMode="auto">
          <a:xfrm>
            <a:off x="2559773" y="3194851"/>
            <a:ext cx="524392" cy="49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Computer Drawing - How To Draw A Computer Step By Step">
            <a:extLst>
              <a:ext uri="{FF2B5EF4-FFF2-40B4-BE49-F238E27FC236}">
                <a16:creationId xmlns:a16="http://schemas.microsoft.com/office/drawing/2014/main" id="{F93FE2E1-77AF-265B-20B6-D3D97ECF9C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7" t="21594" r="8038" b="23658"/>
          <a:stretch/>
        </p:blipFill>
        <p:spPr bwMode="auto">
          <a:xfrm>
            <a:off x="1237374" y="4416603"/>
            <a:ext cx="524392" cy="49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26CCB28-8869-C32C-4D39-EBF6F36C6992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>
            <a:off x="1761767" y="3441868"/>
            <a:ext cx="79800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72239B3-C4D5-C000-B518-36A79714B3EE}"/>
              </a:ext>
            </a:extLst>
          </p:cNvPr>
          <p:cNvCxnSpPr>
            <a:cxnSpLocks/>
            <a:stCxn id="48" idx="3"/>
            <a:endCxn id="46" idx="1"/>
          </p:cNvCxnSpPr>
          <p:nvPr/>
        </p:nvCxnSpPr>
        <p:spPr>
          <a:xfrm>
            <a:off x="1761766" y="4663620"/>
            <a:ext cx="79800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1396AC3-E5AC-A4BD-F945-6ED78D3A4578}"/>
              </a:ext>
            </a:extLst>
          </p:cNvPr>
          <p:cNvCxnSpPr>
            <a:cxnSpLocks/>
            <a:stCxn id="45" idx="2"/>
            <a:endCxn id="48" idx="0"/>
          </p:cNvCxnSpPr>
          <p:nvPr/>
        </p:nvCxnSpPr>
        <p:spPr>
          <a:xfrm flipH="1">
            <a:off x="1499570" y="3688884"/>
            <a:ext cx="1" cy="72771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886EF6F-79BE-1E7F-BF9F-A2357C2195D5}"/>
              </a:ext>
            </a:extLst>
          </p:cNvPr>
          <p:cNvCxnSpPr>
            <a:cxnSpLocks/>
            <a:stCxn id="47" idx="2"/>
            <a:endCxn id="46" idx="0"/>
          </p:cNvCxnSpPr>
          <p:nvPr/>
        </p:nvCxnSpPr>
        <p:spPr>
          <a:xfrm>
            <a:off x="2821969" y="3688884"/>
            <a:ext cx="0" cy="72771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3" name="Picture 4" descr="Computer Drawing - How To Draw A Computer Step By Step">
            <a:extLst>
              <a:ext uri="{FF2B5EF4-FFF2-40B4-BE49-F238E27FC236}">
                <a16:creationId xmlns:a16="http://schemas.microsoft.com/office/drawing/2014/main" id="{4E1BB021-AA1C-A3B8-E8F1-1ABBDBF69D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7" t="21594" r="8038" b="23658"/>
          <a:stretch/>
        </p:blipFill>
        <p:spPr bwMode="auto">
          <a:xfrm>
            <a:off x="6584227" y="1760325"/>
            <a:ext cx="630821" cy="59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Computer Drawing - How To Draw A Computer Step By Step">
            <a:extLst>
              <a:ext uri="{FF2B5EF4-FFF2-40B4-BE49-F238E27FC236}">
                <a16:creationId xmlns:a16="http://schemas.microsoft.com/office/drawing/2014/main" id="{36902999-2B5E-217F-49DD-CFDFB7515C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7" t="21594" r="8038" b="23658"/>
          <a:stretch/>
        </p:blipFill>
        <p:spPr bwMode="auto">
          <a:xfrm>
            <a:off x="7906625" y="2982077"/>
            <a:ext cx="630821" cy="59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Computer Drawing - How To Draw A Computer Step By Step">
            <a:extLst>
              <a:ext uri="{FF2B5EF4-FFF2-40B4-BE49-F238E27FC236}">
                <a16:creationId xmlns:a16="http://schemas.microsoft.com/office/drawing/2014/main" id="{A47B4DEB-CEDB-0E08-9A16-1B265E88BF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7" t="21594" r="8038" b="23658"/>
          <a:stretch/>
        </p:blipFill>
        <p:spPr bwMode="auto">
          <a:xfrm>
            <a:off x="7906625" y="1760325"/>
            <a:ext cx="630821" cy="59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Computer Drawing - How To Draw A Computer Step By Step">
            <a:extLst>
              <a:ext uri="{FF2B5EF4-FFF2-40B4-BE49-F238E27FC236}">
                <a16:creationId xmlns:a16="http://schemas.microsoft.com/office/drawing/2014/main" id="{BD4DE22B-EAA4-86A4-1ADC-8587C72379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7" t="21594" r="8038" b="23658"/>
          <a:stretch/>
        </p:blipFill>
        <p:spPr bwMode="auto">
          <a:xfrm>
            <a:off x="6584226" y="2982077"/>
            <a:ext cx="630821" cy="59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6A89B9D-87FA-8425-CA89-2B02F9598ED8}"/>
              </a:ext>
            </a:extLst>
          </p:cNvPr>
          <p:cNvCxnSpPr>
            <a:cxnSpLocks/>
            <a:stCxn id="53" idx="3"/>
            <a:endCxn id="55" idx="1"/>
          </p:cNvCxnSpPr>
          <p:nvPr/>
        </p:nvCxnSpPr>
        <p:spPr>
          <a:xfrm>
            <a:off x="7215048" y="2057475"/>
            <a:ext cx="69157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0B0D64A-106F-4B89-929D-30D0CAAA978E}"/>
              </a:ext>
            </a:extLst>
          </p:cNvPr>
          <p:cNvCxnSpPr>
            <a:cxnSpLocks/>
            <a:stCxn id="56" idx="3"/>
            <a:endCxn id="54" idx="1"/>
          </p:cNvCxnSpPr>
          <p:nvPr/>
        </p:nvCxnSpPr>
        <p:spPr>
          <a:xfrm>
            <a:off x="7215047" y="3279227"/>
            <a:ext cx="69157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0F455D7-22FB-3423-53CD-CBC27D20C07B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 flipH="1">
            <a:off x="6899637" y="2354625"/>
            <a:ext cx="1" cy="62745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63551B2-8E4E-B586-77FA-5A7AEE97E91A}"/>
              </a:ext>
            </a:extLst>
          </p:cNvPr>
          <p:cNvCxnSpPr>
            <a:cxnSpLocks/>
            <a:stCxn id="55" idx="2"/>
            <a:endCxn id="54" idx="0"/>
          </p:cNvCxnSpPr>
          <p:nvPr/>
        </p:nvCxnSpPr>
        <p:spPr>
          <a:xfrm>
            <a:off x="8222036" y="2354625"/>
            <a:ext cx="0" cy="62745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657F6AD-A6DC-35F1-2498-BB284AA67D03}"/>
              </a:ext>
            </a:extLst>
          </p:cNvPr>
          <p:cNvSpPr/>
          <p:nvPr/>
        </p:nvSpPr>
        <p:spPr>
          <a:xfrm>
            <a:off x="3351400" y="2858569"/>
            <a:ext cx="883393" cy="2470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Switch</a:t>
            </a:r>
          </a:p>
        </p:txBody>
      </p:sp>
      <p:cxnSp>
        <p:nvCxnSpPr>
          <p:cNvPr id="2177" name="Connector: Elbow 2176">
            <a:extLst>
              <a:ext uri="{FF2B5EF4-FFF2-40B4-BE49-F238E27FC236}">
                <a16:creationId xmlns:a16="http://schemas.microsoft.com/office/drawing/2014/main" id="{F217E5C8-2B95-4B33-DDA6-0C5588EDF4A5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2821968" y="1941037"/>
            <a:ext cx="971129" cy="917532"/>
          </a:xfrm>
          <a:prstGeom prst="bentConnector2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79" name="Connector: Elbow 2178">
            <a:extLst>
              <a:ext uri="{FF2B5EF4-FFF2-40B4-BE49-F238E27FC236}">
                <a16:creationId xmlns:a16="http://schemas.microsoft.com/office/drawing/2014/main" id="{5B514FDF-56B9-BB67-4BC3-D4EF6BDCCFA9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2821968" y="3105585"/>
            <a:ext cx="971129" cy="947158"/>
          </a:xfrm>
          <a:prstGeom prst="bentConnector2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24" name="Rectangle 2223">
            <a:extLst>
              <a:ext uri="{FF2B5EF4-FFF2-40B4-BE49-F238E27FC236}">
                <a16:creationId xmlns:a16="http://schemas.microsoft.com/office/drawing/2014/main" id="{CD4B3F5B-0882-3005-C687-4A7DF69D3A6C}"/>
              </a:ext>
            </a:extLst>
          </p:cNvPr>
          <p:cNvSpPr/>
          <p:nvPr/>
        </p:nvSpPr>
        <p:spPr>
          <a:xfrm>
            <a:off x="5438639" y="1330652"/>
            <a:ext cx="883393" cy="2470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Switch</a:t>
            </a:r>
          </a:p>
        </p:txBody>
      </p:sp>
      <p:cxnSp>
        <p:nvCxnSpPr>
          <p:cNvPr id="2226" name="Connector: Elbow 2225">
            <a:extLst>
              <a:ext uri="{FF2B5EF4-FFF2-40B4-BE49-F238E27FC236}">
                <a16:creationId xmlns:a16="http://schemas.microsoft.com/office/drawing/2014/main" id="{9DE9CEF0-885D-08BE-B656-3EF211B159B3}"/>
              </a:ext>
            </a:extLst>
          </p:cNvPr>
          <p:cNvCxnSpPr>
            <a:cxnSpLocks/>
            <a:endCxn id="2224" idx="3"/>
          </p:cNvCxnSpPr>
          <p:nvPr/>
        </p:nvCxnSpPr>
        <p:spPr>
          <a:xfrm rot="10800000">
            <a:off x="6322032" y="1454161"/>
            <a:ext cx="1238804" cy="603319"/>
          </a:xfrm>
          <a:prstGeom prst="bentConnector3">
            <a:avLst>
              <a:gd name="adj1" fmla="val 583"/>
            </a:avLst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30" name="Oval 2229">
            <a:extLst>
              <a:ext uri="{FF2B5EF4-FFF2-40B4-BE49-F238E27FC236}">
                <a16:creationId xmlns:a16="http://schemas.microsoft.com/office/drawing/2014/main" id="{7A38BC8A-3E09-E64D-35E9-6FD3EC4D3747}"/>
              </a:ext>
            </a:extLst>
          </p:cNvPr>
          <p:cNvSpPr/>
          <p:nvPr/>
        </p:nvSpPr>
        <p:spPr>
          <a:xfrm>
            <a:off x="5060197" y="2495227"/>
            <a:ext cx="1082333" cy="6274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Router</a:t>
            </a:r>
          </a:p>
        </p:txBody>
      </p:sp>
      <p:cxnSp>
        <p:nvCxnSpPr>
          <p:cNvPr id="2231" name="Connector: Elbow 2230">
            <a:extLst>
              <a:ext uri="{FF2B5EF4-FFF2-40B4-BE49-F238E27FC236}">
                <a16:creationId xmlns:a16="http://schemas.microsoft.com/office/drawing/2014/main" id="{F49AE889-70B4-083C-C224-D39B1C9AA0B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82072" y="1896962"/>
            <a:ext cx="917559" cy="27897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34" name="Connector: Elbow 2233">
            <a:extLst>
              <a:ext uri="{FF2B5EF4-FFF2-40B4-BE49-F238E27FC236}">
                <a16:creationId xmlns:a16="http://schemas.microsoft.com/office/drawing/2014/main" id="{C6040E8D-E579-8767-DE49-FD872A77CE03}"/>
              </a:ext>
            </a:extLst>
          </p:cNvPr>
          <p:cNvCxnSpPr>
            <a:cxnSpLocks/>
            <a:stCxn id="63" idx="3"/>
            <a:endCxn id="2230" idx="4"/>
          </p:cNvCxnSpPr>
          <p:nvPr/>
        </p:nvCxnSpPr>
        <p:spPr>
          <a:xfrm>
            <a:off x="4234793" y="2982077"/>
            <a:ext cx="1366571" cy="140602"/>
          </a:xfrm>
          <a:prstGeom prst="bentConnector4">
            <a:avLst>
              <a:gd name="adj1" fmla="val 30200"/>
              <a:gd name="adj2" fmla="val 262587"/>
            </a:avLst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39" name="Oval 2238">
            <a:extLst>
              <a:ext uri="{FF2B5EF4-FFF2-40B4-BE49-F238E27FC236}">
                <a16:creationId xmlns:a16="http://schemas.microsoft.com/office/drawing/2014/main" id="{3A229AF1-EA36-CEE8-A3CD-64BB2C010817}"/>
              </a:ext>
            </a:extLst>
          </p:cNvPr>
          <p:cNvSpPr/>
          <p:nvPr/>
        </p:nvSpPr>
        <p:spPr>
          <a:xfrm>
            <a:off x="5199683" y="4029753"/>
            <a:ext cx="1082333" cy="6274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Router</a:t>
            </a:r>
          </a:p>
        </p:txBody>
      </p:sp>
      <p:cxnSp>
        <p:nvCxnSpPr>
          <p:cNvPr id="2242" name="Connector: Elbow 2241">
            <a:extLst>
              <a:ext uri="{FF2B5EF4-FFF2-40B4-BE49-F238E27FC236}">
                <a16:creationId xmlns:a16="http://schemas.microsoft.com/office/drawing/2014/main" id="{409E20AE-2C53-8CE0-5E81-B59899C37941}"/>
              </a:ext>
            </a:extLst>
          </p:cNvPr>
          <p:cNvCxnSpPr>
            <a:cxnSpLocks/>
            <a:stCxn id="2230" idx="6"/>
            <a:endCxn id="2239" idx="0"/>
          </p:cNvCxnSpPr>
          <p:nvPr/>
        </p:nvCxnSpPr>
        <p:spPr>
          <a:xfrm flipH="1">
            <a:off x="5740850" y="2808953"/>
            <a:ext cx="401680" cy="1220800"/>
          </a:xfrm>
          <a:prstGeom prst="bentConnector4">
            <a:avLst>
              <a:gd name="adj1" fmla="val -56911"/>
              <a:gd name="adj2" fmla="val 62849"/>
            </a:avLst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45" name="Connector: Elbow 2244">
            <a:extLst>
              <a:ext uri="{FF2B5EF4-FFF2-40B4-BE49-F238E27FC236}">
                <a16:creationId xmlns:a16="http://schemas.microsoft.com/office/drawing/2014/main" id="{D247446E-A867-C459-AB86-CD9C7A462560}"/>
              </a:ext>
            </a:extLst>
          </p:cNvPr>
          <p:cNvCxnSpPr>
            <a:cxnSpLocks/>
            <a:stCxn id="2239" idx="6"/>
            <a:endCxn id="2248" idx="2"/>
          </p:cNvCxnSpPr>
          <p:nvPr/>
        </p:nvCxnSpPr>
        <p:spPr>
          <a:xfrm>
            <a:off x="6282016" y="4343479"/>
            <a:ext cx="1104143" cy="210666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48" name="Cloud 2247">
            <a:extLst>
              <a:ext uri="{FF2B5EF4-FFF2-40B4-BE49-F238E27FC236}">
                <a16:creationId xmlns:a16="http://schemas.microsoft.com/office/drawing/2014/main" id="{CD258040-3F7D-13CA-BBC5-60A6AAD5B0EC}"/>
              </a:ext>
            </a:extLst>
          </p:cNvPr>
          <p:cNvSpPr/>
          <p:nvPr/>
        </p:nvSpPr>
        <p:spPr>
          <a:xfrm>
            <a:off x="7382234" y="4143445"/>
            <a:ext cx="1265449" cy="821399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OSI layers</a:t>
            </a:r>
            <a:endParaRPr dirty="0"/>
          </a:p>
        </p:txBody>
      </p:sp>
      <p:pic>
        <p:nvPicPr>
          <p:cNvPr id="5122" name="Picture 2" descr="What is the OSI model?">
            <a:extLst>
              <a:ext uri="{FF2B5EF4-FFF2-40B4-BE49-F238E27FC236}">
                <a16:creationId xmlns:a16="http://schemas.microsoft.com/office/drawing/2014/main" id="{A6B5300F-8EE4-D620-3639-9F6AF0A47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370" y="1038150"/>
            <a:ext cx="6343110" cy="348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Physical layer</a:t>
            </a:r>
            <a:endParaRPr dirty="0"/>
          </a:p>
        </p:txBody>
      </p:sp>
      <p:pic>
        <p:nvPicPr>
          <p:cNvPr id="7170" name="Picture 2" descr="Physical Layer In The OSI Model: Working and Implementation | Simplilearn">
            <a:extLst>
              <a:ext uri="{FF2B5EF4-FFF2-40B4-BE49-F238E27FC236}">
                <a16:creationId xmlns:a16="http://schemas.microsoft.com/office/drawing/2014/main" id="{0DD35C84-F75A-0C2A-4AF7-B5BD96892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14475"/>
            <a:ext cx="48768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OAXIAL SATELLITE 17 VATC - Top Cable - Driving your energy">
            <a:extLst>
              <a:ext uri="{FF2B5EF4-FFF2-40B4-BE49-F238E27FC236}">
                <a16:creationId xmlns:a16="http://schemas.microsoft.com/office/drawing/2014/main" id="{1997704D-B87D-6C0D-FCB9-CB9D1E510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809" y="1551647"/>
            <a:ext cx="2619375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Twisted pair - Wikipedia">
            <a:extLst>
              <a:ext uri="{FF2B5EF4-FFF2-40B4-BE49-F238E27FC236}">
                <a16:creationId xmlns:a16="http://schemas.microsoft.com/office/drawing/2014/main" id="{721B87C4-9E69-BBF2-2A81-BDAD68CC6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97" y="3044166"/>
            <a:ext cx="2031855" cy="166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Optic Fiber Cable Stock Photo - Download Image Now - Fiber Optic, Cable,  Cut Out - iStock">
            <a:extLst>
              <a:ext uri="{FF2B5EF4-FFF2-40B4-BE49-F238E27FC236}">
                <a16:creationId xmlns:a16="http://schemas.microsoft.com/office/drawing/2014/main" id="{48194D3C-A6D0-390E-CA44-0D7FD9AA8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014" y="1475853"/>
            <a:ext cx="2316002" cy="154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Wifi Logo - Free Vectors &amp; PSDs to Download">
            <a:extLst>
              <a:ext uri="{FF2B5EF4-FFF2-40B4-BE49-F238E27FC236}">
                <a16:creationId xmlns:a16="http://schemas.microsoft.com/office/drawing/2014/main" id="{D3575552-37D9-76A5-C11A-F4ACE1AB9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532" y="3018497"/>
            <a:ext cx="1604150" cy="160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80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2236917" y="361800"/>
            <a:ext cx="467016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Network Protocols</a:t>
            </a:r>
            <a:endParaRPr sz="3600" dirty="0"/>
          </a:p>
        </p:txBody>
      </p:sp>
      <p:pic>
        <p:nvPicPr>
          <p:cNvPr id="8196" name="Picture 4" descr="Internet Protocols">
            <a:extLst>
              <a:ext uri="{FF2B5EF4-FFF2-40B4-BE49-F238E27FC236}">
                <a16:creationId xmlns:a16="http://schemas.microsoft.com/office/drawing/2014/main" id="{CF7FC170-0C62-655D-DF44-8455A7032C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4" t="7380" r="25054" b="8439"/>
          <a:stretch/>
        </p:blipFill>
        <p:spPr bwMode="auto">
          <a:xfrm>
            <a:off x="2630836" y="1154623"/>
            <a:ext cx="3882327" cy="355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055929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106</Words>
  <Application>Microsoft Office PowerPoint</Application>
  <PresentationFormat>On-screen Show (16:9)</PresentationFormat>
  <Paragraphs>34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Barlow Semi Condensed Medium</vt:lpstr>
      <vt:lpstr>Barlow Semi Condensed</vt:lpstr>
      <vt:lpstr>Roboto Condensed Light</vt:lpstr>
      <vt:lpstr>Fjalla One</vt:lpstr>
      <vt:lpstr>Arial</vt:lpstr>
      <vt:lpstr>Technology Consulting by Slidesgo</vt:lpstr>
      <vt:lpstr>Network </vt:lpstr>
      <vt:lpstr>What is network !!</vt:lpstr>
      <vt:lpstr>How could we communicate with the ROV ?</vt:lpstr>
      <vt:lpstr>Let’s build a network</vt:lpstr>
      <vt:lpstr>Network topology</vt:lpstr>
      <vt:lpstr>How is the network formed?</vt:lpstr>
      <vt:lpstr>OSI layers</vt:lpstr>
      <vt:lpstr>Physical layer</vt:lpstr>
      <vt:lpstr>Network Protocols</vt:lpstr>
      <vt:lpstr>Data link layer</vt:lpstr>
      <vt:lpstr>Network layer</vt:lpstr>
      <vt:lpstr>Internet Protocol “IP”</vt:lpstr>
      <vt:lpstr>Internet Protocol “IP”</vt:lpstr>
      <vt:lpstr> Subnet mask </vt:lpstr>
      <vt:lpstr>Router</vt:lpstr>
      <vt:lpstr>Default gateway &amp; Broadcast IP </vt:lpstr>
      <vt:lpstr>DHCP</vt:lpstr>
      <vt:lpstr>Transport layer</vt:lpstr>
      <vt:lpstr>TCP/UDP Protocols</vt:lpstr>
      <vt:lpstr>Data Encapsulation</vt:lpstr>
      <vt:lpstr>Micro controllers as Network a teminal </vt:lpstr>
      <vt:lpstr>Ethernet Modules </vt:lpstr>
      <vt:lpstr>Time for Workshop</vt:lpstr>
      <vt:lpstr>How to write a communication code? </vt:lpstr>
      <vt:lpstr>Time for Workshop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</dc:title>
  <cp:lastModifiedBy>es-AhmedAbdelMaksoud2025</cp:lastModifiedBy>
  <cp:revision>6</cp:revision>
  <dcterms:modified xsi:type="dcterms:W3CDTF">2023-08-21T13:23:37Z</dcterms:modified>
</cp:coreProperties>
</file>