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3"/>
    <p:sldId id="273" r:id="rId4"/>
    <p:sldId id="257" r:id="rId5"/>
    <p:sldId id="282" r:id="rId6"/>
    <p:sldId id="286" r:id="rId7"/>
    <p:sldId id="290" r:id="rId8"/>
    <p:sldId id="289" r:id="rId9"/>
    <p:sldId id="288" r:id="rId10"/>
    <p:sldId id="287" r:id="rId11"/>
    <p:sldId id="291" r:id="rId12"/>
    <p:sldId id="292" r:id="rId13"/>
    <p:sldId id="293" r:id="rId14"/>
    <p:sldId id="294" r:id="rId15"/>
    <p:sldId id="295" r:id="rId16"/>
    <p:sldId id="296" r:id="rId17"/>
    <p:sldId id="297" r:id="rId18"/>
    <p:sldId id="298" r:id="rId19"/>
    <p:sldId id="309" r:id="rId20"/>
    <p:sldId id="299" r:id="rId21"/>
    <p:sldId id="300" r:id="rId22"/>
    <p:sldId id="301" r:id="rId23"/>
    <p:sldId id="302" r:id="rId24"/>
    <p:sldId id="279" r:id="rId25"/>
    <p:sldId id="278"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en-IN" sz="1500" b="1" i="1" dirty="0">
                <a:solidFill>
                  <a:schemeClr val="bg1"/>
                </a:solidFill>
                <a:effectLst/>
                <a:latin typeface="Times New Roman" panose="02020603050405020304" pitchFamily="18" charset="0"/>
                <a:cs typeface="Times New Roman" panose="02020603050405020304" pitchFamily="18" charset="0"/>
              </a:rPr>
              <a:t>Process Mining</a:t>
            </a:r>
            <a:endParaRPr lang="en-GB" alt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a:t>
            </a:r>
            <a:r>
              <a:rPr lang="en-GB" altLang="en-US" sz="1600" b="0" cap="small" baseline="0" dirty="0">
                <a:solidFill>
                  <a:schemeClr val="bg1"/>
                </a:solidFill>
                <a:latin typeface="Times New Roman" panose="02020603050405020304" pitchFamily="18" charset="0"/>
                <a:cs typeface="Times New Roman" panose="02020603050405020304" pitchFamily="18" charset="0"/>
              </a:rPr>
              <a:t>97</a:t>
            </a:r>
            <a:endParaRPr lang="en-GB"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hyperlink" Target="https://github.com/ahmedsarfrz"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a:t>
            </a:r>
            <a:r>
              <a:rPr lang="en-GB" altLang="en-US" sz="2600" b="0" dirty="0">
                <a:effectLst>
                  <a:outerShdw blurRad="38100" dist="38100" dir="2700000" algn="tl">
                    <a:srgbClr val="000000">
                      <a:alpha val="43137"/>
                    </a:srgbClr>
                  </a:outerShdw>
                </a:effectLst>
              </a:rPr>
              <a:t> Sarfaraaz Ahmed</a:t>
            </a:r>
            <a:endParaRPr lang="en-US" sz="2600" b="0" dirty="0">
              <a:effectLst>
                <a:outerShdw blurRad="38100" dist="38100" dir="2700000" algn="tl">
                  <a:srgbClr val="000000">
                    <a:alpha val="43137"/>
                  </a:srgbClr>
                </a:outerShdw>
              </a:effectLst>
            </a:endParaRPr>
          </a:p>
          <a:p>
            <a:pPr>
              <a:spcBef>
                <a:spcPts val="300"/>
              </a:spcBef>
            </a:pPr>
            <a:r>
              <a:rPr lang="en-US" sz="1200" b="0" dirty="0"/>
              <a:t>Roll No. 2</a:t>
            </a:r>
            <a:r>
              <a:rPr lang="en-GB" altLang="en-US" sz="1200" b="0" dirty="0"/>
              <a:t>14G1A3297</a:t>
            </a:r>
            <a:endParaRPr lang="en-GB" alt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GB" alt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Modules</a:t>
            </a:r>
            <a:endParaRPr lang="en-GB" altLang="en-US"/>
          </a:p>
        </p:txBody>
      </p:sp>
      <p:pic>
        <p:nvPicPr>
          <p:cNvPr id="5" name="Content Placeholder 4" descr="Screenshot 2023-08-29 180316"/>
          <p:cNvPicPr>
            <a:picLocks noChangeAspect="1"/>
          </p:cNvPicPr>
          <p:nvPr>
            <p:ph idx="1"/>
          </p:nvPr>
        </p:nvPicPr>
        <p:blipFill>
          <a:blip r:embed="rId1"/>
          <a:stretch>
            <a:fillRect/>
          </a:stretch>
        </p:blipFill>
        <p:spPr>
          <a:xfrm>
            <a:off x="1179830" y="1268730"/>
            <a:ext cx="9585960" cy="4533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p>
            <a:r>
              <a:rPr lang="en-IN" altLang="en-US" b="1"/>
              <a:t>Module 1: Introduction to Process Mining</a:t>
            </a:r>
            <a:endParaRPr lang="en-IN" altLang="en-US" b="1"/>
          </a:p>
          <a:p>
            <a:pPr lvl="1">
              <a:lnSpc>
                <a:spcPct val="110000"/>
              </a:lnSpc>
              <a:buFont typeface="Arial" panose="020B0604020202020204" pitchFamily="34" charset="0"/>
              <a:buChar char="•"/>
            </a:pPr>
            <a:r>
              <a:rPr lang="en-IN" altLang="en-US"/>
              <a:t>Process Mining offers a data-driven and therefore more objective and holistic approach to understanding business processes. As a result, Process Mining has come to dominate a large majority of operational excellence, automation, and digitalization ambitions within industry.</a:t>
            </a:r>
            <a:endParaRPr lang="en-IN" altLang="en-US"/>
          </a:p>
          <a:p>
            <a:pPr lvl="1">
              <a:lnSpc>
                <a:spcPct val="110000"/>
              </a:lnSpc>
              <a:buFont typeface="Arial" panose="020B0604020202020204" pitchFamily="34" charset="0"/>
              <a:buChar char="•"/>
            </a:pPr>
            <a:r>
              <a:rPr lang="en-IN" altLang="en-US"/>
              <a:t>Process Mining is the leading new technology   when   it   comes   to   talking about algorithmic businesses - in other words, businesses that use algorithms and large amounts of real-time data to create business value. This has only become possible through the advent of information systems and administrative tools (e.g. Enterprise Resource Planning or Customer Relationship Management systems) which provide as good data source for process analytics.</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p>
            <a:r>
              <a:rPr lang="en-IN" altLang="en-US" b="1"/>
              <a:t>Module 2 : Fundamentals of Process Mining</a:t>
            </a:r>
            <a:endParaRPr lang="en-IN" altLang="en-US"/>
          </a:p>
          <a:p>
            <a:pPr lvl="1">
              <a:lnSpc>
                <a:spcPct val="120000"/>
              </a:lnSpc>
              <a:buFont typeface="Arial" panose="020B0604020202020204" pitchFamily="34" charset="0"/>
              <a:buChar char="•"/>
            </a:pPr>
            <a:r>
              <a:rPr lang="en-IN" altLang="en-US"/>
              <a:t>The key Fundamentals of process mining refer to the core concepts and principles that underlie the analysis and improvement of business processes using process mining techniques. It involves extracting insights from event data to understand how processes function, identifying bottlenecks, inefficiencies, and opportunities for optimization. </a:t>
            </a:r>
            <a:endParaRPr lang="en-IN" altLang="en-US"/>
          </a:p>
          <a:p>
            <a:pPr marL="457200" lvl="1" indent="0">
              <a:lnSpc>
                <a:spcPct val="100000"/>
              </a:lnSpc>
              <a:buFont typeface="Arial" panose="020B0604020202020204" pitchFamily="34" charset="0"/>
              <a:buNone/>
            </a:pPr>
            <a:r>
              <a:rPr lang="en-IN" altLang="en-US"/>
              <a:t>   The process mining fundamentals are :</a:t>
            </a:r>
            <a:endParaRPr lang="en-IN" altLang="en-US"/>
          </a:p>
          <a:p>
            <a:pPr lvl="2">
              <a:lnSpc>
                <a:spcPct val="120000"/>
              </a:lnSpc>
              <a:buFont typeface="Wingdings" panose="05000000000000000000" charset="0"/>
              <a:buChar char="§"/>
            </a:pPr>
            <a:r>
              <a:rPr lang="en-IN" altLang="en-US" sz="2400"/>
              <a:t>Variant explorer</a:t>
            </a:r>
            <a:endParaRPr lang="en-IN" altLang="en-US" sz="2400"/>
          </a:p>
          <a:p>
            <a:pPr lvl="2">
              <a:lnSpc>
                <a:spcPct val="120000"/>
              </a:lnSpc>
              <a:buFont typeface="Wingdings" panose="05000000000000000000" charset="0"/>
              <a:buChar char="§"/>
            </a:pPr>
            <a:r>
              <a:rPr lang="en-IN" altLang="en-US" sz="2400"/>
              <a:t>Process Explorer</a:t>
            </a:r>
            <a:endParaRPr lang="en-IN" altLang="en-US" sz="2400"/>
          </a:p>
          <a:p>
            <a:pPr lvl="2">
              <a:lnSpc>
                <a:spcPct val="120000"/>
              </a:lnSpc>
              <a:buFont typeface="Wingdings" panose="05000000000000000000" charset="0"/>
              <a:buChar char="§"/>
            </a:pPr>
            <a:r>
              <a:rPr lang="en-IN" altLang="en-US" sz="2400"/>
              <a:t>Charts</a:t>
            </a:r>
            <a:endParaRPr lang="en-IN" altLang="en-US" sz="2400"/>
          </a:p>
          <a:p>
            <a:pPr lvl="2">
              <a:lnSpc>
                <a:spcPct val="120000"/>
              </a:lnSpc>
              <a:buFont typeface="Arial" panose="020B0604020202020204" pitchFamily="34" charset="0"/>
              <a:buChar char="•"/>
            </a:pPr>
            <a:endParaRPr lang="en-IN" altLang="en-US" sz="2400"/>
          </a:p>
          <a:p>
            <a:pPr lvl="2">
              <a:lnSpc>
                <a:spcPct val="120000"/>
              </a:lnSpc>
              <a:buFont typeface="Arial" panose="020B0604020202020204" pitchFamily="34" charset="0"/>
              <a:buChar char="•"/>
            </a:pPr>
            <a:endParaRPr lang="en-I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p>
            <a:pPr lvl="1">
              <a:lnSpc>
                <a:spcPct val="110000"/>
              </a:lnSpc>
              <a:buFont typeface="Arial" panose="020B0604020202020204" pitchFamily="34" charset="0"/>
              <a:buChar char="•"/>
            </a:pPr>
            <a:r>
              <a:rPr lang="en-US" b="1"/>
              <a:t>Variant Explorer</a:t>
            </a:r>
            <a:r>
              <a:rPr lang="en-IN" altLang="en-US" b="1"/>
              <a:t>:</a:t>
            </a:r>
            <a:r>
              <a:rPr lang="en-IN" altLang="en-US"/>
              <a:t> It</a:t>
            </a:r>
            <a:r>
              <a:rPr lang="en-US"/>
              <a:t> is a Celonis EMS Analysis tool that helps you explore how a specific process flows through your organization.</a:t>
            </a:r>
            <a:endParaRPr lang="en-US"/>
          </a:p>
          <a:p>
            <a:pPr lvl="1">
              <a:lnSpc>
                <a:spcPct val="120000"/>
              </a:lnSpc>
              <a:buFont typeface="Arial" panose="020B0604020202020204" pitchFamily="34" charset="0"/>
              <a:buChar char="•"/>
            </a:pPr>
            <a:r>
              <a:rPr lang="en-IN" altLang="en-US"/>
              <a:t>Variant Explorer gives you a quick way to see whether most process cases follow an acceptable flow of activities or not and helps you develop your first analysis questions.</a:t>
            </a:r>
            <a:endParaRPr lang="en-IN" altLang="en-US"/>
          </a:p>
          <a:p>
            <a:pPr lvl="1">
              <a:lnSpc>
                <a:spcPct val="120000"/>
              </a:lnSpc>
              <a:buFont typeface="Arial" panose="020B0604020202020204" pitchFamily="34" charset="0"/>
              <a:buChar char="•"/>
            </a:pPr>
            <a:r>
              <a:rPr lang="en-IN" altLang="en-US" b="1"/>
              <a:t>Process Explorer: </a:t>
            </a:r>
            <a:r>
              <a:rPr lang="en-IN" altLang="en-US"/>
              <a:t>It is another analysis tool to use when taking an exploratory approach. It is especially useful for quickly revealing activities beyond the most common ones.</a:t>
            </a:r>
            <a:endParaRPr lang="en-IN" altLang="en-US"/>
          </a:p>
          <a:p>
            <a:pPr lvl="1">
              <a:lnSpc>
                <a:spcPct val="120000"/>
              </a:lnSpc>
              <a:buFont typeface="Arial" panose="020B0604020202020204" pitchFamily="34" charset="0"/>
              <a:buChar char="•"/>
            </a:pPr>
            <a:r>
              <a:rPr lang="en-IN" altLang="en-US"/>
              <a:t>In the Process Explorer, if you display the Throughput Time KPI, you are looking at the time it took all the cases in the analysis to go directly between the two displayed activities.</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p>
            <a:pPr lvl="1">
              <a:lnSpc>
                <a:spcPct val="110000"/>
              </a:lnSpc>
              <a:buFont typeface="Arial" panose="020B0604020202020204" pitchFamily="34" charset="0"/>
              <a:buChar char="•"/>
            </a:pPr>
            <a:r>
              <a:rPr lang="en-IN" altLang="en-US" b="1"/>
              <a:t>Charts: </a:t>
            </a:r>
            <a:r>
              <a:rPr lang="en-IN" altLang="en-US"/>
              <a:t>You can visually display your data using area, bar, line, lollipop, scatter plot, and stacked charts in your studio view. Each chart type can then be customized further, giving you control over their look and feel.</a:t>
            </a:r>
            <a:endParaRPr lang="en-IN" altLang="en-US"/>
          </a:p>
          <a:p>
            <a:pPr marL="457200" lvl="1" indent="0">
              <a:lnSpc>
                <a:spcPct val="110000"/>
              </a:lnSpc>
              <a:buFont typeface="Arial" panose="020B0604020202020204" pitchFamily="34" charset="0"/>
              <a:buNone/>
            </a:pPr>
            <a:r>
              <a:rPr lang="en-IN" altLang="en-US"/>
              <a:t>   Types of charts</a:t>
            </a:r>
            <a:endParaRPr lang="en-IN" altLang="en-US"/>
          </a:p>
          <a:p>
            <a:pPr lvl="2">
              <a:lnSpc>
                <a:spcPct val="110000"/>
              </a:lnSpc>
              <a:buFont typeface="Wingdings" panose="05000000000000000000" charset="0"/>
              <a:buChar char="§"/>
            </a:pPr>
            <a:r>
              <a:rPr lang="en-IN" altLang="en-US"/>
              <a:t></a:t>
            </a:r>
            <a:r>
              <a:rPr lang="en-IN" altLang="en-US" sz="2400"/>
              <a:t>Area</a:t>
            </a:r>
            <a:endParaRPr lang="en-IN" altLang="en-US" sz="2400"/>
          </a:p>
          <a:p>
            <a:pPr lvl="2">
              <a:lnSpc>
                <a:spcPct val="110000"/>
              </a:lnSpc>
              <a:buFont typeface="Wingdings" panose="05000000000000000000" charset="0"/>
              <a:buChar char="§"/>
            </a:pPr>
            <a:r>
              <a:rPr lang="en-IN" altLang="en-US" sz="2400"/>
              <a:t>Bar</a:t>
            </a:r>
            <a:endParaRPr lang="en-IN" altLang="en-US" sz="2400"/>
          </a:p>
          <a:p>
            <a:pPr lvl="2">
              <a:lnSpc>
                <a:spcPct val="110000"/>
              </a:lnSpc>
              <a:buFont typeface="Wingdings" panose="05000000000000000000" charset="0"/>
              <a:buChar char="§"/>
            </a:pPr>
            <a:r>
              <a:rPr lang="en-IN" altLang="en-US" sz="2400"/>
              <a:t>Line</a:t>
            </a:r>
            <a:endParaRPr lang="en-IN" altLang="en-US" sz="2400"/>
          </a:p>
          <a:p>
            <a:pPr lvl="2">
              <a:lnSpc>
                <a:spcPct val="110000"/>
              </a:lnSpc>
              <a:buFont typeface="Wingdings" panose="05000000000000000000" charset="0"/>
              <a:buChar char="§"/>
            </a:pPr>
            <a:r>
              <a:rPr lang="en-IN" altLang="en-US" sz="2400"/>
              <a:t>Lollipop</a:t>
            </a:r>
            <a:endParaRPr lang="en-IN" altLang="en-US" sz="2400"/>
          </a:p>
          <a:p>
            <a:pPr lvl="2">
              <a:lnSpc>
                <a:spcPct val="110000"/>
              </a:lnSpc>
              <a:buFont typeface="Wingdings" panose="05000000000000000000" charset="0"/>
              <a:buChar char="§"/>
            </a:pPr>
            <a:r>
              <a:rPr lang="en-IN" altLang="en-US" sz="2400"/>
              <a:t>Scatterplot</a:t>
            </a:r>
            <a:endParaRPr lang="en-IN" altLang="en-US" sz="2400"/>
          </a:p>
          <a:p>
            <a:pPr lvl="2">
              <a:lnSpc>
                <a:spcPct val="110000"/>
              </a:lnSpc>
              <a:buFont typeface="Wingdings" panose="05000000000000000000" charset="0"/>
              <a:buChar char="§"/>
            </a:pPr>
            <a:r>
              <a:rPr lang="en-IN" altLang="en-US" sz="2400"/>
              <a:t>KPI</a:t>
            </a:r>
            <a:endParaRPr lang="en-I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normAutofit lnSpcReduction="10000"/>
          </a:bodyPr>
          <a:p>
            <a:r>
              <a:rPr lang="en-IN" altLang="en-US" b="1"/>
              <a:t> Module 3: Rising Star Technical</a:t>
            </a:r>
            <a:endParaRPr lang="en-IN" altLang="en-US" b="1"/>
          </a:p>
          <a:p>
            <a:pPr lvl="1">
              <a:lnSpc>
                <a:spcPct val="110000"/>
              </a:lnSpc>
              <a:buFont typeface="Arial" panose="020B0604020202020204" pitchFamily="34" charset="0"/>
              <a:buChar char="•"/>
            </a:pPr>
            <a:r>
              <a:rPr lang="en-IN" altLang="en-US"/>
              <a:t>It is essential for Process Mining users to formalize their process questions as executable queries. For this purpose, we present the Celonis Process Query Language (Celonis PQL), which is </a:t>
            </a:r>
            <a:endParaRPr lang="en-IN" altLang="en-US"/>
          </a:p>
          <a:p>
            <a:pPr lvl="2">
              <a:lnSpc>
                <a:spcPct val="110000"/>
              </a:lnSpc>
              <a:buFont typeface="Wingdings" panose="05000000000000000000" charset="0"/>
              <a:buChar char="§"/>
            </a:pPr>
            <a:r>
              <a:rPr lang="en-IN" altLang="en-US" b="1"/>
              <a:t></a:t>
            </a:r>
            <a:r>
              <a:rPr lang="en-IN" altLang="en-US" sz="2400"/>
              <a:t>a domain-specific language</a:t>
            </a:r>
            <a:endParaRPr lang="en-IN" altLang="en-US" sz="2400"/>
          </a:p>
          <a:p>
            <a:pPr lvl="2">
              <a:lnSpc>
                <a:spcPct val="110000"/>
              </a:lnSpc>
              <a:buFont typeface="Wingdings" panose="05000000000000000000" charset="0"/>
              <a:buChar char="§"/>
            </a:pPr>
            <a:r>
              <a:rPr lang="en-IN" altLang="en-US" sz="2400"/>
              <a:t>tailored towards a particular process data model and</a:t>
            </a:r>
            <a:endParaRPr lang="en-IN" altLang="en-US" sz="2400"/>
          </a:p>
          <a:p>
            <a:pPr lvl="2">
              <a:lnSpc>
                <a:spcPct val="110000"/>
              </a:lnSpc>
              <a:buFont typeface="Wingdings" panose="05000000000000000000" charset="0"/>
              <a:buChar char="§"/>
            </a:pPr>
            <a:r>
              <a:rPr lang="en-IN" altLang="en-US" sz="2400"/>
              <a:t>designed for business users.</a:t>
            </a:r>
            <a:endParaRPr lang="en-IN" altLang="en-US" sz="2400"/>
          </a:p>
          <a:p>
            <a:pPr lvl="1">
              <a:lnSpc>
                <a:spcPct val="130000"/>
              </a:lnSpc>
              <a:buFont typeface="Arial" panose="020B0604020202020204" pitchFamily="34" charset="0"/>
              <a:buChar char="•"/>
            </a:pPr>
            <a:r>
              <a:rPr lang="en-IN" altLang="en-US" b="1"/>
              <a:t>Celonis PQL Engine:</a:t>
            </a:r>
            <a:r>
              <a:rPr lang="en-IN" altLang="en-US"/>
              <a:t> Celonis PQL is an integral component of the Celonis Software Architecture. All Celonis applications use this language to query data from a data model. Celonis PQL engine is a database system which evaluates Celonis PQL  queries over a defined data model.</a:t>
            </a:r>
            <a:endParaRPr lang="en-IN" altLang="en-US"/>
          </a:p>
          <a:p>
            <a:pPr marL="457200" lvl="1" indent="0">
              <a:lnSpc>
                <a:spcPct val="130000"/>
              </a:lnSpc>
              <a:buFont typeface="Arial" panose="020B0604020202020204" pitchFamily="34" charset="0"/>
              <a:buNone/>
            </a:pPr>
            <a:endParaRPr lang="en-IN" altLang="en-US"/>
          </a:p>
          <a:p>
            <a:pPr lvl="1">
              <a:buFont typeface="Arial" panose="020B0604020202020204" pitchFamily="34" charset="0"/>
              <a:buChar char="•"/>
            </a:pPr>
            <a:endParaRPr lang="en-IN" altLang="en-US" b="1"/>
          </a:p>
          <a:p>
            <a:pPr lvl="1">
              <a:buFont typeface="Arial" panose="020B0604020202020204" pitchFamily="34" charset="0"/>
              <a:buChar char="•"/>
            </a:pPr>
            <a:endParaRPr lang="en-IN" altLang="en-US" b="1"/>
          </a:p>
          <a:p>
            <a:endParaRPr lang="en-IN" alt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6" name="Content Placeholder 5"/>
          <p:cNvSpPr/>
          <p:nvPr>
            <p:ph idx="1"/>
          </p:nvPr>
        </p:nvSpPr>
        <p:spPr/>
        <p:txBody>
          <a:bodyPr/>
          <a:p>
            <a:pPr lvl="1">
              <a:lnSpc>
                <a:spcPct val="110000"/>
              </a:lnSpc>
              <a:buFont typeface="Arial" panose="020B0604020202020204" pitchFamily="34" charset="0"/>
              <a:buChar char="•"/>
            </a:pPr>
            <a:r>
              <a:rPr lang="en-US"/>
              <a:t>Metadata is data about the data or documentation about the information which is required by the users. Metadata allow users access to help understand the content and find data.</a:t>
            </a:r>
            <a:endParaRPr lang="en-US"/>
          </a:p>
          <a:p>
            <a:pPr lvl="1">
              <a:lnSpc>
                <a:spcPct val="110000"/>
              </a:lnSpc>
              <a:buFont typeface="Arial" panose="020B0604020202020204" pitchFamily="34" charset="0"/>
              <a:buChar char="•"/>
            </a:pPr>
            <a:r>
              <a:rPr lang="en-IN" altLang="en-US" b="1"/>
              <a:t>PQL Queries: </a:t>
            </a:r>
            <a:r>
              <a:rPr lang="en-IN" altLang="en-US"/>
              <a:t>PQL enables the user to translate process-related business questions into queries, which are then executed by a custom-built query engine.Its syntax is inspired by SQL, but specialized for process-related queries.</a:t>
            </a:r>
            <a:endParaRPr lang="en-IN" altLang="en-US"/>
          </a:p>
          <a:p>
            <a:pPr lvl="1">
              <a:lnSpc>
                <a:spcPct val="110000"/>
              </a:lnSpc>
              <a:buFont typeface="Arial" panose="020B0604020202020204" pitchFamily="34" charset="0"/>
              <a:buChar char="•"/>
            </a:pPr>
            <a:r>
              <a:rPr lang="en-IN" altLang="en-US"/>
              <a:t>PQL is a declarative language that is based upon temporal logic. Temporal logic is an extension of traditional propositional logic with operators that refer to the behavior of systems over time. These behavioral operators, called predictes in PQL, provide PQL with a mathematically precise means for expressing properties about the relation between activities and events in process instances.</a:t>
            </a:r>
            <a:endParaRPr lang="en-IN" altLang="en-US"/>
          </a:p>
          <a:p>
            <a:pPr lvl="1">
              <a:lnSpc>
                <a:spcPct val="110000"/>
              </a:lnSpc>
              <a:buFont typeface="Arial" panose="020B0604020202020204" pitchFamily="34" charset="0"/>
              <a:buChar char="•"/>
            </a:pP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pic>
        <p:nvPicPr>
          <p:cNvPr id="4" name="Content Placeholder 3" descr="Screenshot 2023-08-27 161920"/>
          <p:cNvPicPr>
            <a:picLocks noChangeAspect="1"/>
          </p:cNvPicPr>
          <p:nvPr>
            <p:ph idx="1"/>
          </p:nvPr>
        </p:nvPicPr>
        <p:blipFill>
          <a:blip r:embed="rId1"/>
          <a:stretch>
            <a:fillRect/>
          </a:stretch>
        </p:blipFill>
        <p:spPr>
          <a:xfrm>
            <a:off x="413385" y="2002155"/>
            <a:ext cx="5531485" cy="3073400"/>
          </a:xfrm>
          <a:prstGeom prst="rect">
            <a:avLst/>
          </a:prstGeom>
        </p:spPr>
      </p:pic>
      <p:pic>
        <p:nvPicPr>
          <p:cNvPr id="6" name="Picture 5" descr="oracle-plsql_vs_sql_mobile"/>
          <p:cNvPicPr>
            <a:picLocks noChangeAspect="1"/>
          </p:cNvPicPr>
          <p:nvPr/>
        </p:nvPicPr>
        <p:blipFill>
          <a:blip r:embed="rId2"/>
          <a:stretch>
            <a:fillRect/>
          </a:stretch>
        </p:blipFill>
        <p:spPr>
          <a:xfrm>
            <a:off x="6834505" y="1860550"/>
            <a:ext cx="4401820" cy="33566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5" name="Content Placeholder 4"/>
          <p:cNvSpPr/>
          <p:nvPr>
            <p:ph idx="1"/>
          </p:nvPr>
        </p:nvSpPr>
        <p:spPr/>
        <p:txBody>
          <a:bodyPr/>
          <a:p>
            <a:r>
              <a:rPr lang="en-IN" altLang="en-US" b="1"/>
              <a:t>Get Data into EMS</a:t>
            </a:r>
            <a:endParaRPr lang="en-IN" altLang="en-US" b="1"/>
          </a:p>
        </p:txBody>
      </p:sp>
      <p:pic>
        <p:nvPicPr>
          <p:cNvPr id="6" name="Picture 5" descr="Screenshot 2023-08-29 181917"/>
          <p:cNvPicPr>
            <a:picLocks noChangeAspect="1"/>
          </p:cNvPicPr>
          <p:nvPr/>
        </p:nvPicPr>
        <p:blipFill>
          <a:blip r:embed="rId1"/>
          <a:stretch>
            <a:fillRect/>
          </a:stretch>
        </p:blipFill>
        <p:spPr>
          <a:xfrm>
            <a:off x="2461895" y="1552575"/>
            <a:ext cx="7844155" cy="48221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p>
            <a:pPr>
              <a:buFont typeface="Arial" panose="020B0604020202020204" pitchFamily="34" charset="0"/>
              <a:buChar char="•"/>
            </a:pPr>
            <a:r>
              <a:rPr lang="en-IN" altLang="en-US" sz="2400" b="1"/>
              <a:t>Data Integration:</a:t>
            </a:r>
            <a:r>
              <a:rPr lang="en-IN" altLang="en-US" sz="2400"/>
              <a:t>Data integration is the process of bringing data from disparate sources   together to provide users with a unified view. The premise of data integration is to make data more freely available and easier to consume and process by systems and users.</a:t>
            </a:r>
            <a:endParaRPr lang="en-IN" altLang="en-US" sz="2400"/>
          </a:p>
          <a:p>
            <a:pPr lvl="0">
              <a:lnSpc>
                <a:spcPct val="110000"/>
              </a:lnSpc>
              <a:buFont typeface="Arial" panose="020B0604020202020204" pitchFamily="34" charset="0"/>
              <a:buChar char="•"/>
            </a:pPr>
            <a:r>
              <a:rPr lang="en-IN" altLang="en-US" sz="2400" b="1"/>
              <a:t>Extract Data:</a:t>
            </a:r>
            <a:r>
              <a:rPr lang="en-IN" altLang="en-US" sz="2400"/>
              <a:t>Data extraction is the process of obtaining raw data from a source and replicating that data somewhere else. The raw data can come from various sources, such as a database, Excel spreadsheet, an SaaS platform, web scraping, or others.This can include unstructured data, disparate types of data, or simply data that is poorly organized.</a:t>
            </a:r>
            <a:endParaRPr lang="en-IN" altLang="en-US" sz="2400"/>
          </a:p>
          <a:p>
            <a:pPr lvl="0">
              <a:lnSpc>
                <a:spcPct val="110000"/>
              </a:lnSpc>
              <a:buFont typeface="Arial" panose="020B0604020202020204" pitchFamily="34" charset="0"/>
              <a:buChar char="•"/>
            </a:pPr>
            <a:r>
              <a:rPr lang="en-IN" altLang="en-US" sz="2400" b="1">
                <a:sym typeface="+mn-ea"/>
              </a:rPr>
              <a:t>Transform data: </a:t>
            </a:r>
            <a:r>
              <a:rPr lang="en-IN" altLang="en-US" sz="2400">
                <a:sym typeface="+mn-ea"/>
              </a:rPr>
              <a:t>Data transformation is used when data needs to be converted to match that of the destination system. This can occur at two places of the data pipeline. First, organizations with on-site data storage use an extract, transform, load, with the data transformation taking place during the middle ‘transform’ step.</a:t>
            </a:r>
            <a:endParaRPr lang="en-IN" altLang="en-US" sz="2400"/>
          </a:p>
          <a:p>
            <a:pPr lvl="0">
              <a:lnSpc>
                <a:spcPct val="110000"/>
              </a:lnSpc>
              <a:buFont typeface="Arial" panose="020B0604020202020204" pitchFamily="34" charset="0"/>
              <a:buChar char="•"/>
            </a:pPr>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p>
            <a:pPr>
              <a:lnSpc>
                <a:spcPct val="110000"/>
              </a:lnSpc>
              <a:buFont typeface="Arial" panose="020B0604020202020204" pitchFamily="34" charset="0"/>
              <a:buChar char="•"/>
            </a:pPr>
            <a:r>
              <a:rPr lang="en-IN" altLang="en-US" sz="2400" b="1"/>
              <a:t>Data Loading: </a:t>
            </a:r>
            <a:r>
              <a:rPr lang="en-IN" altLang="en-US" sz="2400"/>
              <a:t>Data Loading deals with data getting loaded into a storage system, such as a cloud data warehouse. It the process of packing up your data and moving it to a designated data warehouse</a:t>
            </a:r>
            <a:endParaRPr lang="en-IN" altLang="en-US" sz="2400"/>
          </a:p>
        </p:txBody>
      </p:sp>
      <p:pic>
        <p:nvPicPr>
          <p:cNvPr id="4" name="Picture 3" descr="Screenshot 2023-08-29 153431"/>
          <p:cNvPicPr>
            <a:picLocks noChangeAspect="1"/>
          </p:cNvPicPr>
          <p:nvPr/>
        </p:nvPicPr>
        <p:blipFill>
          <a:blip r:embed="rId1"/>
          <a:stretch>
            <a:fillRect/>
          </a:stretch>
        </p:blipFill>
        <p:spPr>
          <a:xfrm>
            <a:off x="2459355" y="2815590"/>
            <a:ext cx="6976745" cy="28898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Real Time Applications</a:t>
            </a:r>
            <a:endParaRPr lang="en-IN" altLang="en-US"/>
          </a:p>
        </p:txBody>
      </p:sp>
      <p:sp>
        <p:nvSpPr>
          <p:cNvPr id="3" name="Content Placeholder 2"/>
          <p:cNvSpPr>
            <a:spLocks noGrp="1"/>
          </p:cNvSpPr>
          <p:nvPr>
            <p:ph idx="1"/>
          </p:nvPr>
        </p:nvSpPr>
        <p:spPr/>
        <p:txBody>
          <a:bodyPr/>
          <a:p>
            <a:pPr>
              <a:lnSpc>
                <a:spcPct val="110000"/>
              </a:lnSpc>
            </a:pPr>
            <a:r>
              <a:rPr lang="en-IN" altLang="en-US" sz="2400"/>
              <a:t> </a:t>
            </a:r>
            <a:r>
              <a:rPr lang="en-US" sz="2400"/>
              <a:t>Process mining has a wide range of real-world applications across various industries. Here are some notable examples:</a:t>
            </a:r>
            <a:endParaRPr lang="en-US" sz="2400"/>
          </a:p>
          <a:p>
            <a:pPr lvl="1">
              <a:lnSpc>
                <a:spcPct val="110000"/>
              </a:lnSpc>
              <a:buFont typeface="Arial" panose="020B0604020202020204" pitchFamily="34" charset="0"/>
              <a:buChar char="•"/>
            </a:pPr>
            <a:r>
              <a:rPr lang="en-IN" altLang="en-US"/>
              <a:t>Finance</a:t>
            </a:r>
            <a:endParaRPr lang="en-IN" altLang="en-US"/>
          </a:p>
          <a:p>
            <a:pPr lvl="1">
              <a:lnSpc>
                <a:spcPct val="110000"/>
              </a:lnSpc>
              <a:buFont typeface="Arial" panose="020B0604020202020204" pitchFamily="34" charset="0"/>
              <a:buChar char="•"/>
            </a:pPr>
            <a:r>
              <a:rPr lang="en-IN" altLang="en-US"/>
              <a:t>Automative</a:t>
            </a:r>
            <a:endParaRPr lang="en-IN" altLang="en-US"/>
          </a:p>
          <a:p>
            <a:pPr lvl="1">
              <a:lnSpc>
                <a:spcPct val="110000"/>
              </a:lnSpc>
              <a:buFont typeface="Arial" panose="020B0604020202020204" pitchFamily="34" charset="0"/>
              <a:buChar char="•"/>
            </a:pPr>
            <a:r>
              <a:rPr lang="en-IN" altLang="en-US"/>
              <a:t>Banking</a:t>
            </a:r>
            <a:endParaRPr lang="en-IN" altLang="en-US"/>
          </a:p>
          <a:p>
            <a:pPr lvl="1">
              <a:lnSpc>
                <a:spcPct val="110000"/>
              </a:lnSpc>
              <a:buFont typeface="Arial" panose="020B0604020202020204" pitchFamily="34" charset="0"/>
              <a:buChar char="•"/>
            </a:pPr>
            <a:r>
              <a:rPr lang="en-IN" altLang="en-US"/>
              <a:t>Education</a:t>
            </a:r>
            <a:endParaRPr lang="en-IN" altLang="en-US"/>
          </a:p>
          <a:p>
            <a:pPr lvl="1">
              <a:lnSpc>
                <a:spcPct val="110000"/>
              </a:lnSpc>
              <a:buFont typeface="Arial" panose="020B0604020202020204" pitchFamily="34" charset="0"/>
              <a:buChar char="•"/>
            </a:pPr>
            <a:r>
              <a:rPr lang="en-IN" altLang="en-US"/>
              <a:t>Healthcare</a:t>
            </a:r>
            <a:endParaRPr lang="en-IN" altLang="en-US"/>
          </a:p>
          <a:p>
            <a:pPr lvl="1">
              <a:lnSpc>
                <a:spcPct val="110000"/>
              </a:lnSpc>
              <a:buFont typeface="Arial" panose="020B0604020202020204" pitchFamily="34" charset="0"/>
              <a:buChar char="•"/>
            </a:pPr>
            <a:r>
              <a:rPr lang="en-IN" altLang="en-US"/>
              <a:t>Insurance</a:t>
            </a:r>
            <a:endParaRPr lang="en-IN" altLang="en-US"/>
          </a:p>
          <a:p>
            <a:pPr lvl="1">
              <a:lnSpc>
                <a:spcPct val="110000"/>
              </a:lnSpc>
              <a:buFont typeface="Arial" panose="020B0604020202020204" pitchFamily="34" charset="0"/>
              <a:buChar char="•"/>
            </a:pPr>
            <a:r>
              <a:rPr lang="en-IN" altLang="en-US"/>
              <a:t>Digital Transformation</a:t>
            </a:r>
            <a:endParaRPr lang="en-IN" altLang="en-US"/>
          </a:p>
          <a:p>
            <a:pPr lvl="1">
              <a:lnSpc>
                <a:spcPct val="110000"/>
              </a:lnSpc>
              <a:buFont typeface="Arial" panose="020B0604020202020204" pitchFamily="34" charset="0"/>
              <a:buChar char="•"/>
            </a:pPr>
            <a:r>
              <a:rPr lang="en-IN" altLang="en-US"/>
              <a:t>Information and technology</a:t>
            </a:r>
            <a:endParaRPr lang="en-IN" altLang="en-US"/>
          </a:p>
        </p:txBody>
      </p:sp>
      <p:pic>
        <p:nvPicPr>
          <p:cNvPr id="4" name="Picture 3" descr="Screenshot 2023-08-29 153910"/>
          <p:cNvPicPr>
            <a:picLocks noChangeAspect="1"/>
          </p:cNvPicPr>
          <p:nvPr/>
        </p:nvPicPr>
        <p:blipFill>
          <a:blip r:embed="rId1"/>
          <a:stretch>
            <a:fillRect/>
          </a:stretch>
        </p:blipFill>
        <p:spPr>
          <a:xfrm>
            <a:off x="6521450" y="2230120"/>
            <a:ext cx="5312410" cy="37401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Learning Outcomes</a:t>
            </a:r>
            <a:endParaRPr lang="en-IN" altLang="en-US"/>
          </a:p>
        </p:txBody>
      </p:sp>
      <p:sp>
        <p:nvSpPr>
          <p:cNvPr id="3" name="Content Placeholder 2"/>
          <p:cNvSpPr>
            <a:spLocks noGrp="1"/>
          </p:cNvSpPr>
          <p:nvPr>
            <p:ph idx="1"/>
          </p:nvPr>
        </p:nvSpPr>
        <p:spPr/>
        <p:txBody>
          <a:bodyPr/>
          <a:p>
            <a:pPr>
              <a:lnSpc>
                <a:spcPct val="110000"/>
              </a:lnSpc>
              <a:buFont typeface="Arial" panose="020B0604020202020204" pitchFamily="34" charset="0"/>
              <a:buChar char="•"/>
            </a:pPr>
            <a:r>
              <a:rPr lang="en-IN" altLang="en-US" sz="2400"/>
              <a:t>Understand the role of Big data in today’s society</a:t>
            </a:r>
            <a:endParaRPr lang="en-IN" altLang="en-US" sz="2400"/>
          </a:p>
          <a:p>
            <a:pPr>
              <a:lnSpc>
                <a:spcPct val="110000"/>
              </a:lnSpc>
              <a:buFont typeface="Arial" panose="020B0604020202020204" pitchFamily="34" charset="0"/>
              <a:buChar char="•"/>
            </a:pPr>
            <a:r>
              <a:rPr lang="en-IN" altLang="en-US" sz="2400"/>
              <a:t>Have a good understanding of Process mining.</a:t>
            </a:r>
            <a:endParaRPr lang="en-IN" altLang="en-US" sz="2400"/>
          </a:p>
          <a:p>
            <a:pPr>
              <a:lnSpc>
                <a:spcPct val="110000"/>
              </a:lnSpc>
              <a:buFont typeface="Arial" panose="020B0604020202020204" pitchFamily="34" charset="0"/>
              <a:buChar char="•"/>
            </a:pPr>
            <a:r>
              <a:rPr lang="en-IN" altLang="en-US" sz="2400"/>
              <a:t>Be able to relate process mining techniques to other analysis techniques such as simulation, data mining and machine learning.</a:t>
            </a:r>
            <a:endParaRPr lang="en-IN" altLang="en-US" sz="2400"/>
          </a:p>
          <a:p>
            <a:pPr>
              <a:lnSpc>
                <a:spcPct val="110000"/>
              </a:lnSpc>
              <a:buFont typeface="Arial" panose="020B0604020202020204" pitchFamily="34" charset="0"/>
              <a:buChar char="•"/>
            </a:pPr>
            <a:r>
              <a:rPr lang="en-IN" altLang="en-US" sz="2400"/>
              <a:t>Be able to apply basic process discovery techniques to learn a process model from an event log.</a:t>
            </a:r>
            <a:endParaRPr lang="en-IN" altLang="en-US" sz="2400"/>
          </a:p>
          <a:p>
            <a:pPr>
              <a:lnSpc>
                <a:spcPct val="110000"/>
              </a:lnSpc>
              <a:buFont typeface="Arial" panose="020B0604020202020204" pitchFamily="34" charset="0"/>
              <a:buChar char="•"/>
            </a:pPr>
            <a:r>
              <a:rPr lang="en-IN" altLang="en-US" sz="2400"/>
              <a:t>Have a good understanding of the data needed to start a process mining project.</a:t>
            </a:r>
            <a:endParaRPr lang="en-IN" altLang="en-US" sz="2400"/>
          </a:p>
          <a:p>
            <a:pPr>
              <a:lnSpc>
                <a:spcPct val="110000"/>
              </a:lnSpc>
              <a:buFont typeface="Arial" panose="020B0604020202020204" pitchFamily="34" charset="0"/>
              <a:buChar char="•"/>
            </a:pPr>
            <a:r>
              <a:rPr lang="en-IN" altLang="en-US" sz="2400"/>
              <a:t>Be able to get the basic knowledge of the PQL and understand about the difference between PQL/SQL</a:t>
            </a:r>
            <a:endParaRPr lang="en-IN" altLang="en-US" sz="2400"/>
          </a:p>
          <a:p>
            <a:pPr>
              <a:lnSpc>
                <a:spcPct val="110000"/>
              </a:lnSpc>
              <a:buFont typeface="Arial" panose="020B0604020202020204" pitchFamily="34" charset="0"/>
              <a:buChar char="•"/>
            </a:pPr>
            <a:r>
              <a:rPr lang="en-IN" altLang="en-US" sz="2400"/>
              <a:t>Understanding process behaviour and it’s applications in day life.</a:t>
            </a:r>
            <a:endParaRPr lang="en-I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a:t>
            </a:r>
            <a:endParaRPr lang="en-IN" dirty="0"/>
          </a:p>
        </p:txBody>
      </p:sp>
      <p:sp>
        <p:nvSpPr>
          <p:cNvPr id="4" name="Content Placeholder 2"/>
          <p:cNvSpPr txBox="1"/>
          <p:nvPr/>
        </p:nvSpPr>
        <p:spPr>
          <a:xfrm>
            <a:off x="206490" y="5579200"/>
            <a:ext cx="11779135" cy="994953"/>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IN" altLang="en-US" dirty="0"/>
              <a:t>Github Link </a:t>
            </a:r>
            <a:r>
              <a:rPr lang="en-IN" altLang="en-US" dirty="0">
                <a:hlinkClick r:id="rId1" tooltip="" action="ppaction://hlinkfile">
                  <a:extLst>
                    <a:ext uri="{DAF060AB-1E55-43B9-8AAB-6FB025537F2F}">
                      <wpsdc:hlinkClr xmlns:wpsdc="http://www.wps.cn/officeDocument/2017/drawingmlCustomData" val="0099FF"/>
                      <wpsdc:folHlinkClr xmlns:wpsdc="http://www.wps.cn/officeDocument/2017/drawingmlCustomData" val="954F72"/>
                      <wpsdc:hlinkUnderline xmlns:wpsdc="http://www.wps.cn/officeDocument/2017/drawingmlCustomData" val="1"/>
                    </a:ext>
                  </a:extLst>
                </a:hlinkClick>
              </a:rPr>
              <a:t>clickhere</a:t>
            </a:r>
            <a:endParaRPr lang="en-IN" alt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pic>
        <p:nvPicPr>
          <p:cNvPr id="6" name="Content Placeholder 5" descr="Screenshot 2023-08-29 184343"/>
          <p:cNvPicPr>
            <a:picLocks noChangeAspect="1"/>
          </p:cNvPicPr>
          <p:nvPr>
            <p:ph idx="1"/>
          </p:nvPr>
        </p:nvPicPr>
        <p:blipFill>
          <a:blip r:embed="rId3"/>
          <a:stretch>
            <a:fillRect/>
          </a:stretch>
        </p:blipFill>
        <p:spPr>
          <a:xfrm>
            <a:off x="1129665" y="1045210"/>
            <a:ext cx="10072370" cy="46951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marL="457200" indent="-457200">
              <a:lnSpc>
                <a:spcPct val="120000"/>
              </a:lnSpc>
            </a:pPr>
            <a:r>
              <a:rPr lang="en-GB" altLang="en-US" sz="2400" dirty="0"/>
              <a:t>The Course explains the key analysis techniques in process mining. </a:t>
            </a:r>
            <a:r>
              <a:rPr lang="en-IN" altLang="en-GB" sz="2400" dirty="0"/>
              <a:t>We get to</a:t>
            </a:r>
            <a:r>
              <a:rPr lang="en-GB" altLang="en-US" sz="2400" dirty="0"/>
              <a:t> learn various process discovery algorithms.</a:t>
            </a:r>
            <a:endParaRPr lang="en-GB" altLang="en-US" sz="2400" dirty="0"/>
          </a:p>
          <a:p>
            <a:pPr marL="457200" indent="-457200">
              <a:lnSpc>
                <a:spcPct val="110000"/>
              </a:lnSpc>
            </a:pPr>
            <a:r>
              <a:rPr lang="en-GB" altLang="en-US" sz="2400" dirty="0"/>
              <a:t>Process Mining is the technology at the heart of the Celonis Execution Management System(EMS). enabling enterprises to fully understand how their core business processes run and find the hidden value opportunities, before taking intelligent, automated action to improve performance and unlock hundreds of millions across the enterprises.  </a:t>
            </a:r>
            <a:endParaRPr lang="en-US" sz="2400" b="1" dirty="0"/>
          </a:p>
          <a:p>
            <a:pPr marL="457200" indent="-457200">
              <a:lnSpc>
                <a:spcPct val="120000"/>
              </a:lnSpc>
            </a:pPr>
            <a:r>
              <a:rPr lang="en-GB" altLang="en-US" sz="2400" dirty="0"/>
              <a:t>Process mining applies data science to discover, validate and improve workflows. By combining data mining and process analytics, organizations can mine log data from their information systems to understand the performance of their processes.</a:t>
            </a:r>
            <a:endParaRPr lang="en-GB" altLang="en-US" sz="2400" dirty="0"/>
          </a:p>
          <a:p>
            <a:pPr marL="0" indent="0">
              <a:lnSpc>
                <a:spcPct val="120000"/>
              </a:lnSpc>
              <a:buNone/>
            </a:pPr>
            <a:endParaRPr lang="en-US" sz="2400" b="1" dirty="0"/>
          </a:p>
          <a:p>
            <a:pPr marL="0" indent="0">
              <a:buNone/>
            </a:pP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Introduction</a:t>
            </a:r>
            <a:endParaRPr lang="en-GB" altLang="en-US"/>
          </a:p>
        </p:txBody>
      </p:sp>
      <p:sp>
        <p:nvSpPr>
          <p:cNvPr id="3" name="Content Placeholder 2"/>
          <p:cNvSpPr>
            <a:spLocks noGrp="1"/>
          </p:cNvSpPr>
          <p:nvPr>
            <p:ph idx="1"/>
          </p:nvPr>
        </p:nvSpPr>
        <p:spPr/>
        <p:txBody>
          <a:bodyPr/>
          <a:p>
            <a:r>
              <a:rPr lang="en-GB" altLang="en-US" sz="2400"/>
              <a:t> </a:t>
            </a:r>
            <a:r>
              <a:rPr lang="en-GB" altLang="en-US" sz="2400" b="1"/>
              <a:t>What is Process Mining?</a:t>
            </a:r>
            <a:endParaRPr lang="en-GB" altLang="en-US" sz="2400"/>
          </a:p>
          <a:p>
            <a:pPr lvl="1" algn="just">
              <a:lnSpc>
                <a:spcPct val="110000"/>
              </a:lnSpc>
              <a:buFont typeface="Arial" panose="020B0604020202020204" pitchFamily="34" charset="0"/>
              <a:buChar char="•"/>
            </a:pPr>
            <a:r>
              <a:rPr lang="en-US"/>
              <a:t>Process mining is a data-driven approach that uses event data recorded in information systems to analyze, visualize, and improve business processes. It leverages techniques from data mining, process modeling, and business process management to provide insights into how processes are executed within an organization.</a:t>
            </a:r>
            <a:endParaRPr lang="en-US"/>
          </a:p>
          <a:p>
            <a:pPr lvl="1" algn="just">
              <a:lnSpc>
                <a:spcPct val="110000"/>
              </a:lnSpc>
              <a:buFont typeface="Arial" panose="020B0604020202020204" pitchFamily="34" charset="0"/>
              <a:buChar char="•"/>
            </a:pPr>
            <a:r>
              <a:rPr lang="en-US"/>
              <a:t>Process Mining is the combination of two disciplines: Data Science and Business Process Management. Process Mining essentially uses Data Science techniques, such as Big Data and AI, to address Process Science problems such as process improvement and automation.</a:t>
            </a:r>
            <a:endParaRPr lang="en-US"/>
          </a:p>
          <a:p>
            <a:pPr lvl="1" algn="just">
              <a:lnSpc>
                <a:spcPct val="110000"/>
              </a:lnSpc>
              <a:buFont typeface="Arial" panose="020B0604020202020204" pitchFamily="34" charset="0"/>
              <a:buChar char="•"/>
            </a:pPr>
            <a:r>
              <a:rPr lang="en-GB" altLang="en-US">
                <a:sym typeface="+mn-ea"/>
              </a:rPr>
              <a:t>Process Mining sits at the intersection of business process management(BPM) and data mining. while process mining and data mining both work with data, the scope of each dataset differs</a:t>
            </a:r>
            <a:endParaRPr lang="en-GB" altLang="en-US"/>
          </a:p>
          <a:p>
            <a:pPr marL="457200" lvl="1" indent="0" algn="just">
              <a:lnSpc>
                <a:spcPct val="110000"/>
              </a:lnSpc>
              <a:buFont typeface="Arial" panose="020B0604020202020204" pitchFamily="34" charset="0"/>
              <a:buNone/>
            </a:pPr>
            <a:endParaRPr lang="en-US"/>
          </a:p>
          <a:p>
            <a:pPr lvl="1" algn="just">
              <a:buFont typeface="Arial" panose="020B0604020202020204" pitchFamily="34" charset="0"/>
              <a:buChar cha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Intro..</a:t>
            </a:r>
            <a:endParaRPr lang="en-GB" altLang="en-US"/>
          </a:p>
        </p:txBody>
      </p:sp>
      <p:sp>
        <p:nvSpPr>
          <p:cNvPr id="3" name="Content Placeholder 2"/>
          <p:cNvSpPr>
            <a:spLocks noGrp="1"/>
          </p:cNvSpPr>
          <p:nvPr>
            <p:ph idx="1"/>
          </p:nvPr>
        </p:nvSpPr>
        <p:spPr/>
        <p:txBody>
          <a:bodyPr>
            <a:normAutofit/>
          </a:bodyPr>
          <a:p>
            <a:pPr lvl="1">
              <a:lnSpc>
                <a:spcPct val="100000"/>
              </a:lnSpc>
              <a:buFont typeface="Arial" panose="020B0604020202020204" pitchFamily="34" charset="0"/>
              <a:buChar char="•"/>
            </a:pPr>
            <a:r>
              <a:rPr lang="en-GB" altLang="en-US"/>
              <a:t> It</a:t>
            </a:r>
            <a:r>
              <a:rPr lang="en-US"/>
              <a:t> encompasses several techniques that help organizations analyze event data and gain insights into their business processes. These techniques enable organizations to discover, understand, and improve their processes.</a:t>
            </a:r>
            <a:endParaRPr lang="en-US" sz="2055"/>
          </a:p>
          <a:p>
            <a:pPr lvl="1">
              <a:lnSpc>
                <a:spcPct val="110000"/>
              </a:lnSpc>
              <a:buFont typeface="Arial" panose="020B0604020202020204" pitchFamily="34" charset="0"/>
              <a:buChar char="•"/>
            </a:pPr>
            <a:r>
              <a:rPr lang="en-GB" altLang="en-US" sz="2400"/>
              <a:t>It</a:t>
            </a:r>
            <a:r>
              <a:rPr lang="en-US" sz="2400"/>
              <a:t> is an analytical discipline for discovering, monitoring, and improving processes as they are Process Mining works by extracting knowledge from event logs (also called digital footprints) readily available in today’s information systems, to visualize    business    processes </a:t>
            </a:r>
            <a:r>
              <a:rPr lang="en-GB" altLang="en-US" sz="2400"/>
              <a:t>and their variations.</a:t>
            </a:r>
            <a:endParaRPr lang="en-GB" altLang="en-US" sz="2400"/>
          </a:p>
          <a:p>
            <a:endParaRPr lang="en-GB"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Intro..</a:t>
            </a:r>
            <a:endParaRPr lang="en-GB" altLang="en-US"/>
          </a:p>
        </p:txBody>
      </p:sp>
      <p:pic>
        <p:nvPicPr>
          <p:cNvPr id="4" name="Content Placeholder 3" descr="Screenshot 2023-08-29 120246"/>
          <p:cNvPicPr>
            <a:picLocks noChangeAspect="1"/>
          </p:cNvPicPr>
          <p:nvPr>
            <p:ph idx="1"/>
          </p:nvPr>
        </p:nvPicPr>
        <p:blipFill>
          <a:blip r:embed="rId1"/>
          <a:stretch>
            <a:fillRect/>
          </a:stretch>
        </p:blipFill>
        <p:spPr>
          <a:xfrm>
            <a:off x="502285" y="1802130"/>
            <a:ext cx="5684520" cy="3078480"/>
          </a:xfrm>
          <a:prstGeom prst="rect">
            <a:avLst/>
          </a:prstGeom>
        </p:spPr>
      </p:pic>
      <p:pic>
        <p:nvPicPr>
          <p:cNvPr id="5" name="Picture 4" descr="Screenshot 2023-08-29 124748"/>
          <p:cNvPicPr>
            <a:picLocks noChangeAspect="1"/>
          </p:cNvPicPr>
          <p:nvPr/>
        </p:nvPicPr>
        <p:blipFill>
          <a:blip r:embed="rId2"/>
          <a:stretch>
            <a:fillRect/>
          </a:stretch>
        </p:blipFill>
        <p:spPr>
          <a:xfrm>
            <a:off x="7016750" y="1548130"/>
            <a:ext cx="4437380" cy="34296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Technology</a:t>
            </a:r>
            <a:endParaRPr lang="en-GB" altLang="en-US"/>
          </a:p>
        </p:txBody>
      </p:sp>
      <p:sp>
        <p:nvSpPr>
          <p:cNvPr id="3" name="Content Placeholder 2"/>
          <p:cNvSpPr>
            <a:spLocks noGrp="1"/>
          </p:cNvSpPr>
          <p:nvPr>
            <p:ph idx="1"/>
          </p:nvPr>
        </p:nvSpPr>
        <p:spPr/>
        <p:txBody>
          <a:bodyPr>
            <a:normAutofit lnSpcReduction="20000"/>
          </a:bodyPr>
          <a:p>
            <a:pPr>
              <a:lnSpc>
                <a:spcPct val="110000"/>
              </a:lnSpc>
              <a:buFont typeface="Arial" panose="020B0604020202020204" pitchFamily="34" charset="0"/>
              <a:buChar char="•"/>
            </a:pPr>
            <a:r>
              <a:rPr lang="en-GB" altLang="en-US" sz="2400"/>
              <a:t> Process Mining is a product of both data mining and business process management, so it involves various technologies that are part of these two fields.</a:t>
            </a:r>
            <a:endParaRPr lang="en-GB" altLang="en-US" sz="2400"/>
          </a:p>
          <a:p>
            <a:pPr>
              <a:lnSpc>
                <a:spcPct val="110000"/>
              </a:lnSpc>
              <a:buFont typeface="Arial" panose="020B0604020202020204" pitchFamily="34" charset="0"/>
              <a:buChar char="•"/>
            </a:pPr>
            <a:r>
              <a:rPr lang="en-GB" altLang="en-IN" sz="2400" dirty="0">
                <a:sym typeface="+mn-ea"/>
              </a:rPr>
              <a:t> </a:t>
            </a:r>
            <a:r>
              <a:rPr lang="en-IN" sz="2400" dirty="0">
                <a:sym typeface="+mn-ea"/>
              </a:rPr>
              <a:t>Database systems are used for storing and managing event logs, which are converted into process models</a:t>
            </a:r>
            <a:r>
              <a:rPr lang="en-GB" altLang="en-IN" sz="2400" dirty="0">
                <a:sym typeface="+mn-ea"/>
              </a:rPr>
              <a:t>.</a:t>
            </a:r>
            <a:endParaRPr lang="en-GB" altLang="en-IN" sz="2400" dirty="0">
              <a:sym typeface="+mn-ea"/>
            </a:endParaRPr>
          </a:p>
          <a:p>
            <a:pPr>
              <a:lnSpc>
                <a:spcPct val="110000"/>
              </a:lnSpc>
              <a:buFont typeface="Arial" panose="020B0604020202020204" pitchFamily="34" charset="0"/>
              <a:buChar char="•"/>
            </a:pPr>
            <a:r>
              <a:rPr lang="en-GB" altLang="en-IN" sz="2400" dirty="0">
                <a:sym typeface="+mn-ea"/>
              </a:rPr>
              <a:t> </a:t>
            </a:r>
            <a:r>
              <a:rPr lang="en-IN" sz="2400" dirty="0">
                <a:sym typeface="+mn-ea"/>
              </a:rPr>
              <a:t>Technologies to extract, transform, and load event data from various IT systems within an organization.</a:t>
            </a:r>
            <a:endParaRPr lang="en-IN" sz="2400" dirty="0"/>
          </a:p>
          <a:p>
            <a:pPr>
              <a:lnSpc>
                <a:spcPct val="110000"/>
              </a:lnSpc>
              <a:buFont typeface="Arial" panose="020B0604020202020204" pitchFamily="34" charset="0"/>
              <a:buChar char="•"/>
            </a:pPr>
            <a:r>
              <a:rPr lang="en-GB" altLang="en-IN" sz="2400" dirty="0">
                <a:sym typeface="+mn-ea"/>
              </a:rPr>
              <a:t> </a:t>
            </a:r>
            <a:r>
              <a:rPr lang="en-IN" sz="2400" dirty="0">
                <a:sym typeface="+mn-ea"/>
              </a:rPr>
              <a:t>RPA(robotic process automation) can be incorporated into process mining since process mining can pinpoint repetitive and rule-based tasks which are enough requirements to implement</a:t>
            </a:r>
            <a:r>
              <a:rPr lang="en-IN" dirty="0">
                <a:sym typeface="+mn-ea"/>
              </a:rPr>
              <a:t> </a:t>
            </a:r>
            <a:r>
              <a:rPr lang="en-GB" altLang="en-IN" sz="2400" dirty="0">
                <a:sym typeface="+mn-ea"/>
              </a:rPr>
              <a:t>RPA.</a:t>
            </a:r>
            <a:endParaRPr lang="en-GB" altLang="en-IN" sz="2400" dirty="0">
              <a:sym typeface="+mn-ea"/>
            </a:endParaRPr>
          </a:p>
          <a:p>
            <a:pPr>
              <a:lnSpc>
                <a:spcPct val="110000"/>
              </a:lnSpc>
              <a:buFont typeface="Arial" panose="020B0604020202020204" pitchFamily="34" charset="0"/>
              <a:buChar char="•"/>
            </a:pPr>
            <a:r>
              <a:rPr lang="en-GB" sz="2400" dirty="0">
                <a:effectLst/>
                <a:sym typeface="+mn-ea"/>
              </a:rPr>
              <a:t>The Celonis Execution Management System provides companies a modern way to run their business processes entirely on data and intelligence.</a:t>
            </a:r>
            <a:r>
              <a:rPr lang="en-GB" sz="2400" dirty="0">
                <a:solidFill>
                  <a:srgbClr val="4D5156"/>
                </a:solidFill>
                <a:effectLst/>
                <a:sym typeface="+mn-ea"/>
              </a:rPr>
              <a:t> </a:t>
            </a:r>
            <a:r>
              <a:rPr lang="en-GB" sz="2400" dirty="0">
                <a:effectLst/>
                <a:sym typeface="+mn-ea"/>
              </a:rPr>
              <a:t>It's comprised of execution instruments, execution applications, a developer studio, and an EMS store, all built on top of the Celonis EMS platform.</a:t>
            </a:r>
            <a:endParaRPr lang="en-IN" sz="2400" dirty="0">
              <a:sym typeface="+mn-ea"/>
            </a:endParaRPr>
          </a:p>
          <a:p>
            <a:pPr marL="0" indent="0">
              <a:buNone/>
            </a:pPr>
            <a:endParaRPr lang="en-IN" sz="2400" b="0" i="0" dirty="0">
              <a:solidFill>
                <a:srgbClr val="212121"/>
              </a:solidFill>
              <a:effectLst/>
              <a:latin typeface="Graphik Regular"/>
            </a:endParaRPr>
          </a:p>
          <a:p>
            <a:endParaRPr lang="en-GB" altLang="en-IN" sz="2400" dirty="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contd..</a:t>
            </a:r>
            <a:endParaRPr lang="en-GB" altLang="en-US"/>
          </a:p>
        </p:txBody>
      </p:sp>
      <p:sp>
        <p:nvSpPr>
          <p:cNvPr id="3" name="Content Placeholder 2"/>
          <p:cNvSpPr>
            <a:spLocks noGrp="1"/>
          </p:cNvSpPr>
          <p:nvPr>
            <p:ph idx="1"/>
          </p:nvPr>
        </p:nvSpPr>
        <p:spPr/>
        <p:txBody>
          <a:bodyPr/>
          <a:p>
            <a:pPr>
              <a:lnSpc>
                <a:spcPct val="110000"/>
              </a:lnSpc>
              <a:buFont typeface="Arial" panose="020B0604020202020204" pitchFamily="34" charset="0"/>
              <a:buChar char="•"/>
            </a:pPr>
            <a:r>
              <a:rPr lang="en-US" sz="2400" dirty="0">
                <a:solidFill>
                  <a:srgbClr val="000000"/>
                </a:solidFill>
                <a:effectLst/>
                <a:ea typeface="Times New Roman" panose="02020603050405020304" pitchFamily="18" charset="0"/>
                <a:sym typeface="+mn-ea"/>
              </a:rPr>
              <a:t>Process mining techniques benefit companies of any size and workflow. Process mining solutions can focus on various elements like the flow of a process, the organizational or time management with data mining and machine learning integration.</a:t>
            </a:r>
            <a:endParaRPr lang="en-US" sz="2400" dirty="0">
              <a:solidFill>
                <a:srgbClr val="000000"/>
              </a:solidFill>
              <a:effectLst/>
              <a:ea typeface="Times New Roman" panose="02020603050405020304" pitchFamily="18" charset="0"/>
              <a:sym typeface="+mn-ea"/>
            </a:endParaRPr>
          </a:p>
          <a:p>
            <a:pPr marL="0" indent="0">
              <a:lnSpc>
                <a:spcPct val="110000"/>
              </a:lnSpc>
              <a:buNone/>
            </a:pPr>
            <a:r>
              <a:rPr lang="en-GB" altLang="en-US" sz="2400" dirty="0">
                <a:solidFill>
                  <a:srgbClr val="000000"/>
                </a:solidFill>
                <a:effectLst/>
                <a:ea typeface="Times New Roman" panose="02020603050405020304" pitchFamily="18" charset="0"/>
                <a:sym typeface="+mn-ea"/>
              </a:rPr>
              <a:t>    </a:t>
            </a:r>
            <a:r>
              <a:rPr lang="en-US" sz="2400" dirty="0">
                <a:solidFill>
                  <a:srgbClr val="000000"/>
                </a:solidFill>
                <a:effectLst/>
                <a:ea typeface="Times New Roman" panose="02020603050405020304" pitchFamily="18" charset="0"/>
                <a:sym typeface="+mn-ea"/>
              </a:rPr>
              <a:t>There are three main classes of process mining techniques:</a:t>
            </a:r>
            <a:endParaRPr lang="en-US" sz="2400" dirty="0">
              <a:solidFill>
                <a:srgbClr val="000000"/>
              </a:solidFill>
              <a:effectLst/>
              <a:ea typeface="Times New Roman" panose="02020603050405020304" pitchFamily="18" charset="0"/>
              <a:sym typeface="+mn-ea"/>
            </a:endParaRPr>
          </a:p>
          <a:p>
            <a:pPr lvl="1" algn="just">
              <a:lnSpc>
                <a:spcPct val="150000"/>
              </a:lnSpc>
              <a:buFont typeface="Wingdings" panose="05000000000000000000" charset="0"/>
              <a:buChar char="§"/>
            </a:pPr>
            <a:r>
              <a:rPr lang="en-US" dirty="0">
                <a:effectLst/>
                <a:ea typeface="Times New Roman" panose="02020603050405020304" pitchFamily="18" charset="0"/>
                <a:sym typeface="+mn-ea"/>
              </a:rPr>
              <a:t>Process Discovery</a:t>
            </a:r>
            <a:endParaRPr lang="en-IN" dirty="0">
              <a:effectLst/>
              <a:latin typeface="Times New Roman" panose="02020603050405020304" pitchFamily="18" charset="0"/>
              <a:ea typeface="Times New Roman" panose="02020603050405020304" pitchFamily="18" charset="0"/>
            </a:endParaRPr>
          </a:p>
          <a:p>
            <a:pPr lvl="1" algn="just">
              <a:lnSpc>
                <a:spcPct val="150000"/>
              </a:lnSpc>
              <a:buFont typeface="Wingdings" panose="05000000000000000000" charset="0"/>
              <a:buChar char="§"/>
            </a:pPr>
            <a:r>
              <a:rPr lang="en-US" dirty="0">
                <a:effectLst/>
                <a:ea typeface="Times New Roman" panose="02020603050405020304" pitchFamily="18" charset="0"/>
                <a:sym typeface="+mn-ea"/>
              </a:rPr>
              <a:t>Conformance Check</a:t>
            </a:r>
            <a:endParaRPr lang="en-IN" dirty="0">
              <a:effectLst/>
              <a:latin typeface="Times New Roman" panose="02020603050405020304" pitchFamily="18" charset="0"/>
              <a:ea typeface="Times New Roman" panose="02020603050405020304" pitchFamily="18" charset="0"/>
            </a:endParaRPr>
          </a:p>
          <a:p>
            <a:pPr lvl="1" algn="just">
              <a:lnSpc>
                <a:spcPct val="150000"/>
              </a:lnSpc>
              <a:buFont typeface="Wingdings" panose="05000000000000000000" charset="0"/>
              <a:buChar char="§"/>
            </a:pPr>
            <a:r>
              <a:rPr lang="en-IN" dirty="0">
                <a:effectLst/>
                <a:ea typeface="Times New Roman" panose="02020603050405020304" pitchFamily="18" charset="0"/>
                <a:sym typeface="+mn-ea"/>
              </a:rPr>
              <a:t>Analysis and Enhancement</a:t>
            </a:r>
            <a:endParaRPr lang="en-IN" dirty="0"/>
          </a:p>
          <a:p>
            <a:pPr lvl="1">
              <a:buFont typeface="Arial" panose="020B0604020202020204" pitchFamily="34" charset="0"/>
              <a:buChar char="•"/>
            </a:pPr>
            <a:endParaRPr lang="en-US"/>
          </a:p>
        </p:txBody>
      </p:sp>
      <p:pic>
        <p:nvPicPr>
          <p:cNvPr id="4" name="Picture 3" descr="Screenshot 2023-08-29 174341"/>
          <p:cNvPicPr>
            <a:picLocks noChangeAspect="1"/>
          </p:cNvPicPr>
          <p:nvPr/>
        </p:nvPicPr>
        <p:blipFill>
          <a:blip r:embed="rId1"/>
          <a:stretch>
            <a:fillRect/>
          </a:stretch>
        </p:blipFill>
        <p:spPr>
          <a:xfrm>
            <a:off x="6780530" y="2932430"/>
            <a:ext cx="4389120" cy="2674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Applications</a:t>
            </a:r>
            <a:endParaRPr lang="en-GB" altLang="en-US"/>
          </a:p>
        </p:txBody>
      </p:sp>
      <p:sp>
        <p:nvSpPr>
          <p:cNvPr id="3" name="Content Placeholder 2"/>
          <p:cNvSpPr>
            <a:spLocks noGrp="1"/>
          </p:cNvSpPr>
          <p:nvPr>
            <p:ph idx="1"/>
          </p:nvPr>
        </p:nvSpPr>
        <p:spPr/>
        <p:txBody>
          <a:bodyPr>
            <a:normAutofit lnSpcReduction="10000"/>
          </a:bodyPr>
          <a:p>
            <a:pPr>
              <a:lnSpc>
                <a:spcPct val="110000"/>
              </a:lnSpc>
            </a:pPr>
            <a:r>
              <a:rPr lang="en-IN" altLang="en-GB" sz="2400" dirty="0">
                <a:solidFill>
                  <a:srgbClr val="161616"/>
                </a:solidFill>
                <a:effectLst/>
                <a:sym typeface="+mn-ea"/>
              </a:rPr>
              <a:t> </a:t>
            </a:r>
            <a:r>
              <a:rPr lang="en-GB" sz="2400" dirty="0">
                <a:solidFill>
                  <a:srgbClr val="161616"/>
                </a:solidFill>
                <a:effectLst/>
                <a:sym typeface="+mn-ea"/>
              </a:rPr>
              <a:t>Process mining techniques have been used to improve process flows across a wide variety of industries</a:t>
            </a:r>
            <a:endParaRPr lang="en-GB" sz="2400" dirty="0">
              <a:solidFill>
                <a:srgbClr val="161616"/>
              </a:solidFill>
              <a:effectLst/>
              <a:sym typeface="+mn-ea"/>
            </a:endParaRPr>
          </a:p>
          <a:p>
            <a:pPr>
              <a:lnSpc>
                <a:spcPct val="110000"/>
              </a:lnSpc>
              <a:buFont typeface="Arial" panose="020B0604020202020204" pitchFamily="34" charset="0"/>
              <a:buChar char="•"/>
            </a:pPr>
            <a:r>
              <a:rPr lang="en-GB" sz="2400" b="1" dirty="0">
                <a:effectLst/>
                <a:sym typeface="+mn-ea"/>
              </a:rPr>
              <a:t>Healthcare:</a:t>
            </a:r>
            <a:r>
              <a:rPr lang="en-GB" sz="2400" dirty="0">
                <a:effectLst/>
                <a:sym typeface="+mn-ea"/>
              </a:rPr>
              <a:t> Process Mining provides recommendations for reducing the treatment processing time of patients</a:t>
            </a:r>
            <a:endParaRPr lang="en-GB" sz="2400" dirty="0">
              <a:effectLst/>
              <a:sym typeface="+mn-ea"/>
            </a:endParaRPr>
          </a:p>
          <a:p>
            <a:pPr>
              <a:lnSpc>
                <a:spcPct val="110000"/>
              </a:lnSpc>
              <a:buFont typeface="Arial" panose="020B0604020202020204" pitchFamily="34" charset="0"/>
              <a:buChar char="•"/>
            </a:pPr>
            <a:r>
              <a:rPr lang="en-US" sz="2400" b="1"/>
              <a:t>Financial Services:</a:t>
            </a:r>
            <a:r>
              <a:rPr lang="en-US" sz="2400"/>
              <a:t> In the financial industry, process mining can be used to optimizeloan approval processes, fraud detection, and compliance monitoring. It helps identify irregular patterns and deviations from expected process behavior.</a:t>
            </a:r>
            <a:endParaRPr lang="en-US" sz="2400"/>
          </a:p>
          <a:p>
            <a:pPr>
              <a:lnSpc>
                <a:spcPct val="110000"/>
              </a:lnSpc>
              <a:buFont typeface="Arial" panose="020B0604020202020204" pitchFamily="34" charset="0"/>
              <a:buChar char="•"/>
            </a:pPr>
            <a:r>
              <a:rPr lang="en-US" sz="2400" b="1"/>
              <a:t>Information Technology:</a:t>
            </a:r>
            <a:r>
              <a:rPr lang="en-US" sz="2400"/>
              <a:t> IT processes can be analyzed to improve system deployment, software development, and help desk operations. Process mining aids in identifying opportunities for automation, reducing downtime, and optimizing IT servicemanagement.</a:t>
            </a:r>
            <a:endParaRPr lang="en-US" sz="2400"/>
          </a:p>
          <a:p>
            <a:pPr>
              <a:lnSpc>
                <a:spcPct val="100000"/>
              </a:lnSpc>
              <a:buFont typeface="Arial" panose="020B0604020202020204" pitchFamily="34" charset="0"/>
              <a:buChar char="•"/>
            </a:pPr>
            <a:r>
              <a:rPr lang="en-GB" sz="2400" b="1" dirty="0">
                <a:effectLst/>
                <a:sym typeface="+mn-ea"/>
              </a:rPr>
              <a:t>E-commerce: </a:t>
            </a:r>
            <a:r>
              <a:rPr lang="en-GB" sz="2400" dirty="0">
                <a:effectLst/>
                <a:sym typeface="+mn-ea"/>
              </a:rPr>
              <a:t>It can provide insight into buyer behaviours and provide accurate recommendations to increase sales.</a:t>
            </a:r>
            <a:endParaRPr lang="en-US" sz="240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10235</Words>
  <Application>WPS Presentation</Application>
  <PresentationFormat>Widescreen</PresentationFormat>
  <Paragraphs>182</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SimSun</vt:lpstr>
      <vt:lpstr>Wingdings</vt:lpstr>
      <vt:lpstr>Times New Roman</vt:lpstr>
      <vt:lpstr>Courier New</vt:lpstr>
      <vt:lpstr>Calibri</vt:lpstr>
      <vt:lpstr>Graphik Regular</vt:lpstr>
      <vt:lpstr>Wingdings</vt:lpstr>
      <vt:lpstr>Microsoft YaHei</vt:lpstr>
      <vt:lpstr>Arial Unicode MS</vt:lpstr>
      <vt:lpstr>Times New Roman</vt:lpstr>
      <vt:lpstr>Segoe Print</vt:lpstr>
      <vt:lpstr>Custom Design</vt:lpstr>
      <vt:lpstr>PowerPoint 演示文稿</vt:lpstr>
      <vt:lpstr>Contents</vt:lpstr>
      <vt:lpstr>Course Objective</vt:lpstr>
      <vt:lpstr>Introduction</vt:lpstr>
      <vt:lpstr>Intro..</vt:lpstr>
      <vt:lpstr>Intro..</vt:lpstr>
      <vt:lpstr>Technology</vt:lpstr>
      <vt:lpstr>contd..</vt:lpstr>
      <vt:lpstr>Applications</vt:lpstr>
      <vt:lpstr>Modules</vt:lpstr>
      <vt:lpstr>Contd..</vt:lpstr>
      <vt:lpstr>Contd..</vt:lpstr>
      <vt:lpstr>contd..</vt:lpstr>
      <vt:lpstr>contd..</vt:lpstr>
      <vt:lpstr>Contd..</vt:lpstr>
      <vt:lpstr>contd..</vt:lpstr>
      <vt:lpstr>contd..</vt:lpstr>
      <vt:lpstr>contd..</vt:lpstr>
      <vt:lpstr>Contd..</vt:lpstr>
      <vt:lpstr>contd..</vt:lpstr>
      <vt:lpstr>Real Time Applications</vt:lpstr>
      <vt:lpstr>Learning Outcomes</vt:lpstr>
      <vt:lpstr>Git Hub Dashboard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Sarfaraaz</cp:lastModifiedBy>
  <cp:revision>127</cp:revision>
  <dcterms:created xsi:type="dcterms:W3CDTF">2019-06-11T05:35:00Z</dcterms:created>
  <dcterms:modified xsi:type="dcterms:W3CDTF">2023-08-29T13:27:23Z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ABA3B13091AE48CFA8F8B879E80F6743_13</vt:lpwstr>
  </property>
  <property fmtid="{D5CDD505-2E9C-101B-9397-08002B2CF9AE}" pid="3" name="KSOProductBuildVer">
    <vt:lpwstr>1033-12.2.0.13110</vt:lpwstr>
  </property>
</Properties>
</file>