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8"/>
  </p:notesMasterIdLst>
  <p:sldIdLst>
    <p:sldId id="256" r:id="rId2"/>
    <p:sldId id="268" r:id="rId3"/>
    <p:sldId id="270" r:id="rId4"/>
    <p:sldId id="257" r:id="rId5"/>
    <p:sldId id="258" r:id="rId6"/>
    <p:sldId id="267" r:id="rId7"/>
    <p:sldId id="263" r:id="rId8"/>
    <p:sldId id="266" r:id="rId9"/>
    <p:sldId id="264" r:id="rId10"/>
    <p:sldId id="259" r:id="rId11"/>
    <p:sldId id="271" r:id="rId12"/>
    <p:sldId id="269" r:id="rId13"/>
    <p:sldId id="308" r:id="rId14"/>
    <p:sldId id="260" r:id="rId15"/>
    <p:sldId id="272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80"/>
    <p:restoredTop sz="93558"/>
  </p:normalViewPr>
  <p:slideViewPr>
    <p:cSldViewPr snapToGrid="0" snapToObjects="1">
      <p:cViewPr varScale="1">
        <p:scale>
          <a:sx n="85" d="100"/>
          <a:sy n="85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92878-ACAF-584C-9517-248A084D50DE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62154-1FC3-3740-808C-83564EAC2994}">
      <dgm:prSet phldrT="[Text]"/>
      <dgm:spPr/>
      <dgm:t>
        <a:bodyPr/>
        <a:lstStyle/>
        <a:p>
          <a:pPr algn="ctr" rtl="0"/>
          <a:r>
            <a:rPr lang="en-US" dirty="0"/>
            <a:t>Python Essentials (variable &amp; data types, iteration, selection, files) </a:t>
          </a:r>
        </a:p>
      </dgm:t>
    </dgm:pt>
    <dgm:pt modelId="{6F51CA09-700D-A847-B0B0-37A31DFC68C9}" type="parTrans" cxnId="{CF887074-0A2B-F04B-9D24-121F53DC16B1}">
      <dgm:prSet/>
      <dgm:spPr/>
      <dgm:t>
        <a:bodyPr/>
        <a:lstStyle/>
        <a:p>
          <a:endParaRPr lang="en-US"/>
        </a:p>
      </dgm:t>
    </dgm:pt>
    <dgm:pt modelId="{F43FDAAE-A8B7-CE49-B5AB-FC751812DE11}" type="sibTrans" cxnId="{CF887074-0A2B-F04B-9D24-121F53DC16B1}">
      <dgm:prSet/>
      <dgm:spPr/>
      <dgm:t>
        <a:bodyPr/>
        <a:lstStyle/>
        <a:p>
          <a:endParaRPr lang="en-US"/>
        </a:p>
      </dgm:t>
    </dgm:pt>
    <dgm:pt modelId="{2015CC1C-D95B-604C-A1EF-1EFA2424F67F}">
      <dgm:prSet phldrT="[Text]"/>
      <dgm:spPr/>
      <dgm:t>
        <a:bodyPr/>
        <a:lstStyle/>
        <a:p>
          <a:pPr algn="ctr" rtl="0"/>
          <a:r>
            <a:rPr lang="en-US" dirty="0"/>
            <a:t>NumPy, Matplotlib, </a:t>
          </a:r>
          <a:r>
            <a:rPr lang="en-US" dirty="0" err="1"/>
            <a:t>etc</a:t>
          </a:r>
          <a:r>
            <a:rPr lang="en-US" dirty="0"/>
            <a:t> </a:t>
          </a:r>
        </a:p>
      </dgm:t>
    </dgm:pt>
    <dgm:pt modelId="{C663D8E0-3A0D-7A43-99E3-85272C3F43FD}" type="parTrans" cxnId="{BB11CB91-7319-2843-B0B2-AE73098C2121}">
      <dgm:prSet/>
      <dgm:spPr/>
      <dgm:t>
        <a:bodyPr/>
        <a:lstStyle/>
        <a:p>
          <a:endParaRPr lang="en-US"/>
        </a:p>
      </dgm:t>
    </dgm:pt>
    <dgm:pt modelId="{F8BE7AB5-ACAA-104B-913E-7ACCC740C0C0}" type="sibTrans" cxnId="{BB11CB91-7319-2843-B0B2-AE73098C2121}">
      <dgm:prSet/>
      <dgm:spPr/>
      <dgm:t>
        <a:bodyPr/>
        <a:lstStyle/>
        <a:p>
          <a:endParaRPr lang="en-US"/>
        </a:p>
      </dgm:t>
    </dgm:pt>
    <dgm:pt modelId="{A9C3C3AE-EC87-1340-A7F2-F60CF7FDFAEC}">
      <dgm:prSet phldrT="[Text]"/>
      <dgm:spPr/>
      <dgm:t>
        <a:bodyPr/>
        <a:lstStyle/>
        <a:p>
          <a:pPr algn="ctr" rtl="0"/>
          <a:r>
            <a:rPr lang="en-US" dirty="0"/>
            <a:t>Statistical exercises</a:t>
          </a:r>
        </a:p>
      </dgm:t>
    </dgm:pt>
    <dgm:pt modelId="{E54883A8-1FE6-F247-B8AB-1F7BB67925CF}" type="parTrans" cxnId="{0AFA1A78-5BAA-6D4A-9588-DA3FFCCE14E4}">
      <dgm:prSet/>
      <dgm:spPr/>
      <dgm:t>
        <a:bodyPr/>
        <a:lstStyle/>
        <a:p>
          <a:endParaRPr lang="en-US"/>
        </a:p>
      </dgm:t>
    </dgm:pt>
    <dgm:pt modelId="{BB1000F0-4E6C-4F47-AAA3-E4DA49DCA7A2}" type="sibTrans" cxnId="{0AFA1A78-5BAA-6D4A-9588-DA3FFCCE14E4}">
      <dgm:prSet/>
      <dgm:spPr/>
      <dgm:t>
        <a:bodyPr/>
        <a:lstStyle/>
        <a:p>
          <a:endParaRPr lang="en-US"/>
        </a:p>
      </dgm:t>
    </dgm:pt>
    <dgm:pt modelId="{E487E1C9-C065-3746-8D26-DC4AA4BAF51D}">
      <dgm:prSet phldrT="[Text]"/>
      <dgm:spPr/>
      <dgm:t>
        <a:bodyPr/>
        <a:lstStyle/>
        <a:p>
          <a:pPr algn="ctr" rtl="0"/>
          <a:r>
            <a:rPr lang="en-US" dirty="0"/>
            <a:t>reports &amp; research works (hopefully papers) </a:t>
          </a:r>
        </a:p>
      </dgm:t>
    </dgm:pt>
    <dgm:pt modelId="{8C2F8116-475C-3647-BD9B-8CCE337990B9}" type="parTrans" cxnId="{30771AA4-4E23-4245-BE82-BD0E8B41AC81}">
      <dgm:prSet/>
      <dgm:spPr/>
      <dgm:t>
        <a:bodyPr/>
        <a:lstStyle/>
        <a:p>
          <a:endParaRPr lang="en-US"/>
        </a:p>
      </dgm:t>
    </dgm:pt>
    <dgm:pt modelId="{261849D1-C073-AB45-B9D0-238256D9750E}" type="sibTrans" cxnId="{30771AA4-4E23-4245-BE82-BD0E8B41AC81}">
      <dgm:prSet/>
      <dgm:spPr/>
      <dgm:t>
        <a:bodyPr/>
        <a:lstStyle/>
        <a:p>
          <a:endParaRPr lang="en-US"/>
        </a:p>
      </dgm:t>
    </dgm:pt>
    <dgm:pt modelId="{E9C69FAC-3BE1-EF4E-BF78-9F295E52E194}" type="pres">
      <dgm:prSet presAssocID="{1A092878-ACAF-584C-9517-248A084D50DE}" presName="outerComposite" presStyleCnt="0">
        <dgm:presLayoutVars>
          <dgm:chMax val="5"/>
          <dgm:dir/>
          <dgm:resizeHandles val="exact"/>
        </dgm:presLayoutVars>
      </dgm:prSet>
      <dgm:spPr/>
    </dgm:pt>
    <dgm:pt modelId="{5DA2F9A6-B3D0-934C-93D5-CACF8D839E05}" type="pres">
      <dgm:prSet presAssocID="{1A092878-ACAF-584C-9517-248A084D50DE}" presName="dummyMaxCanvas" presStyleCnt="0">
        <dgm:presLayoutVars/>
      </dgm:prSet>
      <dgm:spPr/>
    </dgm:pt>
    <dgm:pt modelId="{1058D204-5F69-2740-8966-060EBAB43F7D}" type="pres">
      <dgm:prSet presAssocID="{1A092878-ACAF-584C-9517-248A084D50DE}" presName="FourNodes_1" presStyleLbl="node1" presStyleIdx="0" presStyleCnt="4">
        <dgm:presLayoutVars>
          <dgm:bulletEnabled val="1"/>
        </dgm:presLayoutVars>
      </dgm:prSet>
      <dgm:spPr/>
    </dgm:pt>
    <dgm:pt modelId="{DD19E2A2-14BC-7C41-AA66-EB2E244973C9}" type="pres">
      <dgm:prSet presAssocID="{1A092878-ACAF-584C-9517-248A084D50DE}" presName="FourNodes_2" presStyleLbl="node1" presStyleIdx="1" presStyleCnt="4">
        <dgm:presLayoutVars>
          <dgm:bulletEnabled val="1"/>
        </dgm:presLayoutVars>
      </dgm:prSet>
      <dgm:spPr/>
    </dgm:pt>
    <dgm:pt modelId="{97E88404-D4E8-314C-9EAD-BAF0DE845E46}" type="pres">
      <dgm:prSet presAssocID="{1A092878-ACAF-584C-9517-248A084D50DE}" presName="FourNodes_3" presStyleLbl="node1" presStyleIdx="2" presStyleCnt="4">
        <dgm:presLayoutVars>
          <dgm:bulletEnabled val="1"/>
        </dgm:presLayoutVars>
      </dgm:prSet>
      <dgm:spPr/>
    </dgm:pt>
    <dgm:pt modelId="{C83D5D4E-9391-BE4F-BEB3-F6F3FCB74D92}" type="pres">
      <dgm:prSet presAssocID="{1A092878-ACAF-584C-9517-248A084D50DE}" presName="FourNodes_4" presStyleLbl="node1" presStyleIdx="3" presStyleCnt="4">
        <dgm:presLayoutVars>
          <dgm:bulletEnabled val="1"/>
        </dgm:presLayoutVars>
      </dgm:prSet>
      <dgm:spPr/>
    </dgm:pt>
    <dgm:pt modelId="{84AEF7FB-AA46-2041-BA30-97A1622AF987}" type="pres">
      <dgm:prSet presAssocID="{1A092878-ACAF-584C-9517-248A084D50DE}" presName="FourConn_1-2" presStyleLbl="fgAccFollowNode1" presStyleIdx="0" presStyleCnt="3">
        <dgm:presLayoutVars>
          <dgm:bulletEnabled val="1"/>
        </dgm:presLayoutVars>
      </dgm:prSet>
      <dgm:spPr/>
    </dgm:pt>
    <dgm:pt modelId="{37BEAA26-6684-214A-B685-5BEBFC6085F3}" type="pres">
      <dgm:prSet presAssocID="{1A092878-ACAF-584C-9517-248A084D50DE}" presName="FourConn_2-3" presStyleLbl="fgAccFollowNode1" presStyleIdx="1" presStyleCnt="3">
        <dgm:presLayoutVars>
          <dgm:bulletEnabled val="1"/>
        </dgm:presLayoutVars>
      </dgm:prSet>
      <dgm:spPr/>
    </dgm:pt>
    <dgm:pt modelId="{BCA3A37F-97AE-704B-881D-AD2E312B6C8A}" type="pres">
      <dgm:prSet presAssocID="{1A092878-ACAF-584C-9517-248A084D50DE}" presName="FourConn_3-4" presStyleLbl="fgAccFollowNode1" presStyleIdx="2" presStyleCnt="3">
        <dgm:presLayoutVars>
          <dgm:bulletEnabled val="1"/>
        </dgm:presLayoutVars>
      </dgm:prSet>
      <dgm:spPr/>
    </dgm:pt>
    <dgm:pt modelId="{4401D35F-51CD-854F-92E7-657FADD6FA8A}" type="pres">
      <dgm:prSet presAssocID="{1A092878-ACAF-584C-9517-248A084D50DE}" presName="FourNodes_1_text" presStyleLbl="node1" presStyleIdx="3" presStyleCnt="4">
        <dgm:presLayoutVars>
          <dgm:bulletEnabled val="1"/>
        </dgm:presLayoutVars>
      </dgm:prSet>
      <dgm:spPr/>
    </dgm:pt>
    <dgm:pt modelId="{FE93887F-9F2C-014D-8D76-86BD103D5515}" type="pres">
      <dgm:prSet presAssocID="{1A092878-ACAF-584C-9517-248A084D50DE}" presName="FourNodes_2_text" presStyleLbl="node1" presStyleIdx="3" presStyleCnt="4">
        <dgm:presLayoutVars>
          <dgm:bulletEnabled val="1"/>
        </dgm:presLayoutVars>
      </dgm:prSet>
      <dgm:spPr/>
    </dgm:pt>
    <dgm:pt modelId="{CDF8417C-17B3-854A-8930-F3094F0D9F3D}" type="pres">
      <dgm:prSet presAssocID="{1A092878-ACAF-584C-9517-248A084D50DE}" presName="FourNodes_3_text" presStyleLbl="node1" presStyleIdx="3" presStyleCnt="4">
        <dgm:presLayoutVars>
          <dgm:bulletEnabled val="1"/>
        </dgm:presLayoutVars>
      </dgm:prSet>
      <dgm:spPr/>
    </dgm:pt>
    <dgm:pt modelId="{262C0D31-6C14-DE4D-AA51-8462A9026192}" type="pres">
      <dgm:prSet presAssocID="{1A092878-ACAF-584C-9517-248A084D50D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39CD80E-DF81-834C-A041-F5378D89E1DE}" type="presOf" srcId="{BB1000F0-4E6C-4F47-AAA3-E4DA49DCA7A2}" destId="{BCA3A37F-97AE-704B-881D-AD2E312B6C8A}" srcOrd="0" destOrd="0" presId="urn:microsoft.com/office/officeart/2005/8/layout/vProcess5"/>
    <dgm:cxn modelId="{770BE816-9A05-A94A-A778-7D9A168D8C0C}" type="presOf" srcId="{E487E1C9-C065-3746-8D26-DC4AA4BAF51D}" destId="{262C0D31-6C14-DE4D-AA51-8462A9026192}" srcOrd="1" destOrd="0" presId="urn:microsoft.com/office/officeart/2005/8/layout/vProcess5"/>
    <dgm:cxn modelId="{4B80D927-135E-E745-B0B0-1986123E038D}" type="presOf" srcId="{F8BE7AB5-ACAA-104B-913E-7ACCC740C0C0}" destId="{37BEAA26-6684-214A-B685-5BEBFC6085F3}" srcOrd="0" destOrd="0" presId="urn:microsoft.com/office/officeart/2005/8/layout/vProcess5"/>
    <dgm:cxn modelId="{D2DFBA2B-F477-114A-ADC4-B167B9F01049}" type="presOf" srcId="{F43FDAAE-A8B7-CE49-B5AB-FC751812DE11}" destId="{84AEF7FB-AA46-2041-BA30-97A1622AF987}" srcOrd="0" destOrd="0" presId="urn:microsoft.com/office/officeart/2005/8/layout/vProcess5"/>
    <dgm:cxn modelId="{ADBFE131-0949-A04E-A5B5-4C7E48068506}" type="presOf" srcId="{2015CC1C-D95B-604C-A1EF-1EFA2424F67F}" destId="{DD19E2A2-14BC-7C41-AA66-EB2E244973C9}" srcOrd="0" destOrd="0" presId="urn:microsoft.com/office/officeart/2005/8/layout/vProcess5"/>
    <dgm:cxn modelId="{DFA9073A-F73D-1B4A-AC53-7FC5CE649923}" type="presOf" srcId="{F8262154-1FC3-3740-808C-83564EAC2994}" destId="{1058D204-5F69-2740-8966-060EBAB43F7D}" srcOrd="0" destOrd="0" presId="urn:microsoft.com/office/officeart/2005/8/layout/vProcess5"/>
    <dgm:cxn modelId="{41D09055-88D1-2A40-A216-D2D9328B0145}" type="presOf" srcId="{E487E1C9-C065-3746-8D26-DC4AA4BAF51D}" destId="{C83D5D4E-9391-BE4F-BEB3-F6F3FCB74D92}" srcOrd="0" destOrd="0" presId="urn:microsoft.com/office/officeart/2005/8/layout/vProcess5"/>
    <dgm:cxn modelId="{1E2E2A67-02DF-9145-B96B-77478B487157}" type="presOf" srcId="{2015CC1C-D95B-604C-A1EF-1EFA2424F67F}" destId="{FE93887F-9F2C-014D-8D76-86BD103D5515}" srcOrd="1" destOrd="0" presId="urn:microsoft.com/office/officeart/2005/8/layout/vProcess5"/>
    <dgm:cxn modelId="{CF887074-0A2B-F04B-9D24-121F53DC16B1}" srcId="{1A092878-ACAF-584C-9517-248A084D50DE}" destId="{F8262154-1FC3-3740-808C-83564EAC2994}" srcOrd="0" destOrd="0" parTransId="{6F51CA09-700D-A847-B0B0-37A31DFC68C9}" sibTransId="{F43FDAAE-A8B7-CE49-B5AB-FC751812DE11}"/>
    <dgm:cxn modelId="{0AFA1A78-5BAA-6D4A-9588-DA3FFCCE14E4}" srcId="{1A092878-ACAF-584C-9517-248A084D50DE}" destId="{A9C3C3AE-EC87-1340-A7F2-F60CF7FDFAEC}" srcOrd="2" destOrd="0" parTransId="{E54883A8-1FE6-F247-B8AB-1F7BB67925CF}" sibTransId="{BB1000F0-4E6C-4F47-AAA3-E4DA49DCA7A2}"/>
    <dgm:cxn modelId="{BB11CB91-7319-2843-B0B2-AE73098C2121}" srcId="{1A092878-ACAF-584C-9517-248A084D50DE}" destId="{2015CC1C-D95B-604C-A1EF-1EFA2424F67F}" srcOrd="1" destOrd="0" parTransId="{C663D8E0-3A0D-7A43-99E3-85272C3F43FD}" sibTransId="{F8BE7AB5-ACAA-104B-913E-7ACCC740C0C0}"/>
    <dgm:cxn modelId="{30771AA4-4E23-4245-BE82-BD0E8B41AC81}" srcId="{1A092878-ACAF-584C-9517-248A084D50DE}" destId="{E487E1C9-C065-3746-8D26-DC4AA4BAF51D}" srcOrd="3" destOrd="0" parTransId="{8C2F8116-475C-3647-BD9B-8CCE337990B9}" sibTransId="{261849D1-C073-AB45-B9D0-238256D9750E}"/>
    <dgm:cxn modelId="{EC9943B4-5049-1849-BB64-292E0B02D0AD}" type="presOf" srcId="{F8262154-1FC3-3740-808C-83564EAC2994}" destId="{4401D35F-51CD-854F-92E7-657FADD6FA8A}" srcOrd="1" destOrd="0" presId="urn:microsoft.com/office/officeart/2005/8/layout/vProcess5"/>
    <dgm:cxn modelId="{72F3A0C8-24F9-0448-A7C7-4CF94FC02C02}" type="presOf" srcId="{A9C3C3AE-EC87-1340-A7F2-F60CF7FDFAEC}" destId="{CDF8417C-17B3-854A-8930-F3094F0D9F3D}" srcOrd="1" destOrd="0" presId="urn:microsoft.com/office/officeart/2005/8/layout/vProcess5"/>
    <dgm:cxn modelId="{5C79D3ED-530D-8C48-970D-35CBF68C6A4E}" type="presOf" srcId="{1A092878-ACAF-584C-9517-248A084D50DE}" destId="{E9C69FAC-3BE1-EF4E-BF78-9F295E52E194}" srcOrd="0" destOrd="0" presId="urn:microsoft.com/office/officeart/2005/8/layout/vProcess5"/>
    <dgm:cxn modelId="{5AA18BF8-3CC6-D04D-BE72-51CEB88FB08B}" type="presOf" srcId="{A9C3C3AE-EC87-1340-A7F2-F60CF7FDFAEC}" destId="{97E88404-D4E8-314C-9EAD-BAF0DE845E46}" srcOrd="0" destOrd="0" presId="urn:microsoft.com/office/officeart/2005/8/layout/vProcess5"/>
    <dgm:cxn modelId="{1C4B3323-4522-4A49-8D7B-B556DF3096F2}" type="presParOf" srcId="{E9C69FAC-3BE1-EF4E-BF78-9F295E52E194}" destId="{5DA2F9A6-B3D0-934C-93D5-CACF8D839E05}" srcOrd="0" destOrd="0" presId="urn:microsoft.com/office/officeart/2005/8/layout/vProcess5"/>
    <dgm:cxn modelId="{6F692E50-AE89-814A-A045-9AC253E0B3E0}" type="presParOf" srcId="{E9C69FAC-3BE1-EF4E-BF78-9F295E52E194}" destId="{1058D204-5F69-2740-8966-060EBAB43F7D}" srcOrd="1" destOrd="0" presId="urn:microsoft.com/office/officeart/2005/8/layout/vProcess5"/>
    <dgm:cxn modelId="{B12944AE-DF00-534C-AD7F-29482C188859}" type="presParOf" srcId="{E9C69FAC-3BE1-EF4E-BF78-9F295E52E194}" destId="{DD19E2A2-14BC-7C41-AA66-EB2E244973C9}" srcOrd="2" destOrd="0" presId="urn:microsoft.com/office/officeart/2005/8/layout/vProcess5"/>
    <dgm:cxn modelId="{AC857922-39EC-C24F-AEAF-D4D9BD1150B7}" type="presParOf" srcId="{E9C69FAC-3BE1-EF4E-BF78-9F295E52E194}" destId="{97E88404-D4E8-314C-9EAD-BAF0DE845E46}" srcOrd="3" destOrd="0" presId="urn:microsoft.com/office/officeart/2005/8/layout/vProcess5"/>
    <dgm:cxn modelId="{0720DFD5-59C5-8041-8A20-773DC84CF36E}" type="presParOf" srcId="{E9C69FAC-3BE1-EF4E-BF78-9F295E52E194}" destId="{C83D5D4E-9391-BE4F-BEB3-F6F3FCB74D92}" srcOrd="4" destOrd="0" presId="urn:microsoft.com/office/officeart/2005/8/layout/vProcess5"/>
    <dgm:cxn modelId="{CFBC431C-B630-3D4C-B4C3-1F65BAF0B786}" type="presParOf" srcId="{E9C69FAC-3BE1-EF4E-BF78-9F295E52E194}" destId="{84AEF7FB-AA46-2041-BA30-97A1622AF987}" srcOrd="5" destOrd="0" presId="urn:microsoft.com/office/officeart/2005/8/layout/vProcess5"/>
    <dgm:cxn modelId="{4879397E-829F-C741-A385-312BBA3A83E0}" type="presParOf" srcId="{E9C69FAC-3BE1-EF4E-BF78-9F295E52E194}" destId="{37BEAA26-6684-214A-B685-5BEBFC6085F3}" srcOrd="6" destOrd="0" presId="urn:microsoft.com/office/officeart/2005/8/layout/vProcess5"/>
    <dgm:cxn modelId="{B0825094-F747-1344-9A7C-906C6C4DDC94}" type="presParOf" srcId="{E9C69FAC-3BE1-EF4E-BF78-9F295E52E194}" destId="{BCA3A37F-97AE-704B-881D-AD2E312B6C8A}" srcOrd="7" destOrd="0" presId="urn:microsoft.com/office/officeart/2005/8/layout/vProcess5"/>
    <dgm:cxn modelId="{C6CA60F3-E08E-8C45-8878-277CB264D6B3}" type="presParOf" srcId="{E9C69FAC-3BE1-EF4E-BF78-9F295E52E194}" destId="{4401D35F-51CD-854F-92E7-657FADD6FA8A}" srcOrd="8" destOrd="0" presId="urn:microsoft.com/office/officeart/2005/8/layout/vProcess5"/>
    <dgm:cxn modelId="{3FD4A005-38CB-CD4E-B612-AE21B769EB71}" type="presParOf" srcId="{E9C69FAC-3BE1-EF4E-BF78-9F295E52E194}" destId="{FE93887F-9F2C-014D-8D76-86BD103D5515}" srcOrd="9" destOrd="0" presId="urn:microsoft.com/office/officeart/2005/8/layout/vProcess5"/>
    <dgm:cxn modelId="{A2F86D2F-117F-B146-9DFC-18DC9B66AC6B}" type="presParOf" srcId="{E9C69FAC-3BE1-EF4E-BF78-9F295E52E194}" destId="{CDF8417C-17B3-854A-8930-F3094F0D9F3D}" srcOrd="10" destOrd="0" presId="urn:microsoft.com/office/officeart/2005/8/layout/vProcess5"/>
    <dgm:cxn modelId="{E24203F2-4B23-9D48-AE2D-6FB8F303DB2F}" type="presParOf" srcId="{E9C69FAC-3BE1-EF4E-BF78-9F295E52E194}" destId="{262C0D31-6C14-DE4D-AA51-8462A902619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8D204-5F69-2740-8966-060EBAB43F7D}">
      <dsp:nvSpPr>
        <dsp:cNvPr id="0" name=""/>
        <dsp:cNvSpPr/>
      </dsp:nvSpPr>
      <dsp:spPr>
        <a:xfrm>
          <a:off x="0" y="0"/>
          <a:ext cx="7842853" cy="1462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Python Essentials (variable &amp; data types, iteration, selection, files) </a:t>
          </a:r>
        </a:p>
      </dsp:txBody>
      <dsp:txXfrm>
        <a:off x="42838" y="42838"/>
        <a:ext cx="6141015" cy="1376914"/>
      </dsp:txXfrm>
    </dsp:sp>
    <dsp:sp modelId="{DD19E2A2-14BC-7C41-AA66-EB2E244973C9}">
      <dsp:nvSpPr>
        <dsp:cNvPr id="0" name=""/>
        <dsp:cNvSpPr/>
      </dsp:nvSpPr>
      <dsp:spPr>
        <a:xfrm>
          <a:off x="656838" y="1728515"/>
          <a:ext cx="7842853" cy="1462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NumPy, Matplotlib, </a:t>
          </a:r>
          <a:r>
            <a:rPr lang="en-US" sz="3000" kern="1200" dirty="0" err="1"/>
            <a:t>etc</a:t>
          </a:r>
          <a:r>
            <a:rPr lang="en-US" sz="3000" kern="1200" dirty="0"/>
            <a:t> </a:t>
          </a:r>
        </a:p>
      </dsp:txBody>
      <dsp:txXfrm>
        <a:off x="699676" y="1771353"/>
        <a:ext cx="6149654" cy="1376914"/>
      </dsp:txXfrm>
    </dsp:sp>
    <dsp:sp modelId="{97E88404-D4E8-314C-9EAD-BAF0DE845E46}">
      <dsp:nvSpPr>
        <dsp:cNvPr id="0" name=""/>
        <dsp:cNvSpPr/>
      </dsp:nvSpPr>
      <dsp:spPr>
        <a:xfrm>
          <a:off x="1303874" y="3457031"/>
          <a:ext cx="7842853" cy="1462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Statistical exercises</a:t>
          </a:r>
        </a:p>
      </dsp:txBody>
      <dsp:txXfrm>
        <a:off x="1346712" y="3499869"/>
        <a:ext cx="6159458" cy="1376914"/>
      </dsp:txXfrm>
    </dsp:sp>
    <dsp:sp modelId="{C83D5D4E-9391-BE4F-BEB3-F6F3FCB74D92}">
      <dsp:nvSpPr>
        <dsp:cNvPr id="0" name=""/>
        <dsp:cNvSpPr/>
      </dsp:nvSpPr>
      <dsp:spPr>
        <a:xfrm>
          <a:off x="1960713" y="5185547"/>
          <a:ext cx="7842853" cy="1462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reports &amp; research works (hopefully papers) </a:t>
          </a:r>
        </a:p>
      </dsp:txBody>
      <dsp:txXfrm>
        <a:off x="2003551" y="5228385"/>
        <a:ext cx="6149654" cy="1376914"/>
      </dsp:txXfrm>
    </dsp:sp>
    <dsp:sp modelId="{84AEF7FB-AA46-2041-BA30-97A1622AF987}">
      <dsp:nvSpPr>
        <dsp:cNvPr id="0" name=""/>
        <dsp:cNvSpPr/>
      </dsp:nvSpPr>
      <dsp:spPr>
        <a:xfrm>
          <a:off x="6892169" y="1120211"/>
          <a:ext cx="950683" cy="9506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106073" y="1120211"/>
        <a:ext cx="522875" cy="715389"/>
      </dsp:txXfrm>
    </dsp:sp>
    <dsp:sp modelId="{37BEAA26-6684-214A-B685-5BEBFC6085F3}">
      <dsp:nvSpPr>
        <dsp:cNvPr id="0" name=""/>
        <dsp:cNvSpPr/>
      </dsp:nvSpPr>
      <dsp:spPr>
        <a:xfrm>
          <a:off x="7549008" y="2848727"/>
          <a:ext cx="950683" cy="9506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62912" y="2848727"/>
        <a:ext cx="522875" cy="715389"/>
      </dsp:txXfrm>
    </dsp:sp>
    <dsp:sp modelId="{BCA3A37F-97AE-704B-881D-AD2E312B6C8A}">
      <dsp:nvSpPr>
        <dsp:cNvPr id="0" name=""/>
        <dsp:cNvSpPr/>
      </dsp:nvSpPr>
      <dsp:spPr>
        <a:xfrm>
          <a:off x="8196044" y="4577243"/>
          <a:ext cx="950683" cy="9506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09948" y="4577243"/>
        <a:ext cx="522875" cy="715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5A7AA-DD88-B242-BA74-D7C3F6CA3BE4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ED239-D2EA-8347-935A-4E4B3F4D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ED239-D2EA-8347-935A-4E4B3F4D9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/How-does-Enthought-Canopy-compare-to-Anaconda </a:t>
            </a:r>
          </a:p>
          <a:p>
            <a:r>
              <a:rPr lang="en-US" dirty="0"/>
              <a:t>https://</a:t>
            </a:r>
            <a:r>
              <a:rPr lang="en-US" dirty="0" err="1"/>
              <a:t>support.enthought.com</a:t>
            </a:r>
            <a:r>
              <a:rPr lang="en-US" dirty="0"/>
              <a:t>/</a:t>
            </a:r>
            <a:r>
              <a:rPr lang="en-US" dirty="0" err="1"/>
              <a:t>hc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-us/articles/360038600051-Canopy-GUI-end-of-life-transition-to-the-Enthought-Deployment-Manager-EDM-and-Visual-Studio-Code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ED239-D2EA-8347-935A-4E4B3F4D9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www.atmos.albany.edu</a:t>
            </a:r>
            <a:r>
              <a:rPr lang="en-US" dirty="0"/>
              <a:t>/student/</a:t>
            </a:r>
            <a:r>
              <a:rPr lang="en-US" dirty="0" err="1"/>
              <a:t>abentley</a:t>
            </a:r>
            <a:r>
              <a:rPr lang="en-US" dirty="0"/>
              <a:t>/</a:t>
            </a:r>
            <a:r>
              <a:rPr lang="en-US" dirty="0" err="1"/>
              <a:t>realtime</a:t>
            </a:r>
            <a:r>
              <a:rPr lang="en-US" dirty="0"/>
              <a:t>/</a:t>
            </a:r>
            <a:r>
              <a:rPr lang="en-US" dirty="0" err="1"/>
              <a:t>anom.php?domain</a:t>
            </a:r>
            <a:r>
              <a:rPr lang="en-US" dirty="0"/>
              <a:t>=</a:t>
            </a:r>
            <a:r>
              <a:rPr lang="en-US" dirty="0" err="1"/>
              <a:t>africa&amp;variable</a:t>
            </a:r>
            <a:r>
              <a:rPr lang="en-US" dirty="0"/>
              <a:t>=</a:t>
            </a:r>
            <a:r>
              <a:rPr lang="en-US" dirty="0" err="1"/>
              <a:t>mslp_anom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ED239-D2EA-8347-935A-4E4B3F4D9B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1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8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9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89" r:id="rId7"/>
    <p:sldLayoutId id="2147483690" r:id="rId8"/>
    <p:sldLayoutId id="2147483691" r:id="rId9"/>
    <p:sldLayoutId id="2147483692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hyperlink" Target="https://www.python-course.eu/ind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-fOfyHYpKck&amp;list=PLQut5OXpV-0ir4IdllSt1iEZKTwFBa7kO" TargetMode="External"/><Relationship Id="rId4" Type="http://schemas.openxmlformats.org/officeDocument/2006/relationships/hyperlink" Target="https://www.youtube.com/c/enthought/playlis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rabbit.wordpress.com/2013/10/18/why-python-is-better-than-matlab-for-scientific-softwa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ournals.ametsoc.org/doi/abs/10.1175/BAMS-D-12-00148.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aos.github.io/" TargetMode="External"/><Relationship Id="rId2" Type="http://schemas.openxmlformats.org/officeDocument/2006/relationships/hyperlink" Target="https://github.com/jjrennie/GHCN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rf-python.readthedocs.io/en/latest/" TargetMode="External"/><Relationship Id="rId5" Type="http://schemas.openxmlformats.org/officeDocument/2006/relationships/hyperlink" Target="https://www.pyngl.ucar.edu/" TargetMode="External"/><Relationship Id="rId4" Type="http://schemas.openxmlformats.org/officeDocument/2006/relationships/hyperlink" Target="https://unidata.github.io/MetPy/latest/examples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sourceforge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bolt of lightning hitting a field">
            <a:extLst>
              <a:ext uri="{FF2B5EF4-FFF2-40B4-BE49-F238E27FC236}">
                <a16:creationId xmlns:a16="http://schemas.microsoft.com/office/drawing/2014/main" id="{5327F108-422E-4055-88BF-773CFA5B3F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-4300" y="-1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01B2C8-F7A5-A846-887A-63FDFAE30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313" y="975803"/>
            <a:ext cx="9967093" cy="1467190"/>
          </a:xfrm>
        </p:spPr>
        <p:txBody>
          <a:bodyPr>
            <a:normAutofit fontScale="90000"/>
          </a:bodyPr>
          <a:lstStyle/>
          <a:p>
            <a:br>
              <a:rPr lang="en-US" sz="5200" dirty="0">
                <a:solidFill>
                  <a:srgbClr val="FFFFFF"/>
                </a:solidFill>
              </a:rPr>
            </a:br>
            <a:br>
              <a:rPr lang="en-US" sz="5200" dirty="0">
                <a:solidFill>
                  <a:srgbClr val="FFFFFF"/>
                </a:solidFill>
              </a:rPr>
            </a:br>
            <a:br>
              <a:rPr lang="en-US" sz="5200" dirty="0">
                <a:solidFill>
                  <a:srgbClr val="FFFFFF"/>
                </a:solidFill>
              </a:rPr>
            </a:b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What are we going to do?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Python + data analysis methods + papers/reports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767861-92FD-534F-AB61-B8C28DDBF94B}"/>
              </a:ext>
            </a:extLst>
          </p:cNvPr>
          <p:cNvSpPr txBox="1">
            <a:spLocks/>
          </p:cNvSpPr>
          <p:nvPr/>
        </p:nvSpPr>
        <p:spPr>
          <a:xfrm>
            <a:off x="135960" y="2675290"/>
            <a:ext cx="12005800" cy="29936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Main Goal : </a:t>
            </a:r>
          </a:p>
          <a:p>
            <a:r>
              <a:rPr lang="en-US" sz="4800" dirty="0">
                <a:solidFill>
                  <a:srgbClr val="FFFFFF"/>
                </a:solidFill>
              </a:rPr>
              <a:t>Replicate papers and reports &amp; </a:t>
            </a:r>
          </a:p>
          <a:p>
            <a:r>
              <a:rPr lang="en-US" sz="4800" u="sng" dirty="0">
                <a:solidFill>
                  <a:srgbClr val="FFFFFF"/>
                </a:solidFill>
              </a:rPr>
              <a:t>Hopefully</a:t>
            </a:r>
            <a:r>
              <a:rPr lang="en-US" sz="4800" dirty="0">
                <a:solidFill>
                  <a:srgbClr val="FFFFFF"/>
                </a:solidFill>
              </a:rPr>
              <a:t> be able to chase our own ideas and get it published</a:t>
            </a:r>
          </a:p>
        </p:txBody>
      </p:sp>
    </p:spTree>
    <p:extLst>
      <p:ext uri="{BB962C8B-B14F-4D97-AF65-F5344CB8AC3E}">
        <p14:creationId xmlns:p14="http://schemas.microsoft.com/office/powerpoint/2010/main" val="228791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49A0-1965-7E41-B7DE-0241AC2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529" y="2103437"/>
            <a:ext cx="385673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Anaconda </a:t>
            </a:r>
            <a:br>
              <a:rPr lang="en-US" b="1" dirty="0"/>
            </a:br>
            <a:r>
              <a:rPr lang="en-US" b="1" dirty="0"/>
              <a:t>IDE : Spyder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EA030A-5FA1-8D4F-ABC4-4C2929760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5741599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nstalling Enthought Canopy">
            <a:extLst>
              <a:ext uri="{FF2B5EF4-FFF2-40B4-BE49-F238E27FC236}">
                <a16:creationId xmlns:a16="http://schemas.microsoft.com/office/drawing/2014/main" id="{5CD9B5C5-B359-1D4B-8DA8-11C6B5A6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72" y="1953378"/>
            <a:ext cx="4156017" cy="513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6416A-4E79-B243-B1FF-8B9FD42C97BB}"/>
              </a:ext>
            </a:extLst>
          </p:cNvPr>
          <p:cNvSpPr txBox="1"/>
          <p:nvPr/>
        </p:nvSpPr>
        <p:spPr>
          <a:xfrm>
            <a:off x="8073288" y="879477"/>
            <a:ext cx="32928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Enthought</a:t>
            </a:r>
          </a:p>
          <a:p>
            <a:pPr algn="ctr"/>
            <a:r>
              <a:rPr lang="en-US" sz="4400" b="1" dirty="0" err="1">
                <a:latin typeface="+mj-lt"/>
                <a:ea typeface="+mj-ea"/>
                <a:cs typeface="+mj-cs"/>
              </a:rPr>
              <a:t>IDE:Canopy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BC793-7B3A-D44D-8960-25DE02018D30}"/>
              </a:ext>
            </a:extLst>
          </p:cNvPr>
          <p:cNvSpPr txBox="1"/>
          <p:nvPr/>
        </p:nvSpPr>
        <p:spPr>
          <a:xfrm>
            <a:off x="4087509" y="10047"/>
            <a:ext cx="521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Python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8236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293B-DDAF-4346-BBD0-F787D93D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GUI Vs.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6AF4-E065-194F-AE7D-D3389643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use the same engine</a:t>
            </a:r>
          </a:p>
          <a:p>
            <a:r>
              <a:rPr lang="en-US" dirty="0"/>
              <a:t>GUI might be preferred when writing script for the background </a:t>
            </a:r>
          </a:p>
        </p:txBody>
      </p:sp>
    </p:spTree>
    <p:extLst>
      <p:ext uri="{BB962C8B-B14F-4D97-AF65-F5344CB8AC3E}">
        <p14:creationId xmlns:p14="http://schemas.microsoft.com/office/powerpoint/2010/main" val="26681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50BB-1B1D-E042-AC34-4B9ED625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tutorials: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453B-A369-1D43-B784-E48B3699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https://www.python-course.eu/index.php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https://www.w3schools.com/python/default.asp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7CE77-1D17-F645-A65A-59D03AE0066C}"/>
              </a:ext>
            </a:extLst>
          </p:cNvPr>
          <p:cNvSpPr txBox="1"/>
          <p:nvPr/>
        </p:nvSpPr>
        <p:spPr>
          <a:xfrm>
            <a:off x="458694" y="3582988"/>
            <a:ext cx="1114869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Videos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SciPy and others (</a:t>
            </a:r>
            <a:r>
              <a:rPr lang="en-US" sz="2800" dirty="0" err="1"/>
              <a:t>Enthoughts</a:t>
            </a:r>
            <a:r>
              <a:rPr lang="en-US" sz="2800" dirty="0"/>
              <a:t>) </a:t>
            </a:r>
            <a:r>
              <a:rPr lang="en-US" sz="2800" dirty="0">
                <a:hlinkClick r:id="rId4"/>
              </a:rPr>
              <a:t>https://www.youtube.com/c/enthought/playlists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MetPy</a:t>
            </a:r>
            <a:r>
              <a:rPr lang="en-US" sz="2800" dirty="0"/>
              <a:t> Monday (Unidata) </a:t>
            </a:r>
            <a:r>
              <a:rPr lang="en-US" sz="2800" dirty="0">
                <a:hlinkClick r:id="rId5"/>
              </a:rPr>
              <a:t>https://www.youtube.com/watch?v=-fOfyHYpKck&amp;list=PLQut5OXpV-0ir4IdllSt1iEZKTwFBa7kO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Udacity, Coursera, Kaggle, ….. </a:t>
            </a:r>
          </a:p>
        </p:txBody>
      </p:sp>
    </p:spTree>
    <p:extLst>
      <p:ext uri="{BB962C8B-B14F-4D97-AF65-F5344CB8AC3E}">
        <p14:creationId xmlns:p14="http://schemas.microsoft.com/office/powerpoint/2010/main" val="145257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mperature forecast">
            <a:extLst>
              <a:ext uri="{FF2B5EF4-FFF2-40B4-BE49-F238E27FC236}">
                <a16:creationId xmlns:a16="http://schemas.microsoft.com/office/drawing/2014/main" id="{D663BF71-B840-D14E-8438-612C4463C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9666"/>
            <a:ext cx="6858000" cy="634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BFA37-3C6F-9B48-919B-1ABA97CA3917}"/>
              </a:ext>
            </a:extLst>
          </p:cNvPr>
          <p:cNvSpPr txBox="1"/>
          <p:nvPr/>
        </p:nvSpPr>
        <p:spPr>
          <a:xfrm>
            <a:off x="614597" y="0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www.icpac.net</a:t>
            </a:r>
            <a:r>
              <a:rPr lang="en-US" b="1" dirty="0"/>
              <a:t>/weekly-forecast/</a:t>
            </a:r>
          </a:p>
        </p:txBody>
      </p:sp>
    </p:spTree>
    <p:extLst>
      <p:ext uri="{BB962C8B-B14F-4D97-AF65-F5344CB8AC3E}">
        <p14:creationId xmlns:p14="http://schemas.microsoft.com/office/powerpoint/2010/main" val="388196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B6F085B-2AC7-E345-AB3A-8BE330B4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76" y="0"/>
            <a:ext cx="8723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10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empirical orthogonal function (EOF) analysis of tropical Pacific... |  Download Scientific Diagram">
            <a:extLst>
              <a:ext uri="{FF2B5EF4-FFF2-40B4-BE49-F238E27FC236}">
                <a16:creationId xmlns:a16="http://schemas.microsoft.com/office/drawing/2014/main" id="{A2C36294-DC79-B647-9622-6EB0DC333A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35" y="0"/>
            <a:ext cx="88861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4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gressionPartial_OLR_gpcp_10_nothing_constan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1556299" y="1163647"/>
            <a:ext cx="9144000" cy="5550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300" y="122953"/>
            <a:ext cx="9111701" cy="755473"/>
          </a:xfrm>
          <a:ln>
            <a:solidFill>
              <a:srgbClr val="4F81BD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/>
              <a:t>OLR associated with East Africa Precipitation during October</a:t>
            </a:r>
          </a:p>
        </p:txBody>
      </p:sp>
    </p:spTree>
    <p:extLst>
      <p:ext uri="{BB962C8B-B14F-4D97-AF65-F5344CB8AC3E}">
        <p14:creationId xmlns:p14="http://schemas.microsoft.com/office/powerpoint/2010/main" val="250056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D0552E-185E-814F-A994-A2987E914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2299613"/>
              </p:ext>
            </p:extLst>
          </p:nvPr>
        </p:nvGraphicFramePr>
        <p:xfrm>
          <a:off x="1184223" y="209862"/>
          <a:ext cx="9803567" cy="66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954B813E-FFF3-1E4B-93B1-471F2E76FE44}"/>
              </a:ext>
            </a:extLst>
          </p:cNvPr>
          <p:cNvSpPr/>
          <p:nvPr/>
        </p:nvSpPr>
        <p:spPr>
          <a:xfrm rot="21448413" flipV="1">
            <a:off x="739254" y="2881890"/>
            <a:ext cx="930373" cy="1801431"/>
          </a:xfrm>
          <a:prstGeom prst="curvedRightArrow">
            <a:avLst>
              <a:gd name="adj1" fmla="val 25000"/>
              <a:gd name="adj2" fmla="val 4785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C62171F3-179B-6D4B-B851-E26CE41925D4}"/>
              </a:ext>
            </a:extLst>
          </p:cNvPr>
          <p:cNvSpPr/>
          <p:nvPr/>
        </p:nvSpPr>
        <p:spPr>
          <a:xfrm rot="21448413" flipV="1">
            <a:off x="134497" y="469237"/>
            <a:ext cx="1227805" cy="6129389"/>
          </a:xfrm>
          <a:prstGeom prst="curvedRightArrow">
            <a:avLst>
              <a:gd name="adj1" fmla="val 25000"/>
              <a:gd name="adj2" fmla="val 4785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BC55-CFD0-E14D-A9E4-BBFB0C77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029D-0BAE-DD42-B44D-8CCD3F87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733306" cy="49085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scientific purposes, when writing a small specialized script, Python may often be the second best choice: for linear algebra, MATLAB may have nicer syntax;</a:t>
            </a:r>
          </a:p>
          <a:p>
            <a:r>
              <a:rPr lang="en-US" dirty="0"/>
              <a:t>For statistics, R is probably nicer.</a:t>
            </a:r>
          </a:p>
          <a:p>
            <a:r>
              <a:rPr lang="en-US" dirty="0"/>
              <a:t>For heavy regular expression usage, Perl (ugh) might still be nicer.</a:t>
            </a:r>
          </a:p>
          <a:p>
            <a:r>
              <a:rPr lang="en-US" dirty="0"/>
              <a:t>If you want speed, Fortran or C(++) may be a better choice.</a:t>
            </a:r>
          </a:p>
          <a:p>
            <a:r>
              <a:rPr lang="en-US" dirty="0"/>
              <a:t>To design a webpage; perhaps you want JavaScript.</a:t>
            </a:r>
          </a:p>
          <a:p>
            <a:r>
              <a:rPr lang="en-US" dirty="0"/>
              <a:t>Python is not perfect for any of these, but is acceptable for all of them.</a:t>
            </a:r>
          </a:p>
          <a:p>
            <a:r>
              <a:rPr lang="en-US" dirty="0">
                <a:hlinkClick r:id="rId2"/>
              </a:rPr>
              <a:t>https://metarabbit.wordpress.com/2013/10/18/why-python-is-better-than-</a:t>
            </a:r>
            <a:r>
              <a:rPr lang="en-US" dirty="0" err="1">
                <a:hlinkClick r:id="rId2"/>
              </a:rPr>
              <a:t>matlab</a:t>
            </a:r>
            <a:r>
              <a:rPr lang="en-US" dirty="0">
                <a:hlinkClick r:id="rId2"/>
              </a:rPr>
              <a:t>-for-scientific-software/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6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B628-7FF6-0542-92A7-3023ECAD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20DF-EEC9-BC4C-99C6-F5DD1CC4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795070"/>
            <a:ext cx="11274612" cy="4510727"/>
          </a:xfrm>
        </p:spPr>
        <p:txBody>
          <a:bodyPr/>
          <a:lstStyle/>
          <a:p>
            <a:r>
              <a:rPr lang="en-US" dirty="0"/>
              <a:t>Fortran (Formula Translation) :  Numerical models / no visualization / compiled language </a:t>
            </a:r>
          </a:p>
          <a:p>
            <a:r>
              <a:rPr lang="en-US" dirty="0"/>
              <a:t>NCL  : NCAR Command Language.  [built in functions &amp;compiled &amp; visualization, Python enabled [</a:t>
            </a:r>
            <a:r>
              <a:rPr lang="en-US" dirty="0" err="1"/>
              <a:t>pyNIO</a:t>
            </a:r>
            <a:r>
              <a:rPr lang="en-US" dirty="0"/>
              <a:t>, </a:t>
            </a:r>
            <a:r>
              <a:rPr lang="en-US" dirty="0" err="1"/>
              <a:t>PyNgl</a:t>
            </a:r>
            <a:r>
              <a:rPr lang="en-US" dirty="0"/>
              <a:t>].].</a:t>
            </a:r>
          </a:p>
          <a:p>
            <a:r>
              <a:rPr lang="en-US" dirty="0"/>
              <a:t>Grads :  Grid Analysis and Display System. [visualization]</a:t>
            </a:r>
          </a:p>
          <a:p>
            <a:r>
              <a:rPr lang="en-US" dirty="0"/>
              <a:t>C /C++ : Difficult to learn. </a:t>
            </a:r>
          </a:p>
          <a:p>
            <a:r>
              <a:rPr lang="en-US" dirty="0" err="1"/>
              <a:t>MatLab</a:t>
            </a:r>
            <a:r>
              <a:rPr lang="en-US" dirty="0"/>
              <a:t> : Matrix Laboratory. [Robust but closed source]</a:t>
            </a:r>
          </a:p>
          <a:p>
            <a:r>
              <a:rPr lang="en-US" dirty="0"/>
              <a:t>IDL : Interactive Data Language [Robust but closed source]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0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BDB6-301B-A24E-893C-2B0B633A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5" y="113173"/>
            <a:ext cx="1181594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Why Python?</a:t>
            </a:r>
            <a:br>
              <a:rPr lang="en-US" dirty="0"/>
            </a:br>
            <a:r>
              <a:rPr lang="en-US" dirty="0"/>
              <a:t> </a:t>
            </a:r>
            <a:r>
              <a:rPr lang="en-US" sz="3600" dirty="0">
                <a:hlinkClick r:id="rId2"/>
              </a:rPr>
              <a:t>http://</a:t>
            </a:r>
            <a:r>
              <a:rPr lang="en-US" sz="3600" dirty="0" err="1">
                <a:hlinkClick r:id="rId2"/>
              </a:rPr>
              <a:t>journals.ametsoc.org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doi</a:t>
            </a:r>
            <a:r>
              <a:rPr lang="en-US" sz="3600" dirty="0">
                <a:hlinkClick r:id="rId2"/>
              </a:rPr>
              <a:t>/abs/10.1175/BAMS-D-12-00148.1</a:t>
            </a:r>
            <a:endParaRPr lang="en-US" sz="3600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8FA4078-DDB7-9541-AD23-6A29FE07F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2169" y="1438736"/>
            <a:ext cx="8327661" cy="5376790"/>
          </a:xfrm>
        </p:spPr>
      </p:pic>
    </p:spTree>
    <p:extLst>
      <p:ext uri="{BB962C8B-B14F-4D97-AF65-F5344CB8AC3E}">
        <p14:creationId xmlns:p14="http://schemas.microsoft.com/office/powerpoint/2010/main" val="285358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43BE-6647-A249-9737-FB31DD56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87D3-EE03-284F-A30D-DC0A8F99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Interpreted. </a:t>
            </a:r>
          </a:p>
          <a:p>
            <a:r>
              <a:rPr lang="en-US" dirty="0"/>
              <a:t>Used for both computation and visualization.</a:t>
            </a:r>
          </a:p>
          <a:p>
            <a:r>
              <a:rPr lang="en-US" dirty="0"/>
              <a:t>Computation : support arrays, math /statistics function.</a:t>
            </a:r>
          </a:p>
          <a:p>
            <a:r>
              <a:rPr lang="en-US" dirty="0"/>
              <a:t>Visualization : plotting contours, maps ….</a:t>
            </a:r>
          </a:p>
          <a:p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183007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75610 Packages </a:t>
            </a:r>
          </a:p>
        </p:txBody>
      </p:sp>
      <p:pic>
        <p:nvPicPr>
          <p:cNvPr id="4" name="Content Placeholder 3" descr="Screen Shot 2016-02-29 at 11.46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2" r="-6822"/>
          <a:stretch>
            <a:fillRect/>
          </a:stretch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24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B442-9E4D-304E-AD6B-0F212795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for Met.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810E-C85C-3544-879F-C903D515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https://github.com/jjrennie/GHCNpy</a:t>
            </a:r>
            <a:endParaRPr lang="en-US" dirty="0"/>
          </a:p>
          <a:p>
            <a:r>
              <a:rPr lang="en-US" dirty="0">
                <a:hlinkClick r:id="rId3"/>
              </a:rPr>
              <a:t>https://pyaos.github.io</a:t>
            </a:r>
            <a:r>
              <a:rPr lang="en-US" dirty="0"/>
              <a:t> (see the list of libraries)</a:t>
            </a:r>
          </a:p>
          <a:p>
            <a:r>
              <a:rPr lang="en-US" dirty="0">
                <a:hlinkClick r:id="rId4"/>
              </a:rPr>
              <a:t>https://unidata.github.io/MetPy/latest/examples/index.html</a:t>
            </a:r>
            <a:endParaRPr lang="en-US" dirty="0"/>
          </a:p>
          <a:p>
            <a:r>
              <a:rPr lang="en-US" dirty="0">
                <a:hlinkClick r:id="rId5"/>
              </a:rPr>
              <a:t>https://www.pyngl.ucar.edu/</a:t>
            </a:r>
            <a:endParaRPr lang="en-US" dirty="0"/>
          </a:p>
          <a:p>
            <a:r>
              <a:rPr lang="en-US" dirty="0">
                <a:hlinkClick r:id="rId6"/>
              </a:rPr>
              <a:t>https://wrf-python.readthedocs.io/en/latest/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7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packages to use for Earth Sciences applications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4264" b="-54264"/>
          <a:stretch>
            <a:fillRect/>
          </a:stretch>
        </p:blipFill>
        <p:spPr>
          <a:xfrm>
            <a:off x="1680055" y="3467100"/>
            <a:ext cx="8229600" cy="3390900"/>
          </a:xfrm>
        </p:spPr>
      </p:pic>
      <p:sp>
        <p:nvSpPr>
          <p:cNvPr id="5" name="TextBox 4"/>
          <p:cNvSpPr txBox="1"/>
          <p:nvPr/>
        </p:nvSpPr>
        <p:spPr>
          <a:xfrm>
            <a:off x="2388155" y="1754601"/>
            <a:ext cx="7150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Numpy</a:t>
            </a:r>
            <a:r>
              <a:rPr lang="en-US" dirty="0"/>
              <a:t>   Numerical Python          </a:t>
            </a:r>
            <a:r>
              <a:rPr lang="en-US" dirty="0">
                <a:sym typeface="Wingdings"/>
              </a:rPr>
              <a:t> array oriented operations.</a:t>
            </a:r>
            <a:endParaRPr lang="en-US" dirty="0"/>
          </a:p>
          <a:p>
            <a:r>
              <a:rPr lang="en-US" b="1" dirty="0" err="1"/>
              <a:t>SciPy</a:t>
            </a:r>
            <a:r>
              <a:rPr lang="en-US" dirty="0"/>
              <a:t>        scientific python           </a:t>
            </a:r>
            <a:r>
              <a:rPr lang="en-US" dirty="0">
                <a:sym typeface="Wingdings"/>
              </a:rPr>
              <a:t> Linear System, </a:t>
            </a:r>
            <a:r>
              <a:rPr lang="en-US" dirty="0" err="1">
                <a:sym typeface="Wingdings"/>
              </a:rPr>
              <a:t>Statitiscs</a:t>
            </a:r>
            <a:r>
              <a:rPr lang="en-US" dirty="0">
                <a:sym typeface="Wingdings"/>
              </a:rPr>
              <a:t>, FFT,…</a:t>
            </a:r>
            <a:endParaRPr lang="en-US" dirty="0"/>
          </a:p>
          <a:p>
            <a:r>
              <a:rPr lang="en-US" b="1" dirty="0" err="1"/>
              <a:t>MatplotLib</a:t>
            </a:r>
            <a:r>
              <a:rPr lang="en-US" dirty="0"/>
              <a:t>  </a:t>
            </a:r>
            <a:r>
              <a:rPr lang="en-US" dirty="0" err="1"/>
              <a:t>Matlab</a:t>
            </a:r>
            <a:r>
              <a:rPr lang="en-US" dirty="0"/>
              <a:t> plot library  </a:t>
            </a:r>
            <a:r>
              <a:rPr lang="en-US" dirty="0">
                <a:sym typeface="Wingdings"/>
              </a:rPr>
              <a:t> </a:t>
            </a:r>
            <a:r>
              <a:rPr lang="en-US" dirty="0" err="1">
                <a:sym typeface="Wingdings"/>
              </a:rPr>
              <a:t>Visulaizations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  <a:p>
            <a:r>
              <a:rPr lang="en-US" b="1" dirty="0"/>
              <a:t>Pandas</a:t>
            </a:r>
            <a:r>
              <a:rPr lang="en-US" dirty="0"/>
              <a:t>                                             </a:t>
            </a:r>
            <a:r>
              <a:rPr lang="en-US" dirty="0">
                <a:sym typeface="Wingdings"/>
              </a:rPr>
              <a:t> data and time series operation.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0056" y="2967336"/>
            <a:ext cx="8987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/>
                <a:hlinkClick r:id="rId3"/>
              </a:rPr>
              <a:t>Matplotlib is a pure python plotting library with the goal of making publication quality plots using a syntax familiar to matlab users. </a:t>
            </a:r>
          </a:p>
        </p:txBody>
      </p:sp>
    </p:spTree>
    <p:extLst>
      <p:ext uri="{BB962C8B-B14F-4D97-AF65-F5344CB8AC3E}">
        <p14:creationId xmlns:p14="http://schemas.microsoft.com/office/powerpoint/2010/main" val="27750862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1B1937"/>
      </a:dk2>
      <a:lt2>
        <a:srgbClr val="E8E6E2"/>
      </a:lt2>
      <a:accent1>
        <a:srgbClr val="4D70C3"/>
      </a:accent1>
      <a:accent2>
        <a:srgbClr val="493BB1"/>
      </a:accent2>
      <a:accent3>
        <a:srgbClr val="8C4DC3"/>
      </a:accent3>
      <a:accent4>
        <a:srgbClr val="AC3BB1"/>
      </a:accent4>
      <a:accent5>
        <a:srgbClr val="C34D98"/>
      </a:accent5>
      <a:accent6>
        <a:srgbClr val="B13B54"/>
      </a:accent6>
      <a:hlink>
        <a:srgbClr val="9D7E34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21181</TotalTime>
  <Words>625</Words>
  <Application>Microsoft Macintosh PowerPoint</Application>
  <PresentationFormat>Widescreen</PresentationFormat>
  <Paragraphs>66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Sabon Next LT</vt:lpstr>
      <vt:lpstr>Verdana</vt:lpstr>
      <vt:lpstr>DappledVTI</vt:lpstr>
      <vt:lpstr>    What are we going to do? Python + data analysis methods + papers/reports </vt:lpstr>
      <vt:lpstr>PowerPoint Presentation</vt:lpstr>
      <vt:lpstr>Why python? </vt:lpstr>
      <vt:lpstr>Why python? </vt:lpstr>
      <vt:lpstr>Why Python?  http://journals.ametsoc.org/doi/abs/10.1175/BAMS-D-12-00148.1</vt:lpstr>
      <vt:lpstr>Why Python?</vt:lpstr>
      <vt:lpstr>75610 Packages </vt:lpstr>
      <vt:lpstr>Packages for Met. application</vt:lpstr>
      <vt:lpstr>Main packages to use for Earth Sciences applications </vt:lpstr>
      <vt:lpstr>Anaconda  IDE : Spyder </vt:lpstr>
      <vt:lpstr>GUI Vs. Notebook</vt:lpstr>
      <vt:lpstr>Some tutorials:</vt:lpstr>
      <vt:lpstr>PowerPoint Presentation</vt:lpstr>
      <vt:lpstr>PowerPoint Presentation</vt:lpstr>
      <vt:lpstr>PowerPoint Presentation</vt:lpstr>
      <vt:lpstr>OLR associated with East Africa Precipitation during October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What are we going to do? Python + data analysis + papers </dc:title>
  <dc:creator>ahmed shaaban</dc:creator>
  <cp:lastModifiedBy>ahmed shaaban</cp:lastModifiedBy>
  <cp:revision>18</cp:revision>
  <dcterms:created xsi:type="dcterms:W3CDTF">2021-08-09T17:30:47Z</dcterms:created>
  <dcterms:modified xsi:type="dcterms:W3CDTF">2021-08-25T07:02:21Z</dcterms:modified>
</cp:coreProperties>
</file>